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309" r:id="rId3"/>
    <p:sldId id="333" r:id="rId4"/>
    <p:sldId id="334" r:id="rId5"/>
    <p:sldId id="310" r:id="rId6"/>
    <p:sldId id="335" r:id="rId7"/>
    <p:sldId id="312" r:id="rId8"/>
    <p:sldId id="315" r:id="rId9"/>
    <p:sldId id="336" r:id="rId10"/>
    <p:sldId id="321" r:id="rId11"/>
    <p:sldId id="301" r:id="rId12"/>
    <p:sldId id="322" r:id="rId13"/>
    <p:sldId id="316" r:id="rId14"/>
    <p:sldId id="317" r:id="rId15"/>
    <p:sldId id="323" r:id="rId16"/>
    <p:sldId id="318" r:id="rId17"/>
    <p:sldId id="324" r:id="rId18"/>
    <p:sldId id="325" r:id="rId19"/>
    <p:sldId id="327" r:id="rId20"/>
    <p:sldId id="326" r:id="rId21"/>
    <p:sldId id="328" r:id="rId22"/>
    <p:sldId id="330" r:id="rId23"/>
    <p:sldId id="332" r:id="rId24"/>
    <p:sldId id="331" r:id="rId25"/>
    <p:sldId id="257" r:id="rId26"/>
    <p:sldId id="311" r:id="rId27"/>
    <p:sldId id="319" r:id="rId28"/>
    <p:sldId id="320"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0"/>
    <a:srgbClr val="A6A6A6"/>
    <a:srgbClr val="4472C4"/>
    <a:srgbClr val="70AD46"/>
    <a:srgbClr val="BFBFBF"/>
    <a:srgbClr val="A6FFA5"/>
    <a:srgbClr val="FFC0BF"/>
    <a:srgbClr val="C10846"/>
    <a:srgbClr val="1A1AFF"/>
    <a:srgbClr val="692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63894"/>
  </p:normalViewPr>
  <p:slideViewPr>
    <p:cSldViewPr snapToGrid="0">
      <p:cViewPr>
        <p:scale>
          <a:sx n="108" d="100"/>
          <a:sy n="108" d="100"/>
        </p:scale>
        <p:origin x="-104" y="-1208"/>
      </p:cViewPr>
      <p:guideLst/>
    </p:cSldViewPr>
  </p:slideViewPr>
  <p:outlineViewPr>
    <p:cViewPr>
      <p:scale>
        <a:sx n="33" d="100"/>
        <a:sy n="33" d="100"/>
      </p:scale>
      <p:origin x="0" y="-6888"/>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DFB8B-220E-AD41-860A-54475AAD5E9C}" type="datetimeFigureOut">
              <a:rPr kumimoji="1" lang="zh-CN" altLang="en-US" smtClean="0"/>
              <a:t>2026/1/14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558FE-EDA1-B14B-968F-3821ED035972}" type="slidenum">
              <a:rPr kumimoji="1" lang="zh-CN" altLang="en-US" smtClean="0"/>
              <a:t>‹#›</a:t>
            </a:fld>
            <a:endParaRPr kumimoji="1" lang="zh-CN" altLang="en-US"/>
          </a:p>
        </p:txBody>
      </p:sp>
    </p:spTree>
    <p:extLst>
      <p:ext uri="{BB962C8B-B14F-4D97-AF65-F5344CB8AC3E}">
        <p14:creationId xmlns:p14="http://schemas.microsoft.com/office/powerpoint/2010/main" val="241372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b="0" i="0" u="none" strike="noStrike" dirty="0">
                <a:solidFill>
                  <a:srgbClr val="4E4E4E"/>
                </a:solidFill>
                <a:effectLst/>
                <a:latin typeface="-apple-system"/>
              </a:rPr>
              <a:t>Hello, everyone. I am </a:t>
            </a:r>
            <a:r>
              <a:rPr lang="en" altLang="zh-CN" b="0" i="0" u="none" strike="noStrike" dirty="0" err="1">
                <a:solidFill>
                  <a:srgbClr val="4E4E4E"/>
                </a:solidFill>
                <a:effectLst/>
                <a:latin typeface="-apple-system"/>
              </a:rPr>
              <a:t>Yifan</a:t>
            </a:r>
            <a:r>
              <a:rPr lang="en" altLang="zh-CN" b="0" i="0" u="none" strike="noStrike" dirty="0">
                <a:solidFill>
                  <a:srgbClr val="4E4E4E"/>
                </a:solidFill>
                <a:effectLst/>
                <a:latin typeface="-apple-system"/>
              </a:rPr>
              <a:t> Zhang from Peking University. Today, I am going to talk about our recent work on </a:t>
            </a:r>
            <a:r>
              <a:rPr lang="en" altLang="zh-CN" b="1" i="0" u="none" strike="noStrike" dirty="0">
                <a:effectLst/>
                <a:latin typeface="-apple-system"/>
              </a:rPr>
              <a:t>Fuzzing Guided by Bayesian Program Analysis</a:t>
            </a:r>
            <a:r>
              <a:rPr lang="en" altLang="zh-CN" b="0" i="0" u="none" strike="noStrike" dirty="0">
                <a:solidFill>
                  <a:srgbClr val="4E4E4E"/>
                </a:solidFill>
                <a:effectLst/>
                <a:latin typeface="-apple-system"/>
              </a:rPr>
              <a:t>. This is joint work with my advisor, Xin Zhang.</a:t>
            </a:r>
            <a:endParaRPr lang="en-US" altLang="zh-CN" sz="1200" b="0" dirty="0">
              <a:latin typeface="Linux Biolinum" panose="02000503000000000000" pitchFamily="2" charset="0"/>
              <a:cs typeface="Linux Biolinum" panose="02000503000000000000" pitchFamily="2" charset="0"/>
            </a:endParaRP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1</a:t>
            </a:fld>
            <a:endParaRPr kumimoji="1" lang="zh-CN" altLang="en-US"/>
          </a:p>
        </p:txBody>
      </p:sp>
    </p:spTree>
    <p:extLst>
      <p:ext uri="{BB962C8B-B14F-4D97-AF65-F5344CB8AC3E}">
        <p14:creationId xmlns:p14="http://schemas.microsoft.com/office/powerpoint/2010/main" val="2488046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 altLang="zh-CN" b="0" i="0" dirty="0">
                <a:solidFill>
                  <a:srgbClr val="4E4E4E"/>
                </a:solidFill>
                <a:effectLst/>
                <a:latin typeface="-apple-system"/>
              </a:rPr>
              <a:t>Next, we show how Bayesian program analysis with the redefined semantics can provide </a:t>
            </a:r>
            <a:r>
              <a:rPr lang="en" altLang="zh-CN" b="1" i="0" dirty="0">
                <a:solidFill>
                  <a:srgbClr val="4E4E4E"/>
                </a:solidFill>
                <a:effectLst/>
                <a:latin typeface="-apple-system"/>
              </a:rPr>
              <a:t>semantics-aware</a:t>
            </a:r>
            <a:r>
              <a:rPr lang="en" altLang="zh-CN" b="0" i="0" dirty="0">
                <a:solidFill>
                  <a:srgbClr val="4E4E4E"/>
                </a:solidFill>
                <a:effectLst/>
                <a:latin typeface="-apple-system"/>
              </a:rPr>
              <a:t> and </a:t>
            </a:r>
            <a:r>
              <a:rPr lang="en" altLang="zh-CN" b="1" i="0" dirty="0">
                <a:solidFill>
                  <a:srgbClr val="4E4E4E"/>
                </a:solidFill>
                <a:effectLst/>
                <a:latin typeface="-apple-system"/>
              </a:rPr>
              <a:t>fine-grained </a:t>
            </a:r>
            <a:r>
              <a:rPr lang="en" altLang="zh-CN" b="0" i="0" dirty="0">
                <a:solidFill>
                  <a:srgbClr val="4E4E4E"/>
                </a:solidFill>
                <a:effectLst/>
                <a:latin typeface="-apple-system"/>
              </a:rPr>
              <a:t>guidance for LTGF.</a:t>
            </a:r>
          </a:p>
          <a:p>
            <a:pPr algn="l"/>
            <a:r>
              <a:rPr lang="en" altLang="zh-CN" b="0" i="0" u="none" strike="noStrike" dirty="0">
                <a:solidFill>
                  <a:srgbClr val="4E4E4E"/>
                </a:solidFill>
                <a:effectLst/>
                <a:latin typeface="-apple-system"/>
              </a:rPr>
              <a:t>(click) </a:t>
            </a:r>
            <a:r>
              <a:rPr lang="en" altLang="zh-CN" b="0" i="0" dirty="0">
                <a:solidFill>
                  <a:srgbClr val="4E4E4E"/>
                </a:solidFill>
                <a:effectLst/>
                <a:latin typeface="-apple-system"/>
              </a:rPr>
              <a:t>In this example, the key insight is that </a:t>
            </a:r>
            <a:r>
              <a:rPr lang="en" altLang="zh-CN" b="1" i="0" dirty="0">
                <a:solidFill>
                  <a:srgbClr val="4E4E4E"/>
                </a:solidFill>
                <a:effectLst/>
                <a:latin typeface="-apple-system"/>
              </a:rPr>
              <a:t>A1</a:t>
            </a:r>
            <a:r>
              <a:rPr lang="en" altLang="zh-CN" b="0" i="0" dirty="0">
                <a:solidFill>
                  <a:srgbClr val="4E4E4E"/>
                </a:solidFill>
                <a:effectLst/>
                <a:latin typeface="-apple-system"/>
              </a:rPr>
              <a:t> and </a:t>
            </a:r>
            <a:r>
              <a:rPr lang="en" altLang="zh-CN" b="1" i="0" dirty="0">
                <a:solidFill>
                  <a:srgbClr val="4E4E4E"/>
                </a:solidFill>
                <a:effectLst/>
                <a:latin typeface="-apple-system"/>
              </a:rPr>
              <a:t>A2</a:t>
            </a:r>
            <a:r>
              <a:rPr lang="en" altLang="zh-CN" b="0" i="0" dirty="0">
                <a:solidFill>
                  <a:srgbClr val="4E4E4E"/>
                </a:solidFill>
                <a:effectLst/>
                <a:latin typeface="-apple-system"/>
              </a:rPr>
              <a:t> share the same root cause and are both </a:t>
            </a:r>
            <a:r>
              <a:rPr lang="en" altLang="zh-CN" b="1" i="0" dirty="0">
                <a:solidFill>
                  <a:srgbClr val="4E4E4E"/>
                </a:solidFill>
                <a:effectLst/>
                <a:latin typeface="-apple-system"/>
              </a:rPr>
              <a:t>reachable</a:t>
            </a:r>
            <a:r>
              <a:rPr lang="en" altLang="zh-CN" b="0" i="0" dirty="0">
                <a:solidFill>
                  <a:srgbClr val="4E4E4E"/>
                </a:solidFill>
                <a:effectLst/>
                <a:latin typeface="-apple-system"/>
              </a:rPr>
              <a:t> by exploitation fuzzing, that is there is at least a 99% probability of generating inputs that trigger them. </a:t>
            </a:r>
            <a:r>
              <a:rPr lang="en" altLang="zh-CN" b="0" i="0" u="none" strike="noStrike" dirty="0">
                <a:solidFill>
                  <a:srgbClr val="4E4E4E"/>
                </a:solidFill>
                <a:effectLst/>
                <a:latin typeface="-apple-system"/>
              </a:rPr>
              <a:t>(click) </a:t>
            </a:r>
            <a:r>
              <a:rPr lang="en" altLang="zh-CN" b="0" i="0" dirty="0">
                <a:solidFill>
                  <a:srgbClr val="4E4E4E"/>
                </a:solidFill>
                <a:effectLst/>
                <a:latin typeface="-apple-system"/>
              </a:rPr>
              <a:t>We use the positive feedback obtained from exploitation fuzzing on </a:t>
            </a:r>
            <a:r>
              <a:rPr lang="en" altLang="zh-CN" b="1" i="0" dirty="0">
                <a:solidFill>
                  <a:srgbClr val="4E4E4E"/>
                </a:solidFill>
                <a:effectLst/>
                <a:latin typeface="-apple-system"/>
              </a:rPr>
              <a:t>A1</a:t>
            </a:r>
            <a:r>
              <a:rPr lang="en" altLang="zh-CN" b="0" i="0" dirty="0">
                <a:solidFill>
                  <a:srgbClr val="4E4E4E"/>
                </a:solidFill>
                <a:effectLst/>
                <a:latin typeface="-apple-system"/>
              </a:rPr>
              <a:t> to increase the reachability probability of </a:t>
            </a:r>
            <a:r>
              <a:rPr lang="en" altLang="zh-CN" b="1" i="0" dirty="0">
                <a:solidFill>
                  <a:srgbClr val="4E4E4E"/>
                </a:solidFill>
                <a:effectLst/>
                <a:latin typeface="-apple-system"/>
              </a:rPr>
              <a:t>A2</a:t>
            </a:r>
            <a:r>
              <a:rPr lang="en" altLang="zh-CN" b="0" i="0" dirty="0">
                <a:solidFill>
                  <a:srgbClr val="4E4E4E"/>
                </a:solidFill>
                <a:effectLst/>
                <a:latin typeface="-apple-system"/>
              </a:rPr>
              <a:t>, thereby achieving </a:t>
            </a:r>
            <a:r>
              <a:rPr lang="en" altLang="zh-CN" b="1" i="0" dirty="0">
                <a:solidFill>
                  <a:srgbClr val="4E4E4E"/>
                </a:solidFill>
                <a:effectLst/>
                <a:latin typeface="-apple-system"/>
              </a:rPr>
              <a:t>precise prioritization</a:t>
            </a:r>
            <a:r>
              <a:rPr lang="en" altLang="zh-CN" b="0" i="0" dirty="0">
                <a:solidFill>
                  <a:srgbClr val="4E4E4E"/>
                </a:solidFill>
                <a:effectLst/>
                <a:latin typeface="-apple-system"/>
              </a:rPr>
              <a:t> of alarms that share the </a:t>
            </a:r>
            <a:r>
              <a:rPr lang="en" altLang="zh-CN" b="1" i="0" dirty="0">
                <a:solidFill>
                  <a:srgbClr val="4E4E4E"/>
                </a:solidFill>
                <a:effectLst/>
                <a:latin typeface="-apple-system"/>
              </a:rPr>
              <a:t>same root cause</a:t>
            </a:r>
            <a:r>
              <a:rPr lang="en" altLang="zh-CN" b="0" i="0" dirty="0">
                <a:solidFill>
                  <a:srgbClr val="4E4E4E"/>
                </a:solidFill>
                <a:effectLst/>
                <a:latin typeface="-apple-system"/>
              </a:rPr>
              <a:t>.</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10</a:t>
            </a:fld>
            <a:endParaRPr kumimoji="1" lang="zh-CN" altLang="en-US"/>
          </a:p>
        </p:txBody>
      </p:sp>
    </p:spTree>
    <p:extLst>
      <p:ext uri="{BB962C8B-B14F-4D97-AF65-F5344CB8AC3E}">
        <p14:creationId xmlns:p14="http://schemas.microsoft.com/office/powerpoint/2010/main" val="3361036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b="0" i="0" dirty="0">
                <a:solidFill>
                  <a:srgbClr val="4E4E4E"/>
                </a:solidFill>
                <a:effectLst/>
                <a:latin typeface="-apple-system"/>
              </a:rPr>
              <a:t>We’ll now show how our approach works.</a:t>
            </a:r>
          </a:p>
          <a:p>
            <a:r>
              <a:rPr lang="en-US" altLang="zh-CN" b="0" i="0" u="none" strike="noStrike" dirty="0">
                <a:solidFill>
                  <a:srgbClr val="4E4E4E"/>
                </a:solidFill>
                <a:effectLst/>
                <a:latin typeface="-apple-system"/>
              </a:rPr>
              <a:t>(click) </a:t>
            </a:r>
            <a:r>
              <a:rPr lang="en" altLang="zh-CN" b="0" i="0" u="none" strike="noStrike" dirty="0">
                <a:solidFill>
                  <a:srgbClr val="4E4E4E"/>
                </a:solidFill>
                <a:effectLst/>
                <a:latin typeface="-apple-system"/>
              </a:rPr>
              <a:t>The </a:t>
            </a:r>
            <a:r>
              <a:rPr lang="en" altLang="zh-CN" b="0" i="0" u="none" strike="noStrike" dirty="0" err="1">
                <a:solidFill>
                  <a:srgbClr val="4E4E4E"/>
                </a:solidFill>
                <a:effectLst/>
                <a:latin typeface="-apple-system"/>
              </a:rPr>
              <a:t>fuzzer</a:t>
            </a:r>
            <a:r>
              <a:rPr lang="en" altLang="zh-CN" b="0" i="0" u="none" strike="noStrike" dirty="0">
                <a:solidFill>
                  <a:srgbClr val="4E4E4E"/>
                </a:solidFill>
                <a:effectLst/>
                <a:latin typeface="-apple-system"/>
              </a:rPr>
              <a:t> will first select </a:t>
            </a:r>
            <a:r>
              <a:rPr lang="en" altLang="zh-CN" b="1" i="0" u="none" strike="noStrike" dirty="0">
                <a:effectLst/>
                <a:latin typeface="-apple-system"/>
              </a:rPr>
              <a:t>A1</a:t>
            </a:r>
            <a:r>
              <a:rPr lang="en" altLang="zh-CN" b="0" i="0" u="none" strike="noStrike" dirty="0">
                <a:solidFill>
                  <a:srgbClr val="4E4E4E"/>
                </a:solidFill>
                <a:effectLst/>
                <a:latin typeface="-apple-system"/>
              </a:rPr>
              <a:t>, which has the highest ranking, as the next target. According to the triggering condition, the probability is around 1/100, </a:t>
            </a:r>
            <a:r>
              <a:rPr lang="en-US" altLang="zh-CN" b="0" i="0" u="none" strike="noStrike" dirty="0">
                <a:solidFill>
                  <a:srgbClr val="4E4E4E"/>
                </a:solidFill>
                <a:effectLst/>
                <a:latin typeface="-apple-system"/>
              </a:rPr>
              <a:t>(click) </a:t>
            </a:r>
            <a:r>
              <a:rPr lang="en" altLang="zh-CN" b="0" i="0" u="none" strike="noStrike" dirty="0">
                <a:solidFill>
                  <a:srgbClr val="4E4E4E"/>
                </a:solidFill>
                <a:effectLst/>
                <a:latin typeface="-apple-system"/>
              </a:rPr>
              <a:t>so the </a:t>
            </a:r>
            <a:r>
              <a:rPr lang="en" altLang="zh-CN" b="0" i="0" u="none" strike="noStrike" dirty="0" err="1">
                <a:solidFill>
                  <a:srgbClr val="4E4E4E"/>
                </a:solidFill>
                <a:effectLst/>
                <a:latin typeface="-apple-system"/>
              </a:rPr>
              <a:t>fuzzer</a:t>
            </a:r>
            <a:r>
              <a:rPr lang="en" altLang="zh-CN" b="0" i="0" u="none" strike="noStrike" dirty="0">
                <a:solidFill>
                  <a:srgbClr val="4E4E4E"/>
                </a:solidFill>
                <a:effectLst/>
                <a:latin typeface="-apple-system"/>
              </a:rPr>
              <a:t> can quickly trigger this bug through repeated mutations and </a:t>
            </a:r>
            <a:r>
              <a:rPr lang="en-US" altLang="zh-CN" b="0" i="0" u="none" strike="noStrike" dirty="0">
                <a:solidFill>
                  <a:srgbClr val="4E4E4E"/>
                </a:solidFill>
                <a:effectLst/>
                <a:latin typeface="-apple-system"/>
              </a:rPr>
              <a:t>(click) </a:t>
            </a:r>
            <a:r>
              <a:rPr lang="en" altLang="zh-CN" b="0" i="0" u="none" strike="noStrike" dirty="0">
                <a:solidFill>
                  <a:srgbClr val="4E4E4E"/>
                </a:solidFill>
                <a:effectLst/>
                <a:latin typeface="-apple-system"/>
              </a:rPr>
              <a:t>provide positive feedback to the Bayesian network. Based on this posterior information, </a:t>
            </a:r>
            <a:r>
              <a:rPr lang="en-US" altLang="zh-CN" b="0" i="0" u="none" strike="noStrike" dirty="0">
                <a:solidFill>
                  <a:srgbClr val="4E4E4E"/>
                </a:solidFill>
                <a:effectLst/>
                <a:latin typeface="-apple-system"/>
              </a:rPr>
              <a:t>(click) </a:t>
            </a:r>
            <a:r>
              <a:rPr lang="en" altLang="zh-CN" b="0" i="0" u="none" strike="noStrike" dirty="0">
                <a:solidFill>
                  <a:srgbClr val="4E4E4E"/>
                </a:solidFill>
                <a:effectLst/>
                <a:latin typeface="-apple-system"/>
              </a:rPr>
              <a:t>a new probability distribution is recalculated. Since </a:t>
            </a:r>
            <a:r>
              <a:rPr lang="en" altLang="zh-CN" b="1" i="0" u="none" strike="noStrike" dirty="0">
                <a:effectLst/>
                <a:latin typeface="-apple-system"/>
              </a:rPr>
              <a:t>Alarm(A2)</a:t>
            </a:r>
            <a:r>
              <a:rPr lang="en" altLang="zh-CN" b="0" i="0" u="none" strike="noStrike" dirty="0">
                <a:solidFill>
                  <a:srgbClr val="4E4E4E"/>
                </a:solidFill>
                <a:effectLst/>
                <a:latin typeface="-apple-system"/>
              </a:rPr>
              <a:t> is connected to </a:t>
            </a:r>
            <a:r>
              <a:rPr lang="en" altLang="zh-CN" b="1" i="0" u="none" strike="noStrike" dirty="0">
                <a:effectLst/>
                <a:latin typeface="-apple-system"/>
              </a:rPr>
              <a:t>Alarm(A1)</a:t>
            </a:r>
            <a:r>
              <a:rPr lang="en" altLang="zh-CN" b="0" i="0" u="none" strike="noStrike" dirty="0">
                <a:solidFill>
                  <a:srgbClr val="4E4E4E"/>
                </a:solidFill>
                <a:effectLst/>
                <a:latin typeface="-apple-system"/>
              </a:rPr>
              <a:t> in the network, its probability increases, </a:t>
            </a:r>
            <a:r>
              <a:rPr lang="en-US" altLang="zh-CN" b="0" i="0" u="none" strike="noStrike" dirty="0">
                <a:solidFill>
                  <a:srgbClr val="4E4E4E"/>
                </a:solidFill>
                <a:effectLst/>
                <a:latin typeface="-apple-system"/>
              </a:rPr>
              <a:t>(click) </a:t>
            </a:r>
            <a:r>
              <a:rPr lang="en" altLang="zh-CN" b="0" i="0" u="none" strike="noStrike" dirty="0">
                <a:solidFill>
                  <a:srgbClr val="4E4E4E"/>
                </a:solidFill>
                <a:effectLst/>
                <a:latin typeface="-apple-system"/>
              </a:rPr>
              <a:t>making </a:t>
            </a:r>
            <a:r>
              <a:rPr lang="en" altLang="zh-CN" b="1" i="0" u="none" strike="noStrike" dirty="0">
                <a:effectLst/>
                <a:latin typeface="-apple-system"/>
              </a:rPr>
              <a:t>A2</a:t>
            </a:r>
            <a:r>
              <a:rPr lang="en" altLang="zh-CN" b="0" i="0" u="none" strike="noStrike" dirty="0">
                <a:solidFill>
                  <a:srgbClr val="4E4E4E"/>
                </a:solidFill>
                <a:effectLst/>
                <a:latin typeface="-apple-system"/>
              </a:rPr>
              <a:t> the next target. The triggering probability for </a:t>
            </a:r>
            <a:r>
              <a:rPr lang="en" altLang="zh-CN" b="1" i="0" u="none" strike="noStrike" dirty="0">
                <a:effectLst/>
                <a:latin typeface="-apple-system"/>
              </a:rPr>
              <a:t>A2</a:t>
            </a:r>
            <a:r>
              <a:rPr lang="en" altLang="zh-CN" b="0" i="0" u="none" strike="noStrike" dirty="0">
                <a:solidFill>
                  <a:srgbClr val="4E4E4E"/>
                </a:solidFill>
                <a:effectLst/>
                <a:latin typeface="-apple-system"/>
              </a:rPr>
              <a:t> is approximately </a:t>
            </a:r>
            <a:r>
              <a:rPr lang="en-US" altLang="zh-CN" b="0" i="0" u="none" strike="noStrike" dirty="0">
                <a:solidFill>
                  <a:srgbClr val="4E4E4E"/>
                </a:solidFill>
                <a:effectLst/>
                <a:latin typeface="-apple-system"/>
              </a:rPr>
              <a:t>1/200</a:t>
            </a:r>
            <a:r>
              <a:rPr lang="en" altLang="zh-CN" b="0" i="0" u="none" strike="noStrike" dirty="0">
                <a:solidFill>
                  <a:srgbClr val="4E4E4E"/>
                </a:solidFill>
                <a:effectLst/>
                <a:latin typeface="-apple-system"/>
              </a:rPr>
              <a:t>, </a:t>
            </a:r>
            <a:r>
              <a:rPr lang="en-US" altLang="zh-CN" b="0" i="0" u="none" strike="noStrike" dirty="0">
                <a:solidFill>
                  <a:srgbClr val="4E4E4E"/>
                </a:solidFill>
                <a:effectLst/>
                <a:latin typeface="-apple-system"/>
              </a:rPr>
              <a:t>(click) </a:t>
            </a:r>
            <a:r>
              <a:rPr lang="en" altLang="zh-CN" b="0" i="0" u="none" strike="noStrike" dirty="0">
                <a:solidFill>
                  <a:srgbClr val="4E4E4E"/>
                </a:solidFill>
                <a:effectLst/>
                <a:latin typeface="-apple-system"/>
              </a:rPr>
              <a:t>so the </a:t>
            </a:r>
            <a:r>
              <a:rPr lang="en" altLang="zh-CN" b="0" i="0" u="none" strike="noStrike" dirty="0" err="1">
                <a:solidFill>
                  <a:srgbClr val="4E4E4E"/>
                </a:solidFill>
                <a:effectLst/>
                <a:latin typeface="-apple-system"/>
              </a:rPr>
              <a:t>fuzzer</a:t>
            </a:r>
            <a:r>
              <a:rPr lang="en" altLang="zh-CN" b="0" i="0" u="none" strike="noStrike" dirty="0">
                <a:solidFill>
                  <a:srgbClr val="4E4E4E"/>
                </a:solidFill>
                <a:effectLst/>
                <a:latin typeface="-apple-system"/>
              </a:rPr>
              <a:t> can also quickly trigger </a:t>
            </a:r>
            <a:r>
              <a:rPr lang="en" altLang="zh-CN" b="1" i="0" u="none" strike="noStrike" dirty="0">
                <a:effectLst/>
                <a:latin typeface="-apple-system"/>
              </a:rPr>
              <a:t>A2</a:t>
            </a:r>
            <a:r>
              <a:rPr lang="en" altLang="zh-CN" b="0" i="0" u="none" strike="noStrike" dirty="0">
                <a:solidFill>
                  <a:srgbClr val="4E4E4E"/>
                </a:solidFill>
                <a:effectLst/>
                <a:latin typeface="-apple-system"/>
              </a:rPr>
              <a:t> through multiple mutations.</a:t>
            </a:r>
            <a:r>
              <a:rPr lang="zh-CN" altLang="en-US" b="0" i="0" u="none" strike="noStrike" dirty="0">
                <a:solidFill>
                  <a:srgbClr val="4E4E4E"/>
                </a:solidFill>
                <a:effectLst/>
                <a:latin typeface="-apple-system"/>
              </a:rPr>
              <a:t> </a:t>
            </a:r>
            <a:endParaRPr kumimoji="1" lang="en-US" altLang="zh-CN" b="0"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11</a:t>
            </a:fld>
            <a:endParaRPr kumimoji="1" lang="zh-CN" altLang="en-US"/>
          </a:p>
        </p:txBody>
      </p:sp>
    </p:spTree>
    <p:extLst>
      <p:ext uri="{BB962C8B-B14F-4D97-AF65-F5344CB8AC3E}">
        <p14:creationId xmlns:p14="http://schemas.microsoft.com/office/powerpoint/2010/main" val="452109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solidFill>
                  <a:srgbClr val="3D3D3D"/>
                </a:solidFill>
                <a:effectLst/>
                <a:latin typeface="Helvetica Neue" panose="02000503000000020004" pitchFamily="2" charset="0"/>
              </a:rPr>
              <a:t>We present a second example. For easier understanding, we make a small modification to the first one: now variable b must be an odd number, so c and d are also always odd. As a result, A1 and A2 can never be triggered, since both c mod 4 and d mod 8 will always be greater than 0. The taint analysis produces a derivation graph with the same structure as in the previous example. However, because it does not consider precise value ranges, it over-approximates and incorrectly reports the false alarms A1 and A2.</a:t>
            </a:r>
          </a:p>
          <a:p>
            <a:br>
              <a:rPr lang="en" altLang="zh-CN" dirty="0">
                <a:solidFill>
                  <a:srgbClr val="000000"/>
                </a:solidFill>
                <a:effectLst/>
                <a:latin typeface="Times"/>
              </a:rPr>
            </a:br>
            <a:endParaRPr lang="en" altLang="zh-CN" dirty="0">
              <a:solidFill>
                <a:srgbClr val="000000"/>
              </a:solidFill>
              <a:effectLst/>
              <a:latin typeface="Times"/>
            </a:endParaRPr>
          </a:p>
          <a:p>
            <a:r>
              <a:rPr lang="en" altLang="zh-CN" dirty="0">
                <a:solidFill>
                  <a:srgbClr val="3D3D3D"/>
                </a:solidFill>
                <a:effectLst/>
                <a:latin typeface="Helvetica Neue" panose="02000503000000020004" pitchFamily="2" charset="0"/>
              </a:rPr>
              <a:t>(click) The key insight is that A1 and A2 are derived from the same over-approximation and are both unreachable by exploitation fuzzing, that is there is a 0% probability of generating inputs that trigger them. (click) We use the negative feedback obtained from exploitation fuzzing on A1 to decrease the reachability probability of A2, thereby accurately lowering the prioritization of alarms arising from the same over-approximation.</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12</a:t>
            </a:fld>
            <a:endParaRPr kumimoji="1" lang="zh-CN" altLang="en-US"/>
          </a:p>
        </p:txBody>
      </p:sp>
    </p:spTree>
    <p:extLst>
      <p:ext uri="{BB962C8B-B14F-4D97-AF65-F5344CB8AC3E}">
        <p14:creationId xmlns:p14="http://schemas.microsoft.com/office/powerpoint/2010/main" val="427789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b="0" i="0" dirty="0">
                <a:solidFill>
                  <a:srgbClr val="4E4E4E"/>
                </a:solidFill>
                <a:effectLst/>
                <a:latin typeface="-apple-system"/>
              </a:rPr>
              <a:t>We’ll now show how our approach works.</a:t>
            </a:r>
          </a:p>
          <a:p>
            <a:pPr algn="l"/>
            <a:r>
              <a:rPr lang="en" altLang="zh-CN" dirty="0">
                <a:solidFill>
                  <a:srgbClr val="3D3D3D"/>
                </a:solidFill>
                <a:effectLst/>
                <a:latin typeface="Helvetica Neue" panose="02000503000000020004" pitchFamily="2" charset="0"/>
              </a:rPr>
              <a:t>(click) </a:t>
            </a:r>
            <a:r>
              <a:rPr lang="en" altLang="zh-CN" b="0" i="0" u="none" strike="noStrike" dirty="0">
                <a:solidFill>
                  <a:srgbClr val="4E4E4E"/>
                </a:solidFill>
                <a:effectLst/>
                <a:latin typeface="-apple-system"/>
              </a:rPr>
              <a:t>The </a:t>
            </a:r>
            <a:r>
              <a:rPr lang="en" altLang="zh-CN" b="0" i="0" u="none" strike="noStrike" dirty="0" err="1">
                <a:solidFill>
                  <a:srgbClr val="4E4E4E"/>
                </a:solidFill>
                <a:effectLst/>
                <a:latin typeface="-apple-system"/>
              </a:rPr>
              <a:t>fuzzer</a:t>
            </a:r>
            <a:r>
              <a:rPr lang="en" altLang="zh-CN" b="0" i="0" u="none" strike="noStrike" dirty="0">
                <a:solidFill>
                  <a:srgbClr val="4E4E4E"/>
                </a:solidFill>
                <a:effectLst/>
                <a:latin typeface="-apple-system"/>
              </a:rPr>
              <a:t> will target </a:t>
            </a:r>
            <a:r>
              <a:rPr lang="en" altLang="zh-CN" b="1" i="0" u="none" strike="noStrike" dirty="0">
                <a:solidFill>
                  <a:srgbClr val="4E4E4E"/>
                </a:solidFill>
                <a:effectLst/>
                <a:latin typeface="-apple-system"/>
              </a:rPr>
              <a:t>A1</a:t>
            </a:r>
            <a:r>
              <a:rPr lang="en" altLang="zh-CN" b="0" i="0" u="none" strike="noStrike" dirty="0">
                <a:solidFill>
                  <a:srgbClr val="4E4E4E"/>
                </a:solidFill>
                <a:effectLst/>
                <a:latin typeface="-apple-system"/>
              </a:rPr>
              <a:t> first because it has the highest probability. </a:t>
            </a:r>
            <a:r>
              <a:rPr lang="en" altLang="zh-CN" dirty="0">
                <a:solidFill>
                  <a:srgbClr val="3D3D3D"/>
                </a:solidFill>
                <a:effectLst/>
                <a:latin typeface="Helvetica Neue" panose="02000503000000020004" pitchFamily="2" charset="0"/>
              </a:rPr>
              <a:t>(click) </a:t>
            </a:r>
            <a:r>
              <a:rPr lang="en" altLang="zh-CN" b="0" i="0" u="none" strike="noStrike" dirty="0">
                <a:solidFill>
                  <a:srgbClr val="4E4E4E"/>
                </a:solidFill>
                <a:effectLst/>
                <a:latin typeface="-apple-system"/>
              </a:rPr>
              <a:t>After some time mutating inputs, the </a:t>
            </a:r>
            <a:r>
              <a:rPr lang="en" altLang="zh-CN" b="0" i="0" u="none" strike="noStrike" dirty="0" err="1">
                <a:solidFill>
                  <a:srgbClr val="4E4E4E"/>
                </a:solidFill>
                <a:effectLst/>
                <a:latin typeface="-apple-system"/>
              </a:rPr>
              <a:t>fuzzer</a:t>
            </a:r>
            <a:r>
              <a:rPr lang="en" altLang="zh-CN" b="0" i="0" u="none" strike="noStrike" dirty="0">
                <a:solidFill>
                  <a:srgbClr val="4E4E4E"/>
                </a:solidFill>
                <a:effectLst/>
                <a:latin typeface="-apple-system"/>
              </a:rPr>
              <a:t> realizes the bug cannot be triggered and </a:t>
            </a:r>
            <a:r>
              <a:rPr lang="en" altLang="zh-CN" dirty="0">
                <a:solidFill>
                  <a:srgbClr val="3D3D3D"/>
                </a:solidFill>
                <a:effectLst/>
                <a:latin typeface="Helvetica Neue" panose="02000503000000020004" pitchFamily="2" charset="0"/>
              </a:rPr>
              <a:t>(click) </a:t>
            </a:r>
            <a:r>
              <a:rPr lang="en" altLang="zh-CN" b="0" i="0" u="none" strike="noStrike" dirty="0">
                <a:solidFill>
                  <a:srgbClr val="4E4E4E"/>
                </a:solidFill>
                <a:effectLst/>
                <a:latin typeface="-apple-system"/>
              </a:rPr>
              <a:t>provides negative feedback. </a:t>
            </a:r>
            <a:r>
              <a:rPr lang="en" altLang="zh-CN" dirty="0">
                <a:solidFill>
                  <a:srgbClr val="3D3D3D"/>
                </a:solidFill>
                <a:effectLst/>
                <a:latin typeface="Helvetica Neue" panose="02000503000000020004" pitchFamily="2" charset="0"/>
              </a:rPr>
              <a:t>(click) </a:t>
            </a:r>
            <a:r>
              <a:rPr lang="en" altLang="zh-CN" b="0" i="0" u="none" strike="noStrike" dirty="0">
                <a:solidFill>
                  <a:srgbClr val="4E4E4E"/>
                </a:solidFill>
                <a:effectLst/>
                <a:latin typeface="-apple-system"/>
              </a:rPr>
              <a:t>Since </a:t>
            </a:r>
            <a:r>
              <a:rPr lang="en" altLang="zh-CN" b="1" i="0" u="none" strike="noStrike" dirty="0">
                <a:solidFill>
                  <a:srgbClr val="4E4E4E"/>
                </a:solidFill>
                <a:effectLst/>
                <a:latin typeface="-apple-system"/>
              </a:rPr>
              <a:t>Alarm(A2)</a:t>
            </a:r>
            <a:r>
              <a:rPr lang="en" altLang="zh-CN" b="0" i="0" u="none" strike="noStrike" dirty="0">
                <a:solidFill>
                  <a:srgbClr val="4E4E4E"/>
                </a:solidFill>
                <a:effectLst/>
                <a:latin typeface="-apple-system"/>
              </a:rPr>
              <a:t> is connected to </a:t>
            </a:r>
            <a:r>
              <a:rPr lang="en" altLang="zh-CN" b="1" i="0" u="none" strike="noStrike" dirty="0">
                <a:solidFill>
                  <a:srgbClr val="4E4E4E"/>
                </a:solidFill>
                <a:effectLst/>
                <a:latin typeface="-apple-system"/>
              </a:rPr>
              <a:t>Alarm(A1)</a:t>
            </a:r>
            <a:r>
              <a:rPr lang="en" altLang="zh-CN" b="0" i="0" u="none" strike="noStrike" dirty="0">
                <a:solidFill>
                  <a:srgbClr val="4E4E4E"/>
                </a:solidFill>
                <a:effectLst/>
                <a:latin typeface="-apple-system"/>
              </a:rPr>
              <a:t> in the network, the probability for </a:t>
            </a:r>
            <a:r>
              <a:rPr lang="en" altLang="zh-CN" b="1" i="0" u="none" strike="noStrike" dirty="0">
                <a:solidFill>
                  <a:srgbClr val="4E4E4E"/>
                </a:solidFill>
                <a:effectLst/>
                <a:latin typeface="-apple-system"/>
              </a:rPr>
              <a:t>A2</a:t>
            </a:r>
            <a:r>
              <a:rPr lang="en" altLang="zh-CN" b="0" i="0" u="none" strike="noStrike" dirty="0">
                <a:solidFill>
                  <a:srgbClr val="4E4E4E"/>
                </a:solidFill>
                <a:effectLst/>
                <a:latin typeface="-apple-system"/>
              </a:rPr>
              <a:t> also decreases. </a:t>
            </a:r>
            <a:r>
              <a:rPr lang="en" altLang="zh-CN" dirty="0">
                <a:solidFill>
                  <a:srgbClr val="3D3D3D"/>
                </a:solidFill>
                <a:effectLst/>
                <a:latin typeface="Helvetica Neue" panose="02000503000000020004" pitchFamily="2" charset="0"/>
              </a:rPr>
              <a:t>(click) </a:t>
            </a:r>
            <a:r>
              <a:rPr lang="en" altLang="zh-CN" b="0" i="0" u="none" strike="noStrike" dirty="0">
                <a:solidFill>
                  <a:srgbClr val="4E4E4E"/>
                </a:solidFill>
                <a:effectLst/>
                <a:latin typeface="-apple-system"/>
              </a:rPr>
              <a:t>This allows the </a:t>
            </a:r>
            <a:r>
              <a:rPr lang="en" altLang="zh-CN" b="0" i="0" u="none" strike="noStrike" dirty="0" err="1">
                <a:solidFill>
                  <a:srgbClr val="4E4E4E"/>
                </a:solidFill>
                <a:effectLst/>
                <a:latin typeface="-apple-system"/>
              </a:rPr>
              <a:t>fuzzer</a:t>
            </a:r>
            <a:r>
              <a:rPr lang="en" altLang="zh-CN" b="0" i="0" u="none" strike="noStrike" dirty="0">
                <a:solidFill>
                  <a:srgbClr val="4E4E4E"/>
                </a:solidFill>
                <a:effectLst/>
                <a:latin typeface="-apple-system"/>
              </a:rPr>
              <a:t> to skip this false alarm and focus on other potentially triggerable targets, </a:t>
            </a:r>
            <a:r>
              <a:rPr lang="en" altLang="zh-CN" dirty="0">
                <a:solidFill>
                  <a:srgbClr val="3D3D3D"/>
                </a:solidFill>
                <a:effectLst/>
                <a:latin typeface="Helvetica Neue" panose="02000503000000020004" pitchFamily="2" charset="0"/>
              </a:rPr>
              <a:t>(click) </a:t>
            </a:r>
            <a:r>
              <a:rPr lang="en" altLang="zh-CN" b="0" i="0" u="none" strike="noStrike" dirty="0">
                <a:solidFill>
                  <a:srgbClr val="4E4E4E"/>
                </a:solidFill>
                <a:effectLst/>
                <a:latin typeface="-apple-system"/>
              </a:rPr>
              <a:t>effectively avoiding wasted time.</a:t>
            </a:r>
            <a:r>
              <a:rPr lang="zh-CN" altLang="en-US" b="0" i="0" u="none" strike="noStrike" dirty="0">
                <a:solidFill>
                  <a:srgbClr val="4E4E4E"/>
                </a:solidFill>
                <a:effectLst/>
                <a:latin typeface="-apple-system"/>
              </a:rPr>
              <a:t> </a:t>
            </a:r>
            <a:endParaRPr lang="en" altLang="zh-CN" b="0" i="0" u="none" strike="noStrike" dirty="0">
              <a:solidFill>
                <a:srgbClr val="4E4E4E"/>
              </a:solidFill>
              <a:effectLst/>
              <a:latin typeface="-apple-system"/>
            </a:endParaRPr>
          </a:p>
          <a:p>
            <a:endParaRPr kumimoji="1" lang="en-US" altLang="zh-CN" b="0"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13</a:t>
            </a:fld>
            <a:endParaRPr kumimoji="1" lang="zh-CN" altLang="en-US"/>
          </a:p>
        </p:txBody>
      </p:sp>
    </p:spTree>
    <p:extLst>
      <p:ext uri="{BB962C8B-B14F-4D97-AF65-F5344CB8AC3E}">
        <p14:creationId xmlns:p14="http://schemas.microsoft.com/office/powerpoint/2010/main" val="275324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 altLang="zh-CN" b="0" i="0" dirty="0">
                <a:solidFill>
                  <a:srgbClr val="4E4E4E"/>
                </a:solidFill>
                <a:effectLst/>
                <a:latin typeface="-apple-system"/>
              </a:rPr>
              <a:t>Next, we look at a third example. Building on the previous two, this one introduces a new variable e. The value of e is set to 1 only when the external input is a multiple of 1000; otherwise, it’s 0. </a:t>
            </a:r>
          </a:p>
          <a:p>
            <a:pPr algn="l"/>
            <a:r>
              <a:rPr lang="en-US" altLang="zh-CN" b="0" i="0" u="none" strike="noStrike" dirty="0">
                <a:effectLst/>
                <a:latin typeface="-apple-system"/>
              </a:rPr>
              <a:t>(click) </a:t>
            </a:r>
            <a:r>
              <a:rPr lang="en" altLang="zh-CN" b="0" i="0" u="none" strike="noStrike" dirty="0">
                <a:effectLst/>
                <a:latin typeface="-apple-system"/>
              </a:rPr>
              <a:t>If </a:t>
            </a:r>
            <a:r>
              <a:rPr lang="en" altLang="zh-CN" dirty="0"/>
              <a:t>e</a:t>
            </a:r>
            <a:r>
              <a:rPr lang="en" altLang="zh-CN" b="0" i="0" u="none" strike="noStrike" dirty="0">
                <a:effectLst/>
                <a:latin typeface="-apple-system"/>
              </a:rPr>
              <a:t> is 0, then </a:t>
            </a:r>
            <a:r>
              <a:rPr lang="en" altLang="zh-CN" dirty="0"/>
              <a:t>c</a:t>
            </a:r>
            <a:r>
              <a:rPr lang="en" altLang="zh-CN" b="0" i="0" u="none" strike="noStrike" dirty="0">
                <a:effectLst/>
                <a:latin typeface="-apple-system"/>
              </a:rPr>
              <a:t> and </a:t>
            </a:r>
            <a:r>
              <a:rPr lang="en" altLang="zh-CN" dirty="0"/>
              <a:t>d</a:t>
            </a:r>
            <a:r>
              <a:rPr lang="en" altLang="zh-CN" b="0" i="0" u="none" strike="noStrike" dirty="0">
                <a:effectLst/>
                <a:latin typeface="-apple-system"/>
              </a:rPr>
              <a:t> become 0 only when </a:t>
            </a:r>
            <a:r>
              <a:rPr lang="en" altLang="zh-CN" dirty="0"/>
              <a:t>b</a:t>
            </a:r>
            <a:r>
              <a:rPr lang="en" altLang="zh-CN" b="0" i="0" u="none" strike="noStrike" dirty="0">
                <a:effectLst/>
                <a:latin typeface="-apple-system"/>
              </a:rPr>
              <a:t> hits an exact magic value, such as 100 or </a:t>
            </a:r>
            <a:r>
              <a:rPr lang="en-US" altLang="zh-CN" b="0" i="0" u="none" strike="noStrike" dirty="0">
                <a:effectLst/>
                <a:latin typeface="-apple-system"/>
              </a:rPr>
              <a:t>200</a:t>
            </a:r>
            <a:r>
              <a:rPr lang="en" altLang="zh-CN" b="0" i="0" u="none" strike="noStrike" dirty="0">
                <a:effectLst/>
                <a:latin typeface="-apple-system"/>
              </a:rPr>
              <a:t>. In that case, they may trigger the bugs at A1 and A2.</a:t>
            </a:r>
            <a:br>
              <a:rPr lang="en" altLang="zh-CN" dirty="0"/>
            </a:br>
            <a:r>
              <a:rPr lang="en-US" altLang="zh-CN" b="0" i="0" u="none" strike="noStrike" dirty="0">
                <a:effectLst/>
                <a:latin typeface="-apple-system"/>
              </a:rPr>
              <a:t>(click) </a:t>
            </a:r>
            <a:r>
              <a:rPr lang="en" altLang="zh-CN" b="0" i="0" u="none" strike="noStrike" dirty="0">
                <a:effectLst/>
                <a:latin typeface="-apple-system"/>
              </a:rPr>
              <a:t>But if </a:t>
            </a:r>
            <a:r>
              <a:rPr lang="en" altLang="zh-CN" dirty="0"/>
              <a:t>e</a:t>
            </a:r>
            <a:r>
              <a:rPr lang="en" altLang="zh-CN" b="0" i="0" u="none" strike="noStrike" dirty="0">
                <a:effectLst/>
                <a:latin typeface="-apple-system"/>
              </a:rPr>
              <a:t> is 1, we don’t need an exact magic value anymore: it’s enough for </a:t>
            </a:r>
            <a:r>
              <a:rPr lang="en" altLang="zh-CN" dirty="0"/>
              <a:t>b</a:t>
            </a:r>
            <a:r>
              <a:rPr lang="en" altLang="zh-CN" b="0" i="0" u="none" strike="noStrike" dirty="0">
                <a:effectLst/>
                <a:latin typeface="-apple-system"/>
              </a:rPr>
              <a:t> to be a multiple of 100 or </a:t>
            </a:r>
            <a:r>
              <a:rPr lang="en-US" altLang="zh-CN" b="0" i="0" u="none" strike="noStrike" dirty="0">
                <a:effectLst/>
                <a:latin typeface="-apple-system"/>
              </a:rPr>
              <a:t>200</a:t>
            </a:r>
            <a:r>
              <a:rPr lang="en" altLang="zh-CN" b="0" i="0" u="none" strike="noStrike" dirty="0">
                <a:effectLst/>
                <a:latin typeface="-apple-system"/>
              </a:rPr>
              <a:t> to trigger A1 or A2. </a:t>
            </a:r>
          </a:p>
          <a:p>
            <a:pPr algn="l"/>
            <a:r>
              <a:rPr lang="en-US" altLang="zh-CN" b="0" i="0" u="none" strike="noStrike" dirty="0">
                <a:effectLst/>
                <a:latin typeface="-apple-system"/>
              </a:rPr>
              <a:t>(click) </a:t>
            </a:r>
            <a:r>
              <a:rPr lang="en" altLang="zh-CN" b="0" i="0" dirty="0">
                <a:solidFill>
                  <a:srgbClr val="4E4E4E"/>
                </a:solidFill>
                <a:effectLst/>
                <a:latin typeface="-apple-system"/>
              </a:rPr>
              <a:t>The derivation graph from taint analysis again has the same structure as in the previous examples. Here, we show how our approach uses adaptive guidance to help the </a:t>
            </a:r>
            <a:r>
              <a:rPr lang="en" altLang="zh-CN" b="0" i="0" dirty="0" err="1">
                <a:solidFill>
                  <a:srgbClr val="4E4E4E"/>
                </a:solidFill>
                <a:effectLst/>
                <a:latin typeface="-apple-system"/>
              </a:rPr>
              <a:t>fuzzer</a:t>
            </a:r>
            <a:r>
              <a:rPr lang="en" altLang="zh-CN" b="0" i="0" dirty="0">
                <a:solidFill>
                  <a:srgbClr val="4E4E4E"/>
                </a:solidFill>
                <a:effectLst/>
                <a:latin typeface="-apple-system"/>
              </a:rPr>
              <a:t> make better decisions at different stages. </a:t>
            </a:r>
          </a:p>
          <a:p>
            <a:pPr algn="l"/>
            <a:r>
              <a:rPr lang="en-US" altLang="zh-CN" b="0" i="0" u="none" strike="noStrike" dirty="0">
                <a:effectLst/>
                <a:latin typeface="-apple-system"/>
              </a:rPr>
              <a:t>(click) </a:t>
            </a:r>
            <a:r>
              <a:rPr lang="en" altLang="zh-CN" b="0" i="0" dirty="0">
                <a:solidFill>
                  <a:srgbClr val="4E4E4E"/>
                </a:solidFill>
                <a:effectLst/>
                <a:latin typeface="-apple-system"/>
              </a:rPr>
              <a:t>At the beginning, the </a:t>
            </a:r>
            <a:r>
              <a:rPr lang="en" altLang="zh-CN" b="0" i="0" dirty="0" err="1">
                <a:solidFill>
                  <a:srgbClr val="4E4E4E"/>
                </a:solidFill>
                <a:effectLst/>
                <a:latin typeface="-apple-system"/>
              </a:rPr>
              <a:t>fuzzer</a:t>
            </a:r>
            <a:r>
              <a:rPr lang="en" altLang="zh-CN" b="0" i="0" dirty="0">
                <a:solidFill>
                  <a:srgbClr val="4E4E4E"/>
                </a:solidFill>
                <a:effectLst/>
                <a:latin typeface="-apple-system"/>
              </a:rPr>
              <a:t> has no seeds with e = 1. At this point, the probability of triggering the bugs at A1 and A2 by random mutation is extremely low, because it would require mutating b to an exact magic value.</a:t>
            </a:r>
          </a:p>
          <a:p>
            <a:pPr algn="l"/>
            <a:r>
              <a:rPr lang="en-US" altLang="zh-CN" b="0" i="0" u="none" strike="noStrike" dirty="0">
                <a:effectLst/>
                <a:latin typeface="-apple-system"/>
              </a:rPr>
              <a:t>(click) </a:t>
            </a:r>
            <a:r>
              <a:rPr lang="en" altLang="zh-CN" b="0" i="0" dirty="0">
                <a:solidFill>
                  <a:srgbClr val="4E4E4E"/>
                </a:solidFill>
                <a:effectLst/>
                <a:latin typeface="-apple-system"/>
              </a:rPr>
              <a:t>The key insight is that A1 and A2 are both constrained by the same input condition, and under the current seed set, they’re both essentially unreachable by exploitation fuzzing—that is, the probability of generating inputs that trigger them is below 1%. </a:t>
            </a:r>
            <a:r>
              <a:rPr lang="en-US" altLang="zh-CN" b="0" i="0" u="none" strike="noStrike" dirty="0">
                <a:effectLst/>
                <a:latin typeface="-apple-system"/>
              </a:rPr>
              <a:t>(click) </a:t>
            </a:r>
            <a:r>
              <a:rPr lang="en" altLang="zh-CN" b="0" i="0" dirty="0">
                <a:solidFill>
                  <a:srgbClr val="4E4E4E"/>
                </a:solidFill>
                <a:effectLst/>
                <a:latin typeface="-apple-system"/>
              </a:rPr>
              <a:t>We use the negative feedback from exploitation fuzzing on A1 to de-prioritize such targets that are unreachable under the current seeds.</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14</a:t>
            </a:fld>
            <a:endParaRPr kumimoji="1" lang="zh-CN" altLang="en-US"/>
          </a:p>
        </p:txBody>
      </p:sp>
    </p:spTree>
    <p:extLst>
      <p:ext uri="{BB962C8B-B14F-4D97-AF65-F5344CB8AC3E}">
        <p14:creationId xmlns:p14="http://schemas.microsoft.com/office/powerpoint/2010/main" val="2501101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b="0" i="0" dirty="0">
                <a:solidFill>
                  <a:srgbClr val="4E4E4E"/>
                </a:solidFill>
                <a:effectLst/>
                <a:latin typeface="-apple-system"/>
              </a:rPr>
              <a:t>We’ll now show how our approach works.</a:t>
            </a:r>
          </a:p>
          <a:p>
            <a:pPr algn="l"/>
            <a:r>
              <a:rPr lang="en-US" altLang="zh-CN" b="0" i="0" u="none" strike="noStrike" dirty="0">
                <a:effectLst/>
                <a:latin typeface="-apple-system"/>
              </a:rPr>
              <a:t>(click) </a:t>
            </a:r>
            <a:r>
              <a:rPr lang="en" altLang="zh-CN" b="0" i="0" u="none" strike="noStrike" dirty="0">
                <a:solidFill>
                  <a:srgbClr val="4E4E4E"/>
                </a:solidFill>
                <a:effectLst/>
                <a:latin typeface="-apple-system"/>
              </a:rPr>
              <a:t>The </a:t>
            </a:r>
            <a:r>
              <a:rPr lang="en" altLang="zh-CN" b="0" i="0" u="none" strike="noStrike" dirty="0" err="1">
                <a:solidFill>
                  <a:srgbClr val="4E4E4E"/>
                </a:solidFill>
                <a:effectLst/>
                <a:latin typeface="-apple-system"/>
              </a:rPr>
              <a:t>fuzzer</a:t>
            </a:r>
            <a:r>
              <a:rPr lang="en" altLang="zh-CN" b="0" i="0" u="none" strike="noStrike" dirty="0">
                <a:solidFill>
                  <a:srgbClr val="4E4E4E"/>
                </a:solidFill>
                <a:effectLst/>
                <a:latin typeface="-apple-system"/>
              </a:rPr>
              <a:t> will first target </a:t>
            </a:r>
            <a:r>
              <a:rPr lang="en" altLang="zh-CN" b="1" i="0" u="none" strike="noStrike" dirty="0">
                <a:solidFill>
                  <a:srgbClr val="4E4E4E"/>
                </a:solidFill>
                <a:effectLst/>
                <a:latin typeface="-apple-system"/>
              </a:rPr>
              <a:t>A1</a:t>
            </a:r>
            <a:r>
              <a:rPr lang="en" altLang="zh-CN" b="0" i="0" u="none" strike="noStrike" dirty="0">
                <a:solidFill>
                  <a:srgbClr val="4E4E4E"/>
                </a:solidFill>
                <a:effectLst/>
                <a:latin typeface="-apple-system"/>
              </a:rPr>
              <a:t>; </a:t>
            </a:r>
            <a:r>
              <a:rPr lang="en-US" altLang="zh-CN" b="0" i="0" u="none" strike="noStrike" dirty="0">
                <a:effectLst/>
                <a:latin typeface="-apple-system"/>
              </a:rPr>
              <a:t>(click) </a:t>
            </a:r>
            <a:r>
              <a:rPr lang="en" altLang="zh-CN" b="0" i="0" u="none" strike="noStrike" dirty="0">
                <a:solidFill>
                  <a:srgbClr val="4E4E4E"/>
                </a:solidFill>
                <a:effectLst/>
                <a:latin typeface="-apple-system"/>
              </a:rPr>
              <a:t>after attempting mutations for a while and failing to trigger the bug, </a:t>
            </a:r>
            <a:r>
              <a:rPr lang="en-US" altLang="zh-CN" b="0" i="0" u="none" strike="noStrike" dirty="0">
                <a:effectLst/>
                <a:latin typeface="-apple-system"/>
              </a:rPr>
              <a:t>(click) </a:t>
            </a:r>
            <a:r>
              <a:rPr lang="en" altLang="zh-CN" b="0" i="0" u="none" strike="noStrike" dirty="0">
                <a:solidFill>
                  <a:srgbClr val="4E4E4E"/>
                </a:solidFill>
                <a:effectLst/>
                <a:latin typeface="-apple-system"/>
              </a:rPr>
              <a:t>it gives negative feedback to the Bayesian network. </a:t>
            </a:r>
            <a:r>
              <a:rPr lang="en-US" altLang="zh-CN" b="0" i="0" u="none" strike="noStrike" dirty="0">
                <a:effectLst/>
                <a:latin typeface="-apple-system"/>
              </a:rPr>
              <a:t>(click) </a:t>
            </a:r>
            <a:r>
              <a:rPr lang="en" altLang="zh-CN" b="0" i="0" u="none" strike="noStrike" dirty="0">
                <a:solidFill>
                  <a:srgbClr val="4E4E4E"/>
                </a:solidFill>
                <a:effectLst/>
                <a:latin typeface="-apple-system"/>
              </a:rPr>
              <a:t>Since </a:t>
            </a:r>
            <a:r>
              <a:rPr lang="en" altLang="zh-CN" b="1" i="0" u="none" strike="noStrike" dirty="0">
                <a:solidFill>
                  <a:srgbClr val="4E4E4E"/>
                </a:solidFill>
                <a:effectLst/>
                <a:latin typeface="-apple-system"/>
              </a:rPr>
              <a:t>Alarm(A2)</a:t>
            </a:r>
            <a:r>
              <a:rPr lang="en" altLang="zh-CN" b="0" i="0" u="none" strike="noStrike" dirty="0">
                <a:solidFill>
                  <a:srgbClr val="4E4E4E"/>
                </a:solidFill>
                <a:effectLst/>
                <a:latin typeface="-apple-system"/>
              </a:rPr>
              <a:t> is connected to </a:t>
            </a:r>
            <a:r>
              <a:rPr lang="en" altLang="zh-CN" b="1" i="0" u="none" strike="noStrike" dirty="0">
                <a:solidFill>
                  <a:srgbClr val="4E4E4E"/>
                </a:solidFill>
                <a:effectLst/>
                <a:latin typeface="-apple-system"/>
              </a:rPr>
              <a:t>Alarm(A1)</a:t>
            </a:r>
            <a:r>
              <a:rPr lang="en" altLang="zh-CN" b="0" i="0" u="none" strike="noStrike" dirty="0">
                <a:solidFill>
                  <a:srgbClr val="4E4E4E"/>
                </a:solidFill>
                <a:effectLst/>
                <a:latin typeface="-apple-system"/>
              </a:rPr>
              <a:t> in the network, the probability for </a:t>
            </a:r>
            <a:r>
              <a:rPr lang="en" altLang="zh-CN" b="1" i="0" u="none" strike="noStrike" dirty="0">
                <a:solidFill>
                  <a:srgbClr val="4E4E4E"/>
                </a:solidFill>
                <a:effectLst/>
                <a:latin typeface="-apple-system"/>
              </a:rPr>
              <a:t>A2</a:t>
            </a:r>
            <a:r>
              <a:rPr lang="en" altLang="zh-CN" b="0" i="0" u="none" strike="noStrike" dirty="0">
                <a:solidFill>
                  <a:srgbClr val="4E4E4E"/>
                </a:solidFill>
                <a:effectLst/>
                <a:latin typeface="-apple-system"/>
              </a:rPr>
              <a:t> also decreases. </a:t>
            </a:r>
            <a:r>
              <a:rPr lang="en-US" altLang="zh-CN" b="0" i="0" u="none" strike="noStrike" dirty="0">
                <a:effectLst/>
                <a:latin typeface="-apple-system"/>
              </a:rPr>
              <a:t>(click) </a:t>
            </a:r>
            <a:r>
              <a:rPr lang="en" altLang="zh-CN" b="0" i="0" u="none" strike="noStrike" dirty="0">
                <a:solidFill>
                  <a:srgbClr val="4E4E4E"/>
                </a:solidFill>
                <a:effectLst/>
                <a:latin typeface="-apple-system"/>
              </a:rPr>
              <a:t>Thus, the </a:t>
            </a:r>
            <a:r>
              <a:rPr lang="en" altLang="zh-CN" b="0" i="0" u="none" strike="noStrike" dirty="0" err="1">
                <a:solidFill>
                  <a:srgbClr val="4E4E4E"/>
                </a:solidFill>
                <a:effectLst/>
                <a:latin typeface="-apple-system"/>
              </a:rPr>
              <a:t>fuzzer</a:t>
            </a:r>
            <a:r>
              <a:rPr lang="en" altLang="zh-CN" b="0" i="0" u="none" strike="noStrike" dirty="0">
                <a:solidFill>
                  <a:srgbClr val="4E4E4E"/>
                </a:solidFill>
                <a:effectLst/>
                <a:latin typeface="-apple-system"/>
              </a:rPr>
              <a:t> can skip this currently unreachable alarm (</a:t>
            </a:r>
            <a:r>
              <a:rPr lang="en" altLang="zh-CN" b="1" i="0" u="none" strike="noStrike" dirty="0">
                <a:solidFill>
                  <a:srgbClr val="4E4E4E"/>
                </a:solidFill>
                <a:effectLst/>
                <a:latin typeface="-apple-system"/>
              </a:rPr>
              <a:t>A2</a:t>
            </a:r>
            <a:r>
              <a:rPr lang="en" altLang="zh-CN" b="0" i="0" u="none" strike="noStrike" dirty="0">
                <a:solidFill>
                  <a:srgbClr val="4E4E4E"/>
                </a:solidFill>
                <a:effectLst/>
                <a:latin typeface="-apple-system"/>
              </a:rPr>
              <a:t>) and </a:t>
            </a:r>
            <a:r>
              <a:rPr lang="en-US" altLang="zh-CN" b="0" i="0" u="none" strike="noStrike" dirty="0">
                <a:effectLst/>
                <a:latin typeface="-apple-system"/>
              </a:rPr>
              <a:t>(click) </a:t>
            </a:r>
            <a:r>
              <a:rPr lang="en" altLang="zh-CN" b="0" i="0" u="none" strike="noStrike" dirty="0">
                <a:solidFill>
                  <a:srgbClr val="4E4E4E"/>
                </a:solidFill>
                <a:effectLst/>
                <a:latin typeface="-apple-system"/>
              </a:rPr>
              <a:t>focus on other potentially reachable targets, avoiding wasted time.</a:t>
            </a:r>
          </a:p>
          <a:p>
            <a:endParaRPr kumimoji="1" lang="en-US" altLang="zh-CN" b="0"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15</a:t>
            </a:fld>
            <a:endParaRPr kumimoji="1" lang="zh-CN" altLang="en-US"/>
          </a:p>
        </p:txBody>
      </p:sp>
    </p:spTree>
    <p:extLst>
      <p:ext uri="{BB962C8B-B14F-4D97-AF65-F5344CB8AC3E}">
        <p14:creationId xmlns:p14="http://schemas.microsoft.com/office/powerpoint/2010/main" val="2419671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solidFill>
                  <a:srgbClr val="3D3D3D"/>
                </a:solidFill>
                <a:effectLst/>
                <a:latin typeface="Helvetica Neue" panose="02000503000000020004" pitchFamily="2" charset="0"/>
              </a:rPr>
              <a:t>After another round of exploration fuzzing, </a:t>
            </a:r>
            <a:r>
              <a:rPr lang="en-US" altLang="zh-CN" b="0" i="0" u="none" strike="noStrike" dirty="0">
                <a:effectLst/>
                <a:latin typeface="-apple-system"/>
              </a:rPr>
              <a:t>(click) </a:t>
            </a:r>
            <a:r>
              <a:rPr lang="en" altLang="zh-CN" dirty="0">
                <a:solidFill>
                  <a:srgbClr val="3D3D3D"/>
                </a:solidFill>
                <a:effectLst/>
                <a:latin typeface="Helvetica Neue" panose="02000503000000020004" pitchFamily="2" charset="0"/>
              </a:rPr>
              <a:t>the </a:t>
            </a:r>
            <a:r>
              <a:rPr lang="en" altLang="zh-CN" dirty="0" err="1">
                <a:solidFill>
                  <a:srgbClr val="3D3D3D"/>
                </a:solidFill>
                <a:effectLst/>
                <a:latin typeface="Helvetica Neue" panose="02000503000000020004" pitchFamily="2" charset="0"/>
              </a:rPr>
              <a:t>fuzzer</a:t>
            </a:r>
            <a:r>
              <a:rPr lang="en" altLang="zh-CN" dirty="0">
                <a:solidFill>
                  <a:srgbClr val="3D3D3D"/>
                </a:solidFill>
                <a:effectLst/>
                <a:latin typeface="Helvetica Neue" panose="02000503000000020004" pitchFamily="2" charset="0"/>
              </a:rPr>
              <a:t> has accumulated more seeds and now has seeds where </a:t>
            </a:r>
            <a:r>
              <a:rPr lang="en" altLang="zh-CN" b="1" dirty="0">
                <a:solidFill>
                  <a:srgbClr val="000000"/>
                </a:solidFill>
                <a:effectLst/>
                <a:latin typeface="Helvetica Neue" panose="02000503000000020004" pitchFamily="2" charset="0"/>
              </a:rPr>
              <a:t>e=1</a:t>
            </a:r>
            <a:r>
              <a:rPr lang="en" altLang="zh-CN" dirty="0">
                <a:solidFill>
                  <a:srgbClr val="3D3D3D"/>
                </a:solidFill>
                <a:effectLst/>
                <a:latin typeface="Helvetica Neue" panose="02000503000000020004" pitchFamily="2" charset="0"/>
              </a:rPr>
              <a:t>. At this point, we clear all previous negative feedback. </a:t>
            </a:r>
            <a:r>
              <a:rPr lang="en-US" altLang="zh-CN" b="0" i="0" u="none" strike="noStrike" dirty="0">
                <a:effectLst/>
                <a:latin typeface="-apple-system"/>
              </a:rPr>
              <a:t>(click) </a:t>
            </a:r>
            <a:r>
              <a:rPr lang="en" altLang="zh-CN" dirty="0">
                <a:solidFill>
                  <a:srgbClr val="3D3D3D"/>
                </a:solidFill>
                <a:effectLst/>
                <a:latin typeface="Helvetica Neue" panose="02000503000000020004" pitchFamily="2" charset="0"/>
              </a:rPr>
              <a:t>The insight is that, with the new seed, the input constraint statement is overcome, and both A1 and A2 become reachable by exploitation fuzzing ,that is there is at least a 99% probability of generating inputs that trigger them. </a:t>
            </a:r>
            <a:r>
              <a:rPr lang="en-US" altLang="zh-CN" b="0" i="0" u="none" strike="noStrike" dirty="0">
                <a:effectLst/>
                <a:latin typeface="-apple-system"/>
              </a:rPr>
              <a:t>(click) </a:t>
            </a:r>
            <a:r>
              <a:rPr lang="en" altLang="zh-CN" dirty="0">
                <a:solidFill>
                  <a:srgbClr val="3D3D3D"/>
                </a:solidFill>
                <a:effectLst/>
                <a:latin typeface="Helvetica Neue" panose="02000503000000020004" pitchFamily="2" charset="0"/>
              </a:rPr>
              <a:t>By applying negative feedback elimination, and using the updated result of exploitation fuzzing on A1, we prioritize targets that become reachable again.</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16</a:t>
            </a:fld>
            <a:endParaRPr kumimoji="1" lang="zh-CN" altLang="en-US"/>
          </a:p>
        </p:txBody>
      </p:sp>
    </p:spTree>
    <p:extLst>
      <p:ext uri="{BB962C8B-B14F-4D97-AF65-F5344CB8AC3E}">
        <p14:creationId xmlns:p14="http://schemas.microsoft.com/office/powerpoint/2010/main" val="192897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b="0" i="0" dirty="0">
                <a:solidFill>
                  <a:srgbClr val="4E4E4E"/>
                </a:solidFill>
                <a:effectLst/>
                <a:latin typeface="-apple-system"/>
              </a:rPr>
              <a:t>We’ll now show how our approach works.</a:t>
            </a:r>
          </a:p>
          <a:p>
            <a:r>
              <a:rPr lang="en-US" altLang="zh-CN" b="0" i="0" u="none" strike="noStrike" dirty="0">
                <a:effectLst/>
                <a:latin typeface="-apple-system"/>
              </a:rPr>
              <a:t>(click) </a:t>
            </a:r>
            <a:r>
              <a:rPr lang="en" altLang="zh-CN" b="0" i="0" u="none" strike="noStrike" dirty="0">
                <a:solidFill>
                  <a:srgbClr val="4E4E4E"/>
                </a:solidFill>
                <a:effectLst/>
                <a:latin typeface="-apple-system"/>
              </a:rPr>
              <a:t>The alarm with the highest probability is still </a:t>
            </a:r>
            <a:r>
              <a:rPr lang="en" altLang="zh-CN" b="1" i="0" u="none" strike="noStrike" dirty="0">
                <a:effectLst/>
                <a:latin typeface="-apple-system"/>
              </a:rPr>
              <a:t>A1</a:t>
            </a:r>
            <a:r>
              <a:rPr lang="en" altLang="zh-CN" b="0" i="0" u="none" strike="noStrike" dirty="0">
                <a:solidFill>
                  <a:srgbClr val="4E4E4E"/>
                </a:solidFill>
                <a:effectLst/>
                <a:latin typeface="-apple-system"/>
              </a:rPr>
              <a:t>. The </a:t>
            </a:r>
            <a:r>
              <a:rPr lang="en" altLang="zh-CN" b="0" i="0" u="none" strike="noStrike" dirty="0" err="1">
                <a:solidFill>
                  <a:srgbClr val="4E4E4E"/>
                </a:solidFill>
                <a:effectLst/>
                <a:latin typeface="-apple-system"/>
              </a:rPr>
              <a:t>fuzzer</a:t>
            </a:r>
            <a:r>
              <a:rPr lang="en" altLang="zh-CN" b="0" i="0" u="none" strike="noStrike" dirty="0">
                <a:solidFill>
                  <a:srgbClr val="4E4E4E"/>
                </a:solidFill>
                <a:effectLst/>
                <a:latin typeface="-apple-system"/>
              </a:rPr>
              <a:t> will again target </a:t>
            </a:r>
            <a:r>
              <a:rPr lang="en" altLang="zh-CN" b="1" i="0" u="none" strike="noStrike" dirty="0">
                <a:effectLst/>
                <a:latin typeface="-apple-system"/>
              </a:rPr>
              <a:t>A1</a:t>
            </a:r>
            <a:r>
              <a:rPr lang="en" altLang="zh-CN" b="0" i="0" u="none" strike="noStrike" dirty="0">
                <a:solidFill>
                  <a:srgbClr val="4E4E4E"/>
                </a:solidFill>
                <a:effectLst/>
                <a:latin typeface="-apple-system"/>
              </a:rPr>
              <a:t>; according to the new triggering condition, the probability is about 1/100, </a:t>
            </a:r>
            <a:r>
              <a:rPr lang="en-US" altLang="zh-CN" b="0" i="0" u="none" strike="noStrike" dirty="0">
                <a:effectLst/>
                <a:latin typeface="-apple-system"/>
              </a:rPr>
              <a:t>(click) </a:t>
            </a:r>
            <a:r>
              <a:rPr lang="en" altLang="zh-CN" b="0" i="0" u="none" strike="noStrike" dirty="0">
                <a:solidFill>
                  <a:srgbClr val="4E4E4E"/>
                </a:solidFill>
                <a:effectLst/>
                <a:latin typeface="-apple-system"/>
              </a:rPr>
              <a:t>so the bug can be triggered through mutation in a short time. </a:t>
            </a:r>
            <a:r>
              <a:rPr lang="en-US" altLang="zh-CN" b="0" i="0" u="none" strike="noStrike" dirty="0">
                <a:effectLst/>
                <a:latin typeface="-apple-system"/>
              </a:rPr>
              <a:t>(click) </a:t>
            </a:r>
            <a:r>
              <a:rPr lang="en" altLang="zh-CN" b="0" i="0" u="none" strike="noStrike" dirty="0">
                <a:solidFill>
                  <a:srgbClr val="4E4E4E"/>
                </a:solidFill>
                <a:effectLst/>
                <a:latin typeface="-apple-system"/>
              </a:rPr>
              <a:t>The </a:t>
            </a:r>
            <a:r>
              <a:rPr lang="en" altLang="zh-CN" b="0" i="0" u="none" strike="noStrike" dirty="0" err="1">
                <a:solidFill>
                  <a:srgbClr val="4E4E4E"/>
                </a:solidFill>
                <a:effectLst/>
                <a:latin typeface="-apple-system"/>
              </a:rPr>
              <a:t>fuzzer</a:t>
            </a:r>
            <a:r>
              <a:rPr lang="en" altLang="zh-CN" b="0" i="0" u="none" strike="noStrike" dirty="0">
                <a:solidFill>
                  <a:srgbClr val="4E4E4E"/>
                </a:solidFill>
                <a:effectLst/>
                <a:latin typeface="-apple-system"/>
              </a:rPr>
              <a:t> then gives positive feedback to the Bayesian network.</a:t>
            </a:r>
            <a:r>
              <a:rPr lang="en-US" altLang="zh-CN" b="0" i="0" u="none" strike="noStrike" dirty="0">
                <a:effectLst/>
                <a:latin typeface="-apple-system"/>
              </a:rPr>
              <a:t> (click) </a:t>
            </a:r>
            <a:r>
              <a:rPr lang="en" altLang="zh-CN" b="0" i="0" u="none" strike="noStrike" dirty="0">
                <a:solidFill>
                  <a:srgbClr val="4E4E4E"/>
                </a:solidFill>
                <a:effectLst/>
                <a:latin typeface="-apple-system"/>
              </a:rPr>
              <a:t> Since </a:t>
            </a:r>
            <a:r>
              <a:rPr lang="en" altLang="zh-CN" b="1" i="0" u="none" strike="noStrike" dirty="0">
                <a:effectLst/>
                <a:latin typeface="-apple-system"/>
              </a:rPr>
              <a:t>Alarm(A2)</a:t>
            </a:r>
            <a:r>
              <a:rPr lang="en" altLang="zh-CN" b="0" i="0" u="none" strike="noStrike" dirty="0">
                <a:solidFill>
                  <a:srgbClr val="4E4E4E"/>
                </a:solidFill>
                <a:effectLst/>
                <a:latin typeface="-apple-system"/>
              </a:rPr>
              <a:t> is connected to </a:t>
            </a:r>
            <a:r>
              <a:rPr lang="en" altLang="zh-CN" b="1" i="0" u="none" strike="noStrike" dirty="0">
                <a:effectLst/>
                <a:latin typeface="-apple-system"/>
              </a:rPr>
              <a:t>Alarm(A1)</a:t>
            </a:r>
            <a:r>
              <a:rPr lang="en" altLang="zh-CN" b="0" i="0" u="none" strike="noStrike" dirty="0">
                <a:solidFill>
                  <a:srgbClr val="4E4E4E"/>
                </a:solidFill>
                <a:effectLst/>
                <a:latin typeface="-apple-system"/>
              </a:rPr>
              <a:t> in the network, its probability increases, </a:t>
            </a:r>
            <a:r>
              <a:rPr lang="en-US" altLang="zh-CN" b="0" i="0" u="none" strike="noStrike" dirty="0">
                <a:effectLst/>
                <a:latin typeface="-apple-system"/>
              </a:rPr>
              <a:t>(click) </a:t>
            </a:r>
            <a:r>
              <a:rPr lang="en" altLang="zh-CN" b="0" i="0" u="none" strike="noStrike" dirty="0">
                <a:solidFill>
                  <a:srgbClr val="4E4E4E"/>
                </a:solidFill>
                <a:effectLst/>
                <a:latin typeface="-apple-system"/>
              </a:rPr>
              <a:t>making </a:t>
            </a:r>
            <a:r>
              <a:rPr lang="en" altLang="zh-CN" b="1" i="0" u="none" strike="noStrike" dirty="0">
                <a:effectLst/>
                <a:latin typeface="-apple-system"/>
              </a:rPr>
              <a:t>A2</a:t>
            </a:r>
            <a:r>
              <a:rPr lang="en" altLang="zh-CN" b="0" i="0" u="none" strike="noStrike" dirty="0">
                <a:solidFill>
                  <a:srgbClr val="4E4E4E"/>
                </a:solidFill>
                <a:effectLst/>
                <a:latin typeface="-apple-system"/>
              </a:rPr>
              <a:t> the next target.</a:t>
            </a:r>
            <a:r>
              <a:rPr lang="en-US" altLang="zh-CN" b="0" i="0" u="none" strike="noStrike" dirty="0">
                <a:effectLst/>
                <a:latin typeface="-apple-system"/>
              </a:rPr>
              <a:t> (click) </a:t>
            </a:r>
            <a:r>
              <a:rPr lang="en" altLang="zh-CN" b="0" i="0" u="none" strike="noStrike" dirty="0">
                <a:solidFill>
                  <a:srgbClr val="4E4E4E"/>
                </a:solidFill>
                <a:effectLst/>
                <a:latin typeface="-apple-system"/>
              </a:rPr>
              <a:t> The triggering probability for </a:t>
            </a:r>
            <a:r>
              <a:rPr lang="en" altLang="zh-CN" b="1" i="0" u="none" strike="noStrike" dirty="0">
                <a:effectLst/>
                <a:latin typeface="-apple-system"/>
              </a:rPr>
              <a:t>A2</a:t>
            </a:r>
            <a:r>
              <a:rPr lang="en" altLang="zh-CN" b="0" i="0" u="none" strike="noStrike" dirty="0">
                <a:solidFill>
                  <a:srgbClr val="4E4E4E"/>
                </a:solidFill>
                <a:effectLst/>
                <a:latin typeface="-apple-system"/>
              </a:rPr>
              <a:t> is approximately </a:t>
            </a:r>
            <a:r>
              <a:rPr lang="en-US" altLang="zh-CN" b="0" i="0" u="none" strike="noStrike" dirty="0">
                <a:solidFill>
                  <a:srgbClr val="4E4E4E"/>
                </a:solidFill>
                <a:effectLst/>
                <a:latin typeface="-apple-system"/>
              </a:rPr>
              <a:t>1/</a:t>
            </a:r>
            <a:r>
              <a:rPr lang="en-US" altLang="zh-CN" b="0" i="0" u="none" strike="noStrike" dirty="0">
                <a:effectLst/>
                <a:latin typeface="-apple-system"/>
              </a:rPr>
              <a:t>200</a:t>
            </a:r>
            <a:r>
              <a:rPr lang="en" altLang="zh-CN" b="0" i="0" u="none" strike="noStrike" dirty="0">
                <a:solidFill>
                  <a:srgbClr val="4E4E4E"/>
                </a:solidFill>
                <a:effectLst/>
                <a:latin typeface="-apple-system"/>
              </a:rPr>
              <a:t>, so it can also be triggered in a short amount of time.</a:t>
            </a:r>
            <a:r>
              <a:rPr lang="zh-CN" altLang="en-US" b="0" i="0" u="none" strike="noStrike" dirty="0">
                <a:solidFill>
                  <a:srgbClr val="4E4E4E"/>
                </a:solidFill>
                <a:effectLst/>
                <a:latin typeface="-apple-system"/>
              </a:rPr>
              <a:t> </a:t>
            </a:r>
            <a:endParaRPr kumimoji="1" lang="en-US" altLang="zh-CN" b="0"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17</a:t>
            </a:fld>
            <a:endParaRPr kumimoji="1" lang="zh-CN" altLang="en-US"/>
          </a:p>
        </p:txBody>
      </p:sp>
    </p:spTree>
    <p:extLst>
      <p:ext uri="{BB962C8B-B14F-4D97-AF65-F5344CB8AC3E}">
        <p14:creationId xmlns:p14="http://schemas.microsoft.com/office/powerpoint/2010/main" val="330113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u="none" strike="noStrike" dirty="0">
                <a:solidFill>
                  <a:srgbClr val="4E4E4E"/>
                </a:solidFill>
                <a:effectLst/>
                <a:latin typeface="-apple-system"/>
              </a:rPr>
              <a:t>We conducted experiments to evaluate the effectiveness of our approach. </a:t>
            </a:r>
            <a:r>
              <a:rPr lang="en-US" altLang="zh-CN" b="0" i="0" u="none" strike="noStrike" dirty="0">
                <a:effectLst/>
                <a:latin typeface="-apple-system"/>
              </a:rPr>
              <a:t>(click) </a:t>
            </a:r>
            <a:r>
              <a:rPr lang="en" altLang="zh-CN" b="0" i="0" u="none" strike="noStrike" dirty="0">
                <a:solidFill>
                  <a:srgbClr val="4E4E4E"/>
                </a:solidFill>
                <a:effectLst/>
                <a:latin typeface="-apple-system"/>
              </a:rPr>
              <a:t>We build </a:t>
            </a:r>
            <a:r>
              <a:rPr lang="en" altLang="zh-CN" b="0" i="0" u="none" strike="noStrike" dirty="0" err="1">
                <a:solidFill>
                  <a:srgbClr val="4E4E4E"/>
                </a:solidFill>
                <a:effectLst/>
                <a:latin typeface="-apple-system"/>
              </a:rPr>
              <a:t>Bayzzer</a:t>
            </a:r>
            <a:r>
              <a:rPr lang="en" altLang="zh-CN" b="0" i="0" u="none" strike="noStrike" dirty="0">
                <a:solidFill>
                  <a:srgbClr val="4E4E4E"/>
                </a:solidFill>
                <a:effectLst/>
                <a:latin typeface="-apple-system"/>
              </a:rPr>
              <a:t> on top of the LTGF tool </a:t>
            </a:r>
            <a:r>
              <a:rPr lang="en" altLang="zh-CN" b="0" i="0" u="none" strike="noStrike" dirty="0" err="1">
                <a:solidFill>
                  <a:srgbClr val="4E4E4E"/>
                </a:solidFill>
                <a:effectLst/>
                <a:latin typeface="-apple-system"/>
              </a:rPr>
              <a:t>FishFuzz</a:t>
            </a:r>
            <a:r>
              <a:rPr lang="en" altLang="zh-CN" b="0" i="0" u="none" strike="noStrike" dirty="0">
                <a:solidFill>
                  <a:srgbClr val="4E4E4E"/>
                </a:solidFill>
                <a:effectLst/>
                <a:latin typeface="-apple-system"/>
              </a:rPr>
              <a:t> and use a taint analysis based on SVF. </a:t>
            </a:r>
            <a:r>
              <a:rPr lang="en-US" altLang="zh-CN" b="0" i="0" u="none" strike="noStrike" dirty="0">
                <a:effectLst/>
                <a:latin typeface="-apple-system"/>
              </a:rPr>
              <a:t>(click) </a:t>
            </a:r>
            <a:r>
              <a:rPr lang="en" altLang="zh-CN" b="0" i="0" u="none" strike="noStrike" dirty="0">
                <a:solidFill>
                  <a:srgbClr val="4E4E4E"/>
                </a:solidFill>
                <a:effectLst/>
                <a:latin typeface="-apple-system"/>
              </a:rPr>
              <a:t>We compare our approach with the following baselines: (1) Prospector, the </a:t>
            </a:r>
            <a:r>
              <a:rPr lang="en" altLang="zh-CN" b="1" i="0" u="none" strike="noStrike" dirty="0">
                <a:solidFill>
                  <a:srgbClr val="4E4E4E"/>
                </a:solidFill>
                <a:effectLst/>
                <a:latin typeface="-apple-system"/>
              </a:rPr>
              <a:t>SOTA </a:t>
            </a:r>
            <a:r>
              <a:rPr lang="en" altLang="zh-CN" b="0" i="0" u="none" strike="noStrike" dirty="0">
                <a:solidFill>
                  <a:srgbClr val="4E4E4E"/>
                </a:solidFill>
                <a:effectLst/>
                <a:latin typeface="-apple-system"/>
              </a:rPr>
              <a:t>in LTGF; (2) </a:t>
            </a:r>
            <a:r>
              <a:rPr lang="en" altLang="zh-CN" b="0" i="0" u="none" strike="noStrike" dirty="0" err="1">
                <a:solidFill>
                  <a:srgbClr val="4E4E4E"/>
                </a:solidFill>
                <a:effectLst/>
                <a:latin typeface="-apple-system"/>
              </a:rPr>
              <a:t>FishFuzz</a:t>
            </a:r>
            <a:r>
              <a:rPr lang="en" altLang="zh-CN" b="0" i="0" u="none" strike="noStrike" dirty="0">
                <a:solidFill>
                  <a:srgbClr val="4E4E4E"/>
                </a:solidFill>
                <a:effectLst/>
                <a:latin typeface="-apple-system"/>
              </a:rPr>
              <a:t>, the foundational </a:t>
            </a:r>
            <a:r>
              <a:rPr lang="en" altLang="zh-CN" b="0" i="0" u="none" strike="noStrike" dirty="0" err="1">
                <a:solidFill>
                  <a:srgbClr val="4E4E4E"/>
                </a:solidFill>
                <a:effectLst/>
                <a:latin typeface="-apple-system"/>
              </a:rPr>
              <a:t>fuzzer</a:t>
            </a:r>
            <a:r>
              <a:rPr lang="en" altLang="zh-CN" b="0" i="0" u="none" strike="noStrike" dirty="0">
                <a:solidFill>
                  <a:srgbClr val="4E4E4E"/>
                </a:solidFill>
                <a:effectLst/>
                <a:latin typeface="-apple-system"/>
              </a:rPr>
              <a:t> for our approach; (3) </a:t>
            </a:r>
            <a:r>
              <a:rPr lang="en" altLang="zh-CN" b="0" i="0" u="none" strike="noStrike" dirty="0" err="1">
                <a:solidFill>
                  <a:srgbClr val="4E4E4E"/>
                </a:solidFill>
                <a:effectLst/>
                <a:latin typeface="-apple-system"/>
              </a:rPr>
              <a:t>FunFuzz</a:t>
            </a:r>
            <a:r>
              <a:rPr lang="en" altLang="zh-CN" b="0" i="0" u="none" strike="noStrike" dirty="0">
                <a:solidFill>
                  <a:srgbClr val="4E4E4E"/>
                </a:solidFill>
                <a:effectLst/>
                <a:latin typeface="-apple-system"/>
              </a:rPr>
              <a:t>, the </a:t>
            </a:r>
            <a:r>
              <a:rPr lang="en" altLang="zh-CN" b="1" i="0" u="none" strike="noStrike" dirty="0">
                <a:effectLst/>
                <a:latin typeface="-apple-system"/>
              </a:rPr>
              <a:t>SOTA</a:t>
            </a:r>
            <a:r>
              <a:rPr lang="en" altLang="zh-CN" b="0" i="0" u="none" strike="noStrike" dirty="0">
                <a:solidFill>
                  <a:srgbClr val="4E4E4E"/>
                </a:solidFill>
                <a:effectLst/>
                <a:latin typeface="-apple-system"/>
              </a:rPr>
              <a:t> of coverage-guided </a:t>
            </a:r>
            <a:r>
              <a:rPr lang="en" altLang="zh-CN" b="0" i="0" u="none" strike="noStrike" dirty="0" err="1">
                <a:solidFill>
                  <a:srgbClr val="4E4E4E"/>
                </a:solidFill>
                <a:effectLst/>
                <a:latin typeface="-apple-system"/>
              </a:rPr>
              <a:t>greybox</a:t>
            </a:r>
            <a:r>
              <a:rPr lang="en" altLang="zh-CN" b="0" i="0" u="none" strike="noStrike" dirty="0">
                <a:solidFill>
                  <a:srgbClr val="4E4E4E"/>
                </a:solidFill>
                <a:effectLst/>
                <a:latin typeface="-apple-system"/>
              </a:rPr>
              <a:t> fuzzing based on </a:t>
            </a:r>
            <a:r>
              <a:rPr lang="en" altLang="zh-CN" b="1" i="0" u="none" strike="noStrike" dirty="0">
                <a:effectLst/>
                <a:latin typeface="-apple-system"/>
              </a:rPr>
              <a:t>non-Bayesian</a:t>
            </a:r>
            <a:r>
              <a:rPr lang="en" altLang="zh-CN" b="0" i="0" u="none" strike="noStrike" dirty="0">
                <a:solidFill>
                  <a:srgbClr val="4E4E4E"/>
                </a:solidFill>
                <a:effectLst/>
                <a:latin typeface="-apple-system"/>
              </a:rPr>
              <a:t> lightweight static analysis. We include </a:t>
            </a:r>
            <a:r>
              <a:rPr lang="en" altLang="zh-CN" b="0" i="0" u="none" strike="noStrike" dirty="0" err="1">
                <a:solidFill>
                  <a:srgbClr val="4E4E4E"/>
                </a:solidFill>
                <a:effectLst/>
                <a:latin typeface="-apple-system"/>
              </a:rPr>
              <a:t>FunFuzz</a:t>
            </a:r>
            <a:r>
              <a:rPr lang="en" altLang="zh-CN" b="0" i="0" u="none" strike="noStrike" dirty="0">
                <a:solidFill>
                  <a:srgbClr val="4E4E4E"/>
                </a:solidFill>
                <a:effectLst/>
                <a:latin typeface="-apple-system"/>
              </a:rPr>
              <a:t> to demonstrate that Bayesian program analysis provides stronger guidance for fuzzing than conventional static analysis. (4) AFL++, the foundational </a:t>
            </a:r>
            <a:r>
              <a:rPr lang="en" altLang="zh-CN" b="0" i="0" u="none" strike="noStrike" dirty="0" err="1">
                <a:solidFill>
                  <a:srgbClr val="4E4E4E"/>
                </a:solidFill>
                <a:effectLst/>
                <a:latin typeface="-apple-system"/>
              </a:rPr>
              <a:t>fuzzer</a:t>
            </a:r>
            <a:r>
              <a:rPr lang="en" altLang="zh-CN" b="0" i="0" u="none" strike="noStrike" dirty="0">
                <a:solidFill>
                  <a:srgbClr val="4E4E4E"/>
                </a:solidFill>
                <a:effectLst/>
                <a:latin typeface="-apple-system"/>
              </a:rPr>
              <a:t> for all three baselines as well as our approach. </a:t>
            </a:r>
            <a:r>
              <a:rPr lang="en-US" altLang="zh-CN" b="0" i="0" u="none" strike="noStrike" dirty="0">
                <a:effectLst/>
                <a:latin typeface="-apple-system"/>
              </a:rPr>
              <a:t>(click) </a:t>
            </a:r>
            <a:r>
              <a:rPr lang="en" altLang="zh-CN" b="0" i="0" u="none" strike="noStrike" dirty="0">
                <a:solidFill>
                  <a:srgbClr val="4E4E4E"/>
                </a:solidFill>
                <a:effectLst/>
                <a:latin typeface="-apple-system"/>
              </a:rPr>
              <a:t>We use the </a:t>
            </a:r>
            <a:r>
              <a:rPr lang="en" altLang="zh-CN" b="1" i="0" u="none" strike="noStrike" dirty="0">
                <a:effectLst/>
                <a:latin typeface="-apple-system"/>
              </a:rPr>
              <a:t>same</a:t>
            </a:r>
            <a:r>
              <a:rPr lang="en" altLang="zh-CN" b="0" i="0" u="none" strike="noStrike" dirty="0">
                <a:solidFill>
                  <a:srgbClr val="4E4E4E"/>
                </a:solidFill>
                <a:effectLst/>
                <a:latin typeface="-apple-system"/>
              </a:rPr>
              <a:t> benchmarks as Prospector, including 24 real-world programs with various input formats. </a:t>
            </a:r>
            <a:r>
              <a:rPr lang="en-US" altLang="zh-CN" b="0" i="0" u="none" strike="noStrike" dirty="0">
                <a:effectLst/>
                <a:latin typeface="-apple-system"/>
              </a:rPr>
              <a:t>(click) </a:t>
            </a:r>
            <a:r>
              <a:rPr lang="en" altLang="zh-CN" b="0" i="0" u="none" strike="noStrike" dirty="0">
                <a:solidFill>
                  <a:srgbClr val="4E4E4E"/>
                </a:solidFill>
                <a:effectLst/>
                <a:latin typeface="-apple-system"/>
              </a:rPr>
              <a:t>We also use the </a:t>
            </a:r>
            <a:r>
              <a:rPr lang="en" altLang="zh-CN" b="1" i="0" u="none" strike="noStrike" dirty="0">
                <a:effectLst/>
                <a:latin typeface="-apple-system"/>
              </a:rPr>
              <a:t>same</a:t>
            </a:r>
            <a:r>
              <a:rPr lang="zh-CN" altLang="en-US" b="1" i="0" u="none" strike="noStrike" dirty="0">
                <a:effectLst/>
                <a:latin typeface="-apple-system"/>
              </a:rPr>
              <a:t> </a:t>
            </a:r>
            <a:r>
              <a:rPr lang="en" altLang="zh-CN" b="0" i="0" u="none" strike="noStrike" dirty="0">
                <a:solidFill>
                  <a:srgbClr val="4E4E4E"/>
                </a:solidFill>
                <a:effectLst/>
                <a:latin typeface="-apple-system"/>
              </a:rPr>
              <a:t>metrics as Prospector: we measure the median time-to-exposure (or TTE</a:t>
            </a:r>
            <a:r>
              <a:rPr lang="zh-CN" altLang="en-US" b="0" i="0" u="none" strike="noStrike" dirty="0">
                <a:solidFill>
                  <a:srgbClr val="4E4E4E"/>
                </a:solidFill>
                <a:effectLst/>
                <a:latin typeface="-apple-system"/>
              </a:rPr>
              <a:t> </a:t>
            </a:r>
            <a:r>
              <a:rPr lang="en-US" altLang="zh-CN" b="0" i="0" u="none" strike="noStrike" dirty="0">
                <a:solidFill>
                  <a:srgbClr val="4E4E4E"/>
                </a:solidFill>
                <a:effectLst/>
                <a:latin typeface="-apple-system"/>
              </a:rPr>
              <a:t>for short</a:t>
            </a:r>
            <a:r>
              <a:rPr lang="en" altLang="zh-CN" b="0" i="0" u="none" strike="noStrike" dirty="0">
                <a:solidFill>
                  <a:srgbClr val="4E4E4E"/>
                </a:solidFill>
                <a:effectLst/>
                <a:latin typeface="-apple-system"/>
              </a:rPr>
              <a:t>) across 10 repeated runs. TTE represents the time required to trigger a bug for the first time. Our time limit is 60 hours, and the total experimental time amounts to approximately 9.86 CPU-years.</a:t>
            </a:r>
            <a:endParaRPr kumimoji="1" lang="en-US" altLang="zh-CN" b="0"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18</a:t>
            </a:fld>
            <a:endParaRPr kumimoji="1" lang="zh-CN" altLang="en-US"/>
          </a:p>
        </p:txBody>
      </p:sp>
    </p:spTree>
    <p:extLst>
      <p:ext uri="{BB962C8B-B14F-4D97-AF65-F5344CB8AC3E}">
        <p14:creationId xmlns:p14="http://schemas.microsoft.com/office/powerpoint/2010/main" val="1242386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u="none" strike="noStrike" dirty="0">
                <a:solidFill>
                  <a:srgbClr val="4E4E4E"/>
                </a:solidFill>
                <a:effectLst/>
                <a:latin typeface="-apple-system"/>
              </a:rPr>
              <a:t>We use a Venn diagram to illustrate the bugs discovered by different </a:t>
            </a:r>
            <a:r>
              <a:rPr lang="en" altLang="zh-CN" b="0" i="0" u="none" strike="noStrike" dirty="0" err="1">
                <a:solidFill>
                  <a:srgbClr val="4E4E4E"/>
                </a:solidFill>
                <a:effectLst/>
                <a:latin typeface="-apple-system"/>
              </a:rPr>
              <a:t>fuzzers</a:t>
            </a:r>
            <a:r>
              <a:rPr lang="en" altLang="zh-CN" b="0" i="0" u="none" strike="noStrike" dirty="0">
                <a:solidFill>
                  <a:srgbClr val="4E4E4E"/>
                </a:solidFill>
                <a:effectLst/>
                <a:latin typeface="-apple-system"/>
              </a:rPr>
              <a:t>. Compared to other baselines, </a:t>
            </a:r>
            <a:r>
              <a:rPr lang="en" altLang="zh-CN" b="0" i="0" u="none" strike="noStrike" dirty="0" err="1">
                <a:solidFill>
                  <a:srgbClr val="4E4E4E"/>
                </a:solidFill>
                <a:effectLst/>
                <a:latin typeface="-apple-system"/>
              </a:rPr>
              <a:t>Bayzzer</a:t>
            </a:r>
            <a:r>
              <a:rPr lang="en" altLang="zh-CN" b="0" i="0" u="none" strike="noStrike" dirty="0">
                <a:solidFill>
                  <a:srgbClr val="4E4E4E"/>
                </a:solidFill>
                <a:effectLst/>
                <a:latin typeface="-apple-system"/>
              </a:rPr>
              <a:t> is able to find </a:t>
            </a:r>
            <a:r>
              <a:rPr lang="en-US" altLang="zh-CN" b="0" i="0" u="none" strike="noStrike" dirty="0">
                <a:solidFill>
                  <a:srgbClr val="4E4E4E"/>
                </a:solidFill>
                <a:effectLst/>
                <a:latin typeface="-apple-system"/>
              </a:rPr>
              <a:t>3.25</a:t>
            </a:r>
            <a:r>
              <a:rPr lang="en" altLang="zh-CN" b="0" i="0" u="none" strike="noStrike" dirty="0">
                <a:solidFill>
                  <a:srgbClr val="4E4E4E"/>
                </a:solidFill>
                <a:effectLst/>
                <a:latin typeface="-apple-system"/>
              </a:rPr>
              <a:t> to </a:t>
            </a:r>
            <a:r>
              <a:rPr lang="en-US" altLang="zh-CN" b="0" i="0" u="none" strike="noStrike" dirty="0">
                <a:solidFill>
                  <a:srgbClr val="4E4E4E"/>
                </a:solidFill>
                <a:effectLst/>
                <a:latin typeface="-apple-system"/>
              </a:rPr>
              <a:t>13</a:t>
            </a:r>
            <a:r>
              <a:rPr lang="en" altLang="zh-CN" b="0" i="0" u="none" strike="noStrike" dirty="0">
                <a:solidFill>
                  <a:srgbClr val="4E4E4E"/>
                </a:solidFill>
                <a:effectLst/>
                <a:latin typeface="-apple-system"/>
              </a:rPr>
              <a:t> times more unique bugs, which clearly demonstrates its significantly stronger bug-finding capability.</a:t>
            </a:r>
            <a:endParaRPr kumimoji="1" lang="en-US" altLang="zh-CN" b="0"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19</a:t>
            </a:fld>
            <a:endParaRPr kumimoji="1" lang="zh-CN" altLang="en-US"/>
          </a:p>
        </p:txBody>
      </p:sp>
    </p:spTree>
    <p:extLst>
      <p:ext uri="{BB962C8B-B14F-4D97-AF65-F5344CB8AC3E}">
        <p14:creationId xmlns:p14="http://schemas.microsoft.com/office/powerpoint/2010/main" val="403560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 altLang="zh-CN" b="0" i="0" u="none" strike="noStrike" dirty="0">
                <a:solidFill>
                  <a:srgbClr val="4E4E4E"/>
                </a:solidFill>
                <a:effectLst/>
                <a:latin typeface="-apple-system"/>
              </a:rPr>
              <a:t>Our work is based on </a:t>
            </a:r>
            <a:r>
              <a:rPr lang="en" altLang="zh-CN" b="1" i="0" u="none" strike="noStrike" dirty="0">
                <a:solidFill>
                  <a:srgbClr val="4E4E4E"/>
                </a:solidFill>
                <a:effectLst/>
                <a:latin typeface="-apple-system"/>
              </a:rPr>
              <a:t>Large-Scale Target-Guided </a:t>
            </a:r>
            <a:r>
              <a:rPr lang="en" altLang="zh-CN" b="1" i="0" u="none" strike="noStrike" dirty="0" err="1">
                <a:solidFill>
                  <a:srgbClr val="4E4E4E"/>
                </a:solidFill>
                <a:effectLst/>
                <a:latin typeface="-apple-system"/>
              </a:rPr>
              <a:t>Greybox</a:t>
            </a:r>
            <a:r>
              <a:rPr lang="en" altLang="zh-CN" b="1" i="0" u="none" strike="noStrike" dirty="0">
                <a:solidFill>
                  <a:srgbClr val="4E4E4E"/>
                </a:solidFill>
                <a:effectLst/>
                <a:latin typeface="-apple-system"/>
              </a:rPr>
              <a:t> Fuzzing</a:t>
            </a:r>
            <a:r>
              <a:rPr lang="en" altLang="zh-CN" b="0" i="0" u="none" strike="noStrike" dirty="0">
                <a:solidFill>
                  <a:srgbClr val="4E4E4E"/>
                </a:solidFill>
                <a:effectLst/>
                <a:latin typeface="-apple-system"/>
              </a:rPr>
              <a:t>, or LTGF for short. </a:t>
            </a:r>
            <a:r>
              <a:rPr lang="en-US" altLang="zh-CN" b="0" i="0" u="none" strike="noStrike" dirty="0">
                <a:solidFill>
                  <a:srgbClr val="4E4E4E"/>
                </a:solidFill>
                <a:effectLst/>
                <a:latin typeface="-apple-system"/>
              </a:rPr>
              <a:t>(click) </a:t>
            </a:r>
            <a:r>
              <a:rPr lang="en" altLang="zh-CN" b="0" i="0" u="none" strike="noStrike" dirty="0">
                <a:effectLst/>
                <a:latin typeface="-apple-system"/>
              </a:rPr>
              <a:t>Given a program under test and a large set of targets — usually coming from static analysis alarms — </a:t>
            </a:r>
            <a:r>
              <a:rPr lang="en-US" altLang="zh-CN" b="0" i="0" u="none" strike="noStrike" dirty="0">
                <a:solidFill>
                  <a:srgbClr val="4E4E4E"/>
                </a:solidFill>
                <a:effectLst/>
                <a:latin typeface="-apple-system"/>
              </a:rPr>
              <a:t>(click) </a:t>
            </a:r>
            <a:r>
              <a:rPr lang="en" altLang="zh-CN" b="0" i="0" u="none" strike="noStrike" dirty="0">
                <a:effectLst/>
                <a:latin typeface="-apple-system"/>
              </a:rPr>
              <a:t>LTGF aims to trigger as many potential new bugs at these targets as possible. </a:t>
            </a:r>
            <a:r>
              <a:rPr lang="en-US" altLang="zh-CN" b="0" i="0" u="none" strike="noStrike" dirty="0">
                <a:solidFill>
                  <a:srgbClr val="4E4E4E"/>
                </a:solidFill>
                <a:effectLst/>
                <a:latin typeface="-apple-system"/>
              </a:rPr>
              <a:t>(click) </a:t>
            </a:r>
            <a:r>
              <a:rPr lang="en" altLang="zh-CN" b="0" i="0" u="none" strike="noStrike" dirty="0">
                <a:solidFill>
                  <a:srgbClr val="4E4E4E"/>
                </a:solidFill>
                <a:effectLst/>
                <a:latin typeface="-apple-system"/>
              </a:rPr>
              <a:t>LTGF operates in two alternating stages: exploration and exploitation. In the </a:t>
            </a:r>
            <a:r>
              <a:rPr lang="en" altLang="zh-CN" b="1" i="0" u="none" strike="noStrike" dirty="0">
                <a:solidFill>
                  <a:srgbClr val="4E4E4E"/>
                </a:solidFill>
                <a:effectLst/>
                <a:latin typeface="-apple-system"/>
              </a:rPr>
              <a:t>exploration stage</a:t>
            </a:r>
            <a:r>
              <a:rPr lang="en" altLang="zh-CN" b="0" i="0" u="none" strike="noStrike" dirty="0">
                <a:solidFill>
                  <a:srgbClr val="4E4E4E"/>
                </a:solidFill>
                <a:effectLst/>
                <a:latin typeface="-apple-system"/>
              </a:rPr>
              <a:t>, </a:t>
            </a:r>
            <a:r>
              <a:rPr lang="en-US" altLang="zh-CN" b="0" i="0" u="none" strike="noStrike" dirty="0">
                <a:solidFill>
                  <a:srgbClr val="4E4E4E"/>
                </a:solidFill>
                <a:effectLst/>
                <a:latin typeface="-apple-system"/>
              </a:rPr>
              <a:t>(click) </a:t>
            </a:r>
            <a:r>
              <a:rPr lang="en" altLang="zh-CN" b="0" i="0" u="none" strike="noStrike" dirty="0">
                <a:solidFill>
                  <a:srgbClr val="4E4E4E"/>
                </a:solidFill>
                <a:effectLst/>
                <a:latin typeface="-apple-system"/>
              </a:rPr>
              <a:t>LTGF performs </a:t>
            </a:r>
            <a:r>
              <a:rPr lang="en" altLang="zh-CN" b="1" i="0" u="none" strike="noStrike" dirty="0">
                <a:solidFill>
                  <a:srgbClr val="4E4E4E"/>
                </a:solidFill>
                <a:effectLst/>
                <a:latin typeface="-apple-system"/>
              </a:rPr>
              <a:t>coverage-guided mutation</a:t>
            </a:r>
            <a:r>
              <a:rPr lang="en" altLang="zh-CN" b="0" i="0" u="none" strike="noStrike" dirty="0">
                <a:solidFill>
                  <a:srgbClr val="4E4E4E"/>
                </a:solidFill>
                <a:effectLst/>
                <a:latin typeface="-apple-system"/>
              </a:rPr>
              <a:t> to accumulate more seeds, </a:t>
            </a:r>
            <a:r>
              <a:rPr lang="en-US" altLang="zh-CN" b="0" i="0" u="none" strike="noStrike" dirty="0">
                <a:solidFill>
                  <a:srgbClr val="4E4E4E"/>
                </a:solidFill>
                <a:effectLst/>
                <a:latin typeface="-apple-system"/>
              </a:rPr>
              <a:t>(click) </a:t>
            </a:r>
            <a:r>
              <a:rPr lang="en" altLang="zh-CN" b="0" i="0" u="none" strike="noStrike" dirty="0">
                <a:solidFill>
                  <a:srgbClr val="4E4E4E"/>
                </a:solidFill>
                <a:effectLst/>
                <a:latin typeface="-apple-system"/>
              </a:rPr>
              <a:t>which enhances its capability to detect bugs during the </a:t>
            </a:r>
            <a:r>
              <a:rPr lang="en" altLang="zh-CN" b="1" i="0" u="none" strike="noStrike" dirty="0">
                <a:solidFill>
                  <a:srgbClr val="4E4E4E"/>
                </a:solidFill>
                <a:effectLst/>
                <a:latin typeface="-apple-system"/>
              </a:rPr>
              <a:t>exploitation stage</a:t>
            </a:r>
            <a:r>
              <a:rPr lang="en" altLang="zh-CN" b="0" i="0" u="none" strike="noStrike" dirty="0">
                <a:solidFill>
                  <a:srgbClr val="4E4E4E"/>
                </a:solidFill>
                <a:effectLst/>
                <a:latin typeface="-apple-system"/>
              </a:rPr>
              <a:t>. In the </a:t>
            </a:r>
            <a:r>
              <a:rPr lang="en" altLang="zh-CN" b="1" i="0" u="none" strike="noStrike" dirty="0">
                <a:solidFill>
                  <a:srgbClr val="4E4E4E"/>
                </a:solidFill>
                <a:effectLst/>
                <a:latin typeface="-apple-system"/>
              </a:rPr>
              <a:t>exploitation stage</a:t>
            </a:r>
            <a:r>
              <a:rPr lang="en" altLang="zh-CN" b="0" i="0" u="none" strike="noStrike" dirty="0">
                <a:solidFill>
                  <a:srgbClr val="4E4E4E"/>
                </a:solidFill>
                <a:effectLst/>
                <a:latin typeface="-apple-system"/>
              </a:rPr>
              <a:t>, </a:t>
            </a:r>
            <a:r>
              <a:rPr lang="en-US" altLang="zh-CN" b="0" i="0" u="none" strike="noStrike" dirty="0">
                <a:solidFill>
                  <a:srgbClr val="4E4E4E"/>
                </a:solidFill>
                <a:effectLst/>
                <a:latin typeface="-apple-system"/>
              </a:rPr>
              <a:t>(click) </a:t>
            </a:r>
            <a:r>
              <a:rPr lang="en" altLang="zh-CN" b="0" i="0" u="none" strike="noStrike" dirty="0">
                <a:solidFill>
                  <a:srgbClr val="4E4E4E"/>
                </a:solidFill>
                <a:effectLst/>
                <a:latin typeface="-apple-system"/>
              </a:rPr>
              <a:t>LTGF first conducts </a:t>
            </a:r>
            <a:r>
              <a:rPr lang="en" altLang="zh-CN" b="1" i="0" u="none" strike="noStrike" dirty="0">
                <a:solidFill>
                  <a:srgbClr val="4E4E4E"/>
                </a:solidFill>
                <a:effectLst/>
                <a:latin typeface="-apple-system"/>
              </a:rPr>
              <a:t>target prioritization</a:t>
            </a:r>
            <a:r>
              <a:rPr lang="en" altLang="zh-CN" b="0" i="0" u="none" strike="noStrike" dirty="0">
                <a:solidFill>
                  <a:srgbClr val="4E4E4E"/>
                </a:solidFill>
                <a:effectLst/>
                <a:latin typeface="-apple-system"/>
              </a:rPr>
              <a:t>. For those high-priority targets, </a:t>
            </a:r>
            <a:r>
              <a:rPr lang="en-US" altLang="zh-CN" b="0" i="0" u="none" strike="noStrike" dirty="0">
                <a:solidFill>
                  <a:srgbClr val="4E4E4E"/>
                </a:solidFill>
                <a:effectLst/>
                <a:latin typeface="-apple-system"/>
              </a:rPr>
              <a:t>(click) </a:t>
            </a:r>
            <a:r>
              <a:rPr lang="en" altLang="zh-CN" b="0" i="0" u="none" strike="noStrike" dirty="0">
                <a:solidFill>
                  <a:srgbClr val="4E4E4E"/>
                </a:solidFill>
                <a:effectLst/>
                <a:latin typeface="-apple-system"/>
              </a:rPr>
              <a:t>LTGF carries out </a:t>
            </a:r>
            <a:r>
              <a:rPr lang="en" altLang="zh-CN" b="1" i="0" u="none" strike="noStrike" dirty="0">
                <a:solidFill>
                  <a:srgbClr val="4E4E4E"/>
                </a:solidFill>
                <a:effectLst/>
                <a:latin typeface="-apple-system"/>
              </a:rPr>
              <a:t>directed mutation</a:t>
            </a:r>
            <a:r>
              <a:rPr lang="en" altLang="zh-CN" b="0" i="0" u="none" strike="noStrike" dirty="0">
                <a:solidFill>
                  <a:srgbClr val="4E4E4E"/>
                </a:solidFill>
                <a:effectLst/>
                <a:latin typeface="-apple-system"/>
              </a:rPr>
              <a:t> to trigger the potential bugs associated with them.</a:t>
            </a:r>
          </a:p>
          <a:p>
            <a:pPr algn="l"/>
            <a:r>
              <a:rPr lang="en" altLang="zh-CN" b="0" i="0" u="none" strike="noStrike" dirty="0">
                <a:solidFill>
                  <a:srgbClr val="4E4E4E"/>
                </a:solidFill>
                <a:effectLst/>
                <a:latin typeface="-apple-system"/>
              </a:rPr>
              <a:t>However, existing approaches for </a:t>
            </a:r>
            <a:r>
              <a:rPr lang="en" altLang="zh-CN" b="1" i="0" dirty="0">
                <a:effectLst/>
                <a:latin typeface="-apple-system"/>
              </a:rPr>
              <a:t>target prioritization</a:t>
            </a:r>
            <a:r>
              <a:rPr lang="en" altLang="zh-CN" b="0" i="0" u="none" strike="noStrike" dirty="0">
                <a:solidFill>
                  <a:srgbClr val="4E4E4E"/>
                </a:solidFill>
                <a:effectLst/>
                <a:latin typeface="-apple-system"/>
              </a:rPr>
              <a:t> lack a systematic design. </a:t>
            </a:r>
            <a:r>
              <a:rPr lang="en-US" altLang="zh-CN" b="0" i="0" u="none" strike="noStrike" dirty="0">
                <a:solidFill>
                  <a:srgbClr val="4E4E4E"/>
                </a:solidFill>
                <a:effectLst/>
                <a:latin typeface="-apple-system"/>
              </a:rPr>
              <a:t>(click) </a:t>
            </a:r>
            <a:r>
              <a:rPr lang="en" altLang="zh-CN" b="0" i="0" u="none" strike="noStrike" dirty="0">
                <a:solidFill>
                  <a:srgbClr val="4E4E4E"/>
                </a:solidFill>
                <a:effectLst/>
                <a:latin typeface="-apple-system"/>
              </a:rPr>
              <a:t>For instance, they prioritize targets one by one in sequence. </a:t>
            </a:r>
            <a:r>
              <a:rPr lang="en-US" altLang="zh-CN" b="0" i="0" u="none" strike="noStrike" dirty="0">
                <a:solidFill>
                  <a:srgbClr val="4E4E4E"/>
                </a:solidFill>
                <a:effectLst/>
                <a:latin typeface="-apple-system"/>
              </a:rPr>
              <a:t>(click) </a:t>
            </a:r>
            <a:r>
              <a:rPr lang="en" altLang="zh-CN" b="0" i="0" u="none" strike="noStrike" dirty="0">
                <a:solidFill>
                  <a:srgbClr val="4E4E4E"/>
                </a:solidFill>
                <a:effectLst/>
                <a:latin typeface="-apple-system"/>
              </a:rPr>
              <a:t>This strategy is not only ad hoc but also </a:t>
            </a:r>
            <a:r>
              <a:rPr lang="en" altLang="zh-CN" b="1" i="0" dirty="0">
                <a:effectLst/>
                <a:latin typeface="-apple-system"/>
              </a:rPr>
              <a:t>coarse-grained</a:t>
            </a:r>
            <a:r>
              <a:rPr lang="en" altLang="zh-CN" b="0" i="0" u="none" strike="noStrike" dirty="0">
                <a:solidFill>
                  <a:srgbClr val="4E4E4E"/>
                </a:solidFill>
                <a:effectLst/>
                <a:latin typeface="-apple-system"/>
              </a:rPr>
              <a:t>, causing LTGF to waste a significant amount of time on targets that are unlikely to contain bugs.</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2</a:t>
            </a:fld>
            <a:endParaRPr kumimoji="1" lang="zh-CN" altLang="en-US"/>
          </a:p>
        </p:txBody>
      </p:sp>
    </p:spTree>
    <p:extLst>
      <p:ext uri="{BB962C8B-B14F-4D97-AF65-F5344CB8AC3E}">
        <p14:creationId xmlns:p14="http://schemas.microsoft.com/office/powerpoint/2010/main" val="4144701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b="0" i="0" u="none" strike="noStrike" dirty="0">
                <a:solidFill>
                  <a:srgbClr val="4E4E4E"/>
                </a:solidFill>
                <a:effectLst/>
                <a:latin typeface="-apple-system"/>
              </a:rPr>
              <a:t>We further use bug discovery curves over time to provide a more direct visualization.</a:t>
            </a:r>
            <a:r>
              <a:rPr lang="zh-CN" altLang="en-US" b="0" i="0" u="none" strike="noStrike" dirty="0">
                <a:solidFill>
                  <a:srgbClr val="4E4E4E"/>
                </a:solidFill>
                <a:effectLst/>
                <a:latin typeface="-apple-system"/>
              </a:rPr>
              <a:t> </a:t>
            </a:r>
            <a:r>
              <a:rPr lang="en" altLang="zh-CN" b="0" i="0" u="none" strike="noStrike" dirty="0">
                <a:solidFill>
                  <a:srgbClr val="4E4E4E"/>
                </a:solidFill>
                <a:effectLst/>
                <a:latin typeface="-apple-system"/>
              </a:rPr>
              <a:t>As shown, </a:t>
            </a:r>
            <a:r>
              <a:rPr lang="en" altLang="zh-CN" b="0" i="0" u="none" strike="noStrike" dirty="0" err="1">
                <a:solidFill>
                  <a:srgbClr val="4E4E4E"/>
                </a:solidFill>
                <a:effectLst/>
                <a:latin typeface="-apple-system"/>
              </a:rPr>
              <a:t>Bayzzer</a:t>
            </a:r>
            <a:r>
              <a:rPr lang="en" altLang="zh-CN" b="0" i="0" u="none" strike="noStrike" dirty="0">
                <a:solidFill>
                  <a:srgbClr val="4E4E4E"/>
                </a:solidFill>
                <a:effectLst/>
                <a:latin typeface="-apple-system"/>
              </a:rPr>
              <a:t> does not have a leading advantage in the first 40 hours; however, as a large amount of feedback accumulates, its strong guidance ability becomes apparent in the final 20 hours, clearly surpassing the other baselines. This further demonstrates the effectiveness of Bayesian program analysis in guiding fuzzing.</a:t>
            </a:r>
            <a:endParaRPr kumimoji="1" lang="en-US" altLang="zh-CN" b="0"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20</a:t>
            </a:fld>
            <a:endParaRPr kumimoji="1" lang="zh-CN" altLang="en-US"/>
          </a:p>
        </p:txBody>
      </p:sp>
    </p:spTree>
    <p:extLst>
      <p:ext uri="{BB962C8B-B14F-4D97-AF65-F5344CB8AC3E}">
        <p14:creationId xmlns:p14="http://schemas.microsoft.com/office/powerpoint/2010/main" val="1960365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u="none" strike="noStrike" dirty="0">
                <a:solidFill>
                  <a:srgbClr val="4E4E4E"/>
                </a:solidFill>
                <a:effectLst/>
                <a:latin typeface="-apple-system"/>
              </a:rPr>
              <a:t>We measured the computational overhead of Bayesian inference. On average, the time spent on Bayesian inference accounts for approximately 0.31% of the total running time. Therefore, the overhead introduced by Bayesian program analysis is tiny and fully acceptable in practice.</a:t>
            </a:r>
            <a:endParaRPr kumimoji="1" lang="en-US" altLang="zh-CN" b="0"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21</a:t>
            </a:fld>
            <a:endParaRPr kumimoji="1" lang="zh-CN" altLang="en-US"/>
          </a:p>
        </p:txBody>
      </p:sp>
    </p:spTree>
    <p:extLst>
      <p:ext uri="{BB962C8B-B14F-4D97-AF65-F5344CB8AC3E}">
        <p14:creationId xmlns:p14="http://schemas.microsoft.com/office/powerpoint/2010/main" val="3846680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u="none" strike="noStrike" dirty="0">
                <a:solidFill>
                  <a:srgbClr val="4E4E4E"/>
                </a:solidFill>
                <a:effectLst/>
                <a:latin typeface="-apple-system"/>
              </a:rPr>
              <a:t>We conducted ablation experiments to verify the necessity of removing negative feedback. As time progresses, many bugs become reachable, and if negative feedback is given prematurely, we may lose the opportunity to trigger them. In fact, the configuration without removing negative feedback discovers 16 fewer bugs in the end. Therefore, removing negative feedback can significantly enhance bug-finding capability and is highly necessary.</a:t>
            </a:r>
            <a:endParaRPr kumimoji="1" lang="en-US" altLang="zh-CN" b="0"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22</a:t>
            </a:fld>
            <a:endParaRPr kumimoji="1" lang="zh-CN" altLang="en-US"/>
          </a:p>
        </p:txBody>
      </p:sp>
    </p:spTree>
    <p:extLst>
      <p:ext uri="{BB962C8B-B14F-4D97-AF65-F5344CB8AC3E}">
        <p14:creationId xmlns:p14="http://schemas.microsoft.com/office/powerpoint/2010/main" val="1355035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b="0" i="0" u="none" strike="noStrike" dirty="0">
                <a:effectLst/>
                <a:latin typeface="-apple-system"/>
              </a:rPr>
              <a:t>(click) </a:t>
            </a:r>
            <a:r>
              <a:rPr lang="en" altLang="zh-CN" b="0" i="0" u="none" strike="noStrike" dirty="0">
                <a:solidFill>
                  <a:srgbClr val="4E4E4E"/>
                </a:solidFill>
                <a:effectLst/>
                <a:latin typeface="-apple-system"/>
              </a:rPr>
              <a:t>Finally, we use </a:t>
            </a:r>
            <a:r>
              <a:rPr lang="en" altLang="zh-CN" b="0" i="0" u="none" strike="noStrike" dirty="0" err="1">
                <a:solidFill>
                  <a:srgbClr val="4E4E4E"/>
                </a:solidFill>
                <a:effectLst/>
                <a:latin typeface="-apple-system"/>
              </a:rPr>
              <a:t>Bayzzer</a:t>
            </a:r>
            <a:r>
              <a:rPr lang="en" altLang="zh-CN" b="0" i="0" u="none" strike="noStrike" dirty="0">
                <a:solidFill>
                  <a:srgbClr val="4E4E4E"/>
                </a:solidFill>
                <a:effectLst/>
                <a:latin typeface="-apple-system"/>
              </a:rPr>
              <a:t> to test the latest versions of software, </a:t>
            </a:r>
            <a:r>
              <a:rPr lang="en-US" altLang="zh-CN" b="0" i="0" u="none" strike="noStrike" dirty="0">
                <a:effectLst/>
                <a:latin typeface="-apple-system"/>
              </a:rPr>
              <a:t>(click) </a:t>
            </a:r>
            <a:r>
              <a:rPr lang="en" altLang="zh-CN" b="0" i="0" u="none" strike="noStrike" dirty="0">
                <a:solidFill>
                  <a:srgbClr val="4E4E4E"/>
                </a:solidFill>
                <a:effectLst/>
                <a:latin typeface="-apple-system"/>
              </a:rPr>
              <a:t>including the most recent commits of the 24 programs used in our controlled experiments, </a:t>
            </a:r>
            <a:r>
              <a:rPr lang="en-US" altLang="zh-CN" b="0" i="0" u="none" strike="noStrike" dirty="0">
                <a:effectLst/>
                <a:latin typeface="-apple-system"/>
              </a:rPr>
              <a:t>(click) </a:t>
            </a:r>
            <a:r>
              <a:rPr lang="en" altLang="zh-CN" b="0" i="0" u="none" strike="noStrike" dirty="0">
                <a:solidFill>
                  <a:srgbClr val="4E4E4E"/>
                </a:solidFill>
                <a:effectLst/>
                <a:latin typeface="-apple-system"/>
              </a:rPr>
              <a:t>as well as popular projects with a high number of stars in OSS-Fuzz. Both groups of software have been extensively fuzzed twenty-four by seven, yet we are still able to discover a large number of important new bugs. </a:t>
            </a:r>
            <a:r>
              <a:rPr lang="en-US" altLang="zh-CN" b="0" i="0" u="none" strike="noStrike" dirty="0">
                <a:effectLst/>
                <a:latin typeface="-apple-system"/>
              </a:rPr>
              <a:t>(click) </a:t>
            </a:r>
            <a:r>
              <a:rPr lang="en" altLang="zh-CN" b="0" i="0" u="none" strike="noStrike" dirty="0">
                <a:solidFill>
                  <a:srgbClr val="4E4E4E"/>
                </a:solidFill>
                <a:effectLst/>
                <a:latin typeface="-apple-system"/>
              </a:rPr>
              <a:t>In total, we found 39 bugs, </a:t>
            </a:r>
            <a:r>
              <a:rPr lang="en-US" altLang="zh-CN" b="0" i="0" u="none" strike="noStrike" dirty="0">
                <a:effectLst/>
                <a:latin typeface="-apple-system"/>
              </a:rPr>
              <a:t>(click) </a:t>
            </a:r>
            <a:r>
              <a:rPr lang="en" altLang="zh-CN" b="0" i="0" u="none" strike="noStrike" dirty="0">
                <a:solidFill>
                  <a:srgbClr val="4E4E4E"/>
                </a:solidFill>
                <a:effectLst/>
                <a:latin typeface="-apple-system"/>
              </a:rPr>
              <a:t>30 of which were assigned CVEs.</a:t>
            </a:r>
          </a:p>
          <a:p>
            <a:pPr algn="l"/>
            <a:r>
              <a:rPr lang="en" altLang="zh-CN" b="0" i="0" u="none" strike="noStrike" dirty="0">
                <a:solidFill>
                  <a:srgbClr val="4E4E4E"/>
                </a:solidFill>
                <a:effectLst/>
                <a:latin typeface="-apple-system"/>
              </a:rPr>
              <a:t>We present some of the bugs we discovered: </a:t>
            </a:r>
            <a:r>
              <a:rPr lang="en-US" altLang="zh-CN" b="0" i="0" u="none" strike="noStrike" dirty="0">
                <a:effectLst/>
                <a:latin typeface="-apple-system"/>
              </a:rPr>
              <a:t>(click) </a:t>
            </a:r>
            <a:r>
              <a:rPr lang="en" altLang="zh-CN" b="0" i="0" u="none" strike="noStrike" dirty="0">
                <a:solidFill>
                  <a:srgbClr val="4E4E4E"/>
                </a:solidFill>
                <a:effectLst/>
                <a:latin typeface="-apple-system"/>
              </a:rPr>
              <a:t>on the left, we show the four most influential bugs, whose GitHub repositories have between 7.6k and 26.7k stars. </a:t>
            </a:r>
            <a:r>
              <a:rPr lang="en-US" altLang="zh-CN" b="0" i="0" u="none" strike="noStrike" dirty="0">
                <a:effectLst/>
                <a:latin typeface="-apple-system"/>
              </a:rPr>
              <a:t>(click) </a:t>
            </a:r>
            <a:r>
              <a:rPr lang="en" altLang="zh-CN" b="0" i="0" u="none" strike="noStrike" dirty="0">
                <a:solidFill>
                  <a:srgbClr val="4E4E4E"/>
                </a:solidFill>
                <a:effectLst/>
                <a:latin typeface="-apple-system"/>
              </a:rPr>
              <a:t>On the right, we show several other high-impact bugs. Overall, our approach demonstrates strong practical value in real-world software engineering.</a:t>
            </a:r>
          </a:p>
          <a:p>
            <a:endParaRPr kumimoji="1" lang="en-US" altLang="zh-CN" b="0"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23</a:t>
            </a:fld>
            <a:endParaRPr kumimoji="1" lang="zh-CN" altLang="en-US"/>
          </a:p>
        </p:txBody>
      </p:sp>
    </p:spTree>
    <p:extLst>
      <p:ext uri="{BB962C8B-B14F-4D97-AF65-F5344CB8AC3E}">
        <p14:creationId xmlns:p14="http://schemas.microsoft.com/office/powerpoint/2010/main" val="1903268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zh-CN" sz="1200" b="0" i="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Finally, I will give the conclusion of our work. </a:t>
            </a:r>
            <a:r>
              <a:rPr lang="en-US" altLang="zh-CN" b="0" i="0" u="none" strike="noStrike" dirty="0">
                <a:effectLst/>
                <a:latin typeface="-apple-system"/>
              </a:rPr>
              <a:t>(click) </a:t>
            </a:r>
            <a:r>
              <a:rPr kumimoji="1" lang="en-US" altLang="zh-CN" sz="1200" b="0" i="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First, We systematically define the reachable fuzzing targets problem and redefine Bayesian program analysis semantics to enable accurate prediction of this problem and </a:t>
            </a:r>
            <a:r>
              <a:rPr kumimoji="1" lang="en-US" altLang="zh-CN" sz="1200" b="0" i="0" dirty="0" err="1">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fuzzer</a:t>
            </a:r>
            <a:r>
              <a:rPr kumimoji="1" lang="en-US" altLang="zh-CN" sz="1200" b="0" i="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feedback generalization. </a:t>
            </a:r>
            <a:r>
              <a:rPr lang="en-US" altLang="zh-CN" b="0" i="0" u="none" strike="noStrike" dirty="0">
                <a:effectLst/>
                <a:latin typeface="-apple-system"/>
              </a:rPr>
              <a:t>(click) </a:t>
            </a:r>
            <a:r>
              <a:rPr kumimoji="1" lang="en-US" altLang="zh-CN" sz="1200" b="0" i="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Next, We propose </a:t>
            </a:r>
            <a:r>
              <a:rPr kumimoji="1" lang="en-US" altLang="zh-CN" sz="1200" b="0" i="0" dirty="0" err="1">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Bayzzer</a:t>
            </a:r>
            <a:r>
              <a:rPr kumimoji="1" lang="en-US" altLang="zh-CN" sz="1200" b="0" i="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a framework that leverages Bayesian program analysis to provide semantics-aware, fine-grained, and adaptive fuzzing guidance. </a:t>
            </a:r>
            <a:r>
              <a:rPr lang="en-US" altLang="zh-CN" b="0" i="0" u="none" strike="noStrike" dirty="0">
                <a:effectLst/>
                <a:latin typeface="-apple-system"/>
              </a:rPr>
              <a:t>(click) </a:t>
            </a:r>
            <a:r>
              <a:rPr kumimoji="1" lang="en-US" altLang="zh-CN" sz="1200" b="0" i="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Then, We extend Bayesian program analysis beyond static alarm ranking to automated fuzzing guidance for bug discovery. </a:t>
            </a:r>
            <a:r>
              <a:rPr lang="en-US" altLang="zh-CN" b="0" i="0" u="none" strike="noStrike" dirty="0">
                <a:effectLst/>
                <a:latin typeface="-apple-system"/>
              </a:rPr>
              <a:t>(click) </a:t>
            </a:r>
            <a:r>
              <a:rPr kumimoji="1" lang="en-US" altLang="zh-CN" sz="1200" b="0" i="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Last, We demonstrate the effectiveness  of </a:t>
            </a:r>
            <a:r>
              <a:rPr kumimoji="1" lang="en-US" altLang="zh-CN" sz="1200" b="0" i="0" dirty="0" err="1">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Bayzzer</a:t>
            </a:r>
            <a:r>
              <a:rPr kumimoji="1" lang="en-US" altLang="zh-CN" sz="1200" b="0" i="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on real-world programs, showing superior bug detection performance compared to baselines. </a:t>
            </a:r>
            <a:r>
              <a:rPr lang="en-US" altLang="zh-CN" b="0" i="0" u="none" strike="noStrike" dirty="0">
                <a:effectLst/>
                <a:latin typeface="-apple-system"/>
              </a:rPr>
              <a:t>(click) </a:t>
            </a:r>
            <a:r>
              <a:rPr kumimoji="1" lang="en-US" altLang="zh-CN" sz="1200" b="0" i="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That’s all, thanks for listening!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zh-CN" sz="1200" b="0" i="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zh-CN" sz="1200" b="0" i="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24</a:t>
            </a:fld>
            <a:endParaRPr kumimoji="1" lang="zh-CN" altLang="en-US"/>
          </a:p>
        </p:txBody>
      </p:sp>
    </p:spTree>
    <p:extLst>
      <p:ext uri="{BB962C8B-B14F-4D97-AF65-F5344CB8AC3E}">
        <p14:creationId xmlns:p14="http://schemas.microsoft.com/office/powerpoint/2010/main" val="916363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u="none" strike="noStrike" dirty="0">
                <a:solidFill>
                  <a:srgbClr val="4E4E4E"/>
                </a:solidFill>
                <a:effectLst/>
                <a:latin typeface="-apple-system"/>
              </a:rPr>
              <a:t>We leverage Bayesian program analysis to address this prediction problem. We give a brief introduction to Bayesian program analysis. </a:t>
            </a:r>
            <a:r>
              <a:rPr kumimoji="1" lang="en" altLang="zh-CN" dirty="0"/>
              <a:t>Bayesian program analysis is a new paradigm to address problems existing in conventional program analysis. In conventional analysis, the analyzer will generate alarms based on logic rules and hand them to the user. However, there are many false positives due to the over-approximation. The analyzer also cannot learn and adapt to the users’ needs because the logic rules are fixed. To address these problems, Bayesian analysis converts the conventional analyses into Bayesian models. As a result, the analysis can learn from posterior information, such as user feedback, older version code, and test runs. The analysis can also generate the probabilities of alarms to rank them. Therefore, compared to conventional analysis, Bayesian analysis can significantly improve users 'experience.</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25</a:t>
            </a:fld>
            <a:endParaRPr kumimoji="1" lang="zh-CN" altLang="en-US"/>
          </a:p>
        </p:txBody>
      </p:sp>
    </p:spTree>
    <p:extLst>
      <p:ext uri="{BB962C8B-B14F-4D97-AF65-F5344CB8AC3E}">
        <p14:creationId xmlns:p14="http://schemas.microsoft.com/office/powerpoint/2010/main" val="1657335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 altLang="zh-CN" b="0" i="0" u="none" strike="noStrike" dirty="0">
                <a:solidFill>
                  <a:srgbClr val="4E4E4E"/>
                </a:solidFill>
                <a:effectLst/>
                <a:latin typeface="-apple-system"/>
              </a:rPr>
              <a:t>Existing Bayesian program analysis considers all possible inputs, while </a:t>
            </a:r>
            <a:r>
              <a:rPr lang="en" altLang="zh-CN" b="0" i="0" u="none" strike="noStrike" dirty="0" err="1">
                <a:solidFill>
                  <a:srgbClr val="4E4E4E"/>
                </a:solidFill>
                <a:effectLst/>
                <a:latin typeface="-apple-system"/>
              </a:rPr>
              <a:t>fuzzers</a:t>
            </a:r>
            <a:r>
              <a:rPr lang="en" altLang="zh-CN" b="0" i="0" u="none" strike="noStrike" dirty="0">
                <a:solidFill>
                  <a:srgbClr val="4E4E4E"/>
                </a:solidFill>
                <a:effectLst/>
                <a:latin typeface="-apple-system"/>
              </a:rPr>
              <a:t> can only generate a subset of inputs. Therefore, we redefine the semantics of Bayesian program analysis to address the reachable fuzzing targets problem. In previous work on Bayesian program analysis, each random variable in the Bayesian network represents whether there exists an input that satisfies the corresponding program property, and the final computed probabilities are used for</a:t>
            </a:r>
            <a:r>
              <a:rPr lang="zh-CN" altLang="en-US" b="0" i="0" u="none" strike="noStrike" dirty="0">
                <a:solidFill>
                  <a:srgbClr val="4E4E4E"/>
                </a:solidFill>
                <a:effectLst/>
                <a:latin typeface="-apple-system"/>
              </a:rPr>
              <a:t> </a:t>
            </a:r>
            <a:r>
              <a:rPr lang="en" altLang="zh-CN" b="0" i="0" u="none" strike="noStrike" dirty="0">
                <a:solidFill>
                  <a:srgbClr val="4E4E4E"/>
                </a:solidFill>
                <a:effectLst/>
                <a:latin typeface="-apple-system"/>
              </a:rPr>
              <a:t>alarm ranking</a:t>
            </a:r>
            <a:r>
              <a:rPr lang="zh-CN" altLang="en-US" b="0" i="0" u="none" strike="noStrike" dirty="0">
                <a:solidFill>
                  <a:srgbClr val="4E4E4E"/>
                </a:solidFill>
                <a:effectLst/>
                <a:latin typeface="-apple-system"/>
              </a:rPr>
              <a:t> </a:t>
            </a:r>
            <a:r>
              <a:rPr lang="en-US" altLang="zh-CN" b="0" i="0" u="none" strike="noStrike" dirty="0">
                <a:solidFill>
                  <a:srgbClr val="4E4E4E"/>
                </a:solidFill>
                <a:effectLst/>
                <a:latin typeface="-apple-system"/>
              </a:rPr>
              <a:t>in manual inspection</a:t>
            </a:r>
            <a:r>
              <a:rPr lang="en" altLang="zh-CN" b="0" i="0" u="none" strike="noStrike" dirty="0">
                <a:solidFill>
                  <a:srgbClr val="4E4E4E"/>
                </a:solidFill>
                <a:effectLst/>
                <a:latin typeface="-apple-system"/>
              </a:rPr>
              <a:t>.</a:t>
            </a:r>
          </a:p>
          <a:p>
            <a:pPr algn="l"/>
            <a:r>
              <a:rPr lang="en" altLang="zh-CN" b="0" i="0" u="none" strike="noStrike" dirty="0">
                <a:solidFill>
                  <a:srgbClr val="4E4E4E"/>
                </a:solidFill>
                <a:effectLst/>
                <a:latin typeface="-apple-system"/>
              </a:rPr>
              <a:t>In our approach, we redefine each random variable to represent whether the corresponding program property can be reached by exploitation fuzzing. This allows us to compute the </a:t>
            </a:r>
            <a:r>
              <a:rPr lang="en" altLang="zh-CN" b="1" i="0" u="none" strike="noStrike" dirty="0">
                <a:solidFill>
                  <a:srgbClr val="4E4E4E"/>
                </a:solidFill>
                <a:effectLst/>
                <a:latin typeface="-apple-system"/>
              </a:rPr>
              <a:t>reachability</a:t>
            </a:r>
            <a:r>
              <a:rPr lang="en" altLang="zh-CN" b="0" i="0" u="none" strike="noStrike" dirty="0">
                <a:solidFill>
                  <a:srgbClr val="4E4E4E"/>
                </a:solidFill>
                <a:effectLst/>
                <a:latin typeface="-apple-system"/>
              </a:rPr>
              <a:t> probability for each target, which can be used for target </a:t>
            </a:r>
            <a:r>
              <a:rPr lang="en-US" altLang="zh-CN" sz="12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prioritization</a:t>
            </a:r>
            <a:r>
              <a:rPr lang="en" altLang="zh-CN" b="0" i="0" u="none" strike="noStrike" dirty="0">
                <a:solidFill>
                  <a:srgbClr val="4E4E4E"/>
                </a:solidFill>
                <a:effectLst/>
                <a:latin typeface="-apple-system"/>
              </a:rPr>
              <a:t>. Moreover, we can use the outcome of exploitation fuzzing as </a:t>
            </a:r>
            <a:r>
              <a:rPr lang="en" altLang="zh-CN" b="0" i="0" u="none" strike="noStrike" dirty="0" err="1">
                <a:solidFill>
                  <a:srgbClr val="4E4E4E"/>
                </a:solidFill>
                <a:effectLst/>
                <a:latin typeface="-apple-system"/>
              </a:rPr>
              <a:t>fuzzer</a:t>
            </a:r>
            <a:r>
              <a:rPr lang="en" altLang="zh-CN" b="0" i="0" u="none" strike="noStrike" dirty="0">
                <a:solidFill>
                  <a:srgbClr val="4E4E4E"/>
                </a:solidFill>
                <a:effectLst/>
                <a:latin typeface="-apple-system"/>
              </a:rPr>
              <a:t> feedback, feeding it back into the Bayesian network to update the probabilities for more accurate calculation.</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26</a:t>
            </a:fld>
            <a:endParaRPr kumimoji="1" lang="zh-CN" altLang="en-US"/>
          </a:p>
        </p:txBody>
      </p:sp>
    </p:spTree>
    <p:extLst>
      <p:ext uri="{BB962C8B-B14F-4D97-AF65-F5344CB8AC3E}">
        <p14:creationId xmlns:p14="http://schemas.microsoft.com/office/powerpoint/2010/main" val="1151753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u="none" strike="noStrike" dirty="0">
                <a:solidFill>
                  <a:srgbClr val="4E4E4E"/>
                </a:solidFill>
                <a:effectLst/>
                <a:latin typeface="-apple-system"/>
              </a:rPr>
              <a:t>Our approach is </a:t>
            </a:r>
            <a:r>
              <a:rPr lang="en" altLang="zh-CN" b="1" i="1" u="none" strike="noStrike" dirty="0">
                <a:effectLst/>
                <a:latin typeface="-apple-system"/>
              </a:rPr>
              <a:t>semantics-aware</a:t>
            </a:r>
            <a:r>
              <a:rPr lang="en" altLang="zh-CN" b="0" i="0" u="none" strike="noStrike" dirty="0">
                <a:solidFill>
                  <a:srgbClr val="4E4E4E"/>
                </a:solidFill>
                <a:effectLst/>
                <a:latin typeface="-apple-system"/>
              </a:rPr>
              <a:t> and </a:t>
            </a:r>
            <a:r>
              <a:rPr lang="en" altLang="zh-CN" b="1" i="1" u="none" strike="noStrike" dirty="0">
                <a:effectLst/>
                <a:latin typeface="-apple-system"/>
              </a:rPr>
              <a:t>fine-grained</a:t>
            </a:r>
            <a:r>
              <a:rPr lang="en" altLang="zh-CN" b="0" i="0" u="none" strike="noStrike" dirty="0">
                <a:solidFill>
                  <a:srgbClr val="4E4E4E"/>
                </a:solidFill>
                <a:effectLst/>
                <a:latin typeface="-apple-system"/>
              </a:rPr>
              <a:t>. This is because the Bayesian network is constructed based on static analysis semantics, and by redefining the semantics of Bayesian program analysis, the probabilities we compute precisely correspond to the reachable fuzzing targets problem that we have defined.</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27</a:t>
            </a:fld>
            <a:endParaRPr kumimoji="1" lang="zh-CN" altLang="en-US"/>
          </a:p>
        </p:txBody>
      </p:sp>
    </p:spTree>
    <p:extLst>
      <p:ext uri="{BB962C8B-B14F-4D97-AF65-F5344CB8AC3E}">
        <p14:creationId xmlns:p14="http://schemas.microsoft.com/office/powerpoint/2010/main" val="4060047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u="none" strike="noStrike" dirty="0">
                <a:solidFill>
                  <a:srgbClr val="4E4E4E"/>
                </a:solidFill>
                <a:effectLst/>
                <a:latin typeface="-apple-system"/>
              </a:rPr>
              <a:t>Our approach is also adaptive. This is because the redefined Bayesian program analysis semantics can continuously adapt to the </a:t>
            </a:r>
            <a:r>
              <a:rPr lang="en" altLang="zh-CN" b="0" i="0" u="none" strike="noStrike" dirty="0" err="1">
                <a:solidFill>
                  <a:srgbClr val="4E4E4E"/>
                </a:solidFill>
                <a:effectLst/>
                <a:latin typeface="-apple-system"/>
              </a:rPr>
              <a:t>fuzzer's</a:t>
            </a:r>
            <a:r>
              <a:rPr lang="en" altLang="zh-CN" b="0" i="0" u="none" strike="noStrike" dirty="0">
                <a:solidFill>
                  <a:srgbClr val="4E4E4E"/>
                </a:solidFill>
                <a:effectLst/>
                <a:latin typeface="-apple-system"/>
              </a:rPr>
              <a:t> capabilities at different stages. As the number of seeds increases, the ability of the </a:t>
            </a:r>
            <a:r>
              <a:rPr lang="en" altLang="zh-CN" b="0" i="0" u="none" strike="noStrike" dirty="0" err="1">
                <a:solidFill>
                  <a:srgbClr val="4E4E4E"/>
                </a:solidFill>
                <a:effectLst/>
                <a:latin typeface="-apple-system"/>
              </a:rPr>
              <a:t>fuzzer</a:t>
            </a:r>
            <a:r>
              <a:rPr lang="en" altLang="zh-CN" b="0" i="0" u="none" strike="noStrike" dirty="0">
                <a:solidFill>
                  <a:srgbClr val="4E4E4E"/>
                </a:solidFill>
                <a:effectLst/>
                <a:latin typeface="-apple-system"/>
              </a:rPr>
              <a:t> becomes stronger, and our method can provide adaptive guidance based on the current capability, allowing the </a:t>
            </a:r>
            <a:r>
              <a:rPr lang="en" altLang="zh-CN" b="0" i="0" u="none" strike="noStrike" dirty="0" err="1">
                <a:solidFill>
                  <a:srgbClr val="4E4E4E"/>
                </a:solidFill>
                <a:effectLst/>
                <a:latin typeface="-apple-system"/>
              </a:rPr>
              <a:t>fuzzer</a:t>
            </a:r>
            <a:r>
              <a:rPr lang="en" altLang="zh-CN" b="0" i="0" u="none" strike="noStrike" dirty="0">
                <a:solidFill>
                  <a:srgbClr val="4E4E4E"/>
                </a:solidFill>
                <a:effectLst/>
                <a:latin typeface="-apple-system"/>
              </a:rPr>
              <a:t> to focus on the targets that match its current capability as much as possible. Next, we will use several motivating examples to demonstrate that </a:t>
            </a:r>
            <a:r>
              <a:rPr lang="en" altLang="zh-CN" b="0" i="0" u="none" strike="noStrike" dirty="0" err="1">
                <a:solidFill>
                  <a:srgbClr val="4E4E4E"/>
                </a:solidFill>
                <a:effectLst/>
                <a:latin typeface="-apple-system"/>
              </a:rPr>
              <a:t>Bayzzer</a:t>
            </a:r>
            <a:r>
              <a:rPr lang="en" altLang="zh-CN" b="0" i="0" u="none" strike="noStrike" dirty="0">
                <a:solidFill>
                  <a:srgbClr val="4E4E4E"/>
                </a:solidFill>
                <a:effectLst/>
                <a:latin typeface="-apple-system"/>
              </a:rPr>
              <a:t> is </a:t>
            </a:r>
            <a:r>
              <a:rPr lang="en" altLang="zh-CN" b="1" i="1" u="none" strike="noStrike" dirty="0">
                <a:effectLst/>
                <a:latin typeface="-apple-system"/>
              </a:rPr>
              <a:t>semantics-aware, fine-grained, and adaptive</a:t>
            </a:r>
            <a:r>
              <a:rPr lang="en" altLang="zh-CN" b="0" i="0" u="none" strike="noStrike" dirty="0">
                <a:solidFill>
                  <a:srgbClr val="4E4E4E"/>
                </a:solidFill>
                <a:effectLst/>
                <a:latin typeface="-apple-system"/>
              </a:rPr>
              <a:t>.</a:t>
            </a:r>
            <a:endParaRPr kumimoji="1" lang="zh-CN" altLang="en-US"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28</a:t>
            </a:fld>
            <a:endParaRPr kumimoji="1" lang="zh-CN" altLang="en-US"/>
          </a:p>
        </p:txBody>
      </p:sp>
    </p:spTree>
    <p:extLst>
      <p:ext uri="{BB962C8B-B14F-4D97-AF65-F5344CB8AC3E}">
        <p14:creationId xmlns:p14="http://schemas.microsoft.com/office/powerpoint/2010/main" val="32911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 altLang="zh-CN" b="0" i="0" dirty="0">
                <a:solidFill>
                  <a:srgbClr val="4E4E4E"/>
                </a:solidFill>
                <a:effectLst/>
                <a:latin typeface="-apple-system"/>
              </a:rPr>
              <a:t>Let me use a simple example to show the limitation of existing LTGF.</a:t>
            </a:r>
            <a:r>
              <a:rPr lang="en-US" altLang="zh-CN" b="0" i="0" u="none" strike="noStrike" dirty="0">
                <a:solidFill>
                  <a:srgbClr val="4E4E4E"/>
                </a:solidFill>
                <a:effectLst/>
                <a:latin typeface="-apple-system"/>
              </a:rPr>
              <a:t> (click) </a:t>
            </a:r>
            <a:endParaRPr lang="en" altLang="zh-CN" b="0" i="0" dirty="0">
              <a:solidFill>
                <a:srgbClr val="4E4E4E"/>
              </a:solidFill>
              <a:effectLst/>
              <a:latin typeface="-apple-system"/>
            </a:endParaRPr>
          </a:p>
          <a:p>
            <a:pPr algn="l"/>
            <a:r>
              <a:rPr lang="en" altLang="zh-CN" b="0" i="0" dirty="0">
                <a:solidFill>
                  <a:srgbClr val="4E4E4E"/>
                </a:solidFill>
                <a:effectLst/>
                <a:latin typeface="-apple-system"/>
              </a:rPr>
              <a:t>In this</a:t>
            </a:r>
            <a:r>
              <a:rPr lang="zh-CN" altLang="en-US" b="0" i="0" dirty="0">
                <a:solidFill>
                  <a:srgbClr val="4E4E4E"/>
                </a:solidFill>
                <a:effectLst/>
                <a:latin typeface="-apple-system"/>
              </a:rPr>
              <a:t> </a:t>
            </a:r>
            <a:r>
              <a:rPr lang="en" altLang="zh-CN" b="0" i="0" dirty="0">
                <a:solidFill>
                  <a:srgbClr val="4E4E4E"/>
                </a:solidFill>
                <a:effectLst/>
                <a:latin typeface="-apple-system"/>
              </a:rPr>
              <a:t>program, we run taint analysis to find potential out-of-bounds bugs. The variable e comes from the input, and depending on its value, the running goes into one of three branches. The variable a is also input-controlled, so it’s tainted, and any variable derived from a is tainted as well, including b and c. Since a, b, and c are all used as array indices, the analysis raises three alarms: A1, A2, and A3. We also assume there are other alarms from the analysis, such as A4, A5, and A6.</a:t>
            </a:r>
          </a:p>
          <a:p>
            <a:pPr algn="l"/>
            <a:r>
              <a:rPr lang="en-US" altLang="zh-CN" b="0" i="0" u="none" strike="noStrike" dirty="0">
                <a:solidFill>
                  <a:srgbClr val="4E4E4E"/>
                </a:solidFill>
                <a:effectLst/>
                <a:latin typeface="-apple-system"/>
              </a:rPr>
              <a:t>(click) </a:t>
            </a:r>
            <a:r>
              <a:rPr lang="en" altLang="zh-CN" b="0" i="0" dirty="0">
                <a:solidFill>
                  <a:srgbClr val="4E4E4E"/>
                </a:solidFill>
                <a:effectLst/>
                <a:latin typeface="-apple-system"/>
              </a:rPr>
              <a:t>Now suppose we start with just one seed: e = 0, a = 0. </a:t>
            </a:r>
            <a:r>
              <a:rPr lang="en-US" altLang="zh-CN" b="0" i="0" u="none" strike="noStrike" dirty="0">
                <a:solidFill>
                  <a:srgbClr val="4E4E4E"/>
                </a:solidFill>
                <a:effectLst/>
                <a:latin typeface="-apple-system"/>
              </a:rPr>
              <a:t>(click) </a:t>
            </a:r>
            <a:r>
              <a:rPr lang="en" altLang="zh-CN" b="0" i="0" dirty="0">
                <a:solidFill>
                  <a:srgbClr val="4E4E4E"/>
                </a:solidFill>
                <a:effectLst/>
                <a:latin typeface="-apple-system"/>
              </a:rPr>
              <a:t>Existing LTGF first runs an exploration stage, where the goal is to maximize coverage. Let’s assume this stage successfully covers all three branches for e = 0, 1, 2. For each coverage pattern, the </a:t>
            </a:r>
            <a:r>
              <a:rPr lang="en" altLang="zh-CN" b="0" i="0" dirty="0" err="1">
                <a:solidFill>
                  <a:srgbClr val="4E4E4E"/>
                </a:solidFill>
                <a:effectLst/>
                <a:latin typeface="-apple-system"/>
              </a:rPr>
              <a:t>fuzzer</a:t>
            </a:r>
            <a:r>
              <a:rPr lang="en" altLang="zh-CN" b="0" i="0" dirty="0">
                <a:solidFill>
                  <a:srgbClr val="4E4E4E"/>
                </a:solidFill>
                <a:effectLst/>
                <a:latin typeface="-apple-system"/>
              </a:rPr>
              <a:t> only keeps one seed. </a:t>
            </a:r>
            <a:r>
              <a:rPr lang="en-US" altLang="zh-CN" b="0" i="0" u="none" strike="noStrike" dirty="0">
                <a:solidFill>
                  <a:srgbClr val="4E4E4E"/>
                </a:solidFill>
                <a:effectLst/>
                <a:latin typeface="-apple-system"/>
              </a:rPr>
              <a:t>(click) </a:t>
            </a:r>
            <a:r>
              <a:rPr lang="en" altLang="zh-CN" b="0" i="0" dirty="0">
                <a:solidFill>
                  <a:srgbClr val="4E4E4E"/>
                </a:solidFill>
                <a:effectLst/>
                <a:latin typeface="-apple-system"/>
              </a:rPr>
              <a:t>So at this point, our seed set is:</a:t>
            </a:r>
          </a:p>
          <a:p>
            <a:pPr algn="l">
              <a:buFont typeface="Arial" panose="020B0604020202020204" pitchFamily="34" charset="0"/>
              <a:buChar char="•"/>
            </a:pPr>
            <a:r>
              <a:rPr lang="en" altLang="zh-CN" b="0" i="0" dirty="0">
                <a:solidFill>
                  <a:srgbClr val="4E4E4E"/>
                </a:solidFill>
                <a:effectLst/>
                <a:latin typeface="-apple-system"/>
              </a:rPr>
              <a:t>(e = 0, a = 0)</a:t>
            </a:r>
          </a:p>
          <a:p>
            <a:pPr algn="l">
              <a:buFont typeface="Arial" panose="020B0604020202020204" pitchFamily="34" charset="0"/>
              <a:buChar char="•"/>
            </a:pPr>
            <a:r>
              <a:rPr lang="en" altLang="zh-CN" b="0" i="0" dirty="0">
                <a:solidFill>
                  <a:srgbClr val="4E4E4E"/>
                </a:solidFill>
                <a:effectLst/>
                <a:latin typeface="-apple-system"/>
              </a:rPr>
              <a:t>(e = 1, a = 0)</a:t>
            </a:r>
          </a:p>
          <a:p>
            <a:pPr algn="l">
              <a:buFont typeface="Arial" panose="020B0604020202020204" pitchFamily="34" charset="0"/>
              <a:buChar char="•"/>
            </a:pPr>
            <a:r>
              <a:rPr lang="en" altLang="zh-CN" b="0" i="0" dirty="0">
                <a:solidFill>
                  <a:srgbClr val="4E4E4E"/>
                </a:solidFill>
                <a:effectLst/>
                <a:latin typeface="-apple-system"/>
              </a:rPr>
              <a:t>(e = 2, a = 0)</a:t>
            </a:r>
          </a:p>
          <a:p>
            <a:pPr algn="l"/>
            <a:r>
              <a:rPr lang="en" altLang="zh-CN" b="0" i="0" dirty="0">
                <a:solidFill>
                  <a:srgbClr val="4E4E4E"/>
                </a:solidFill>
                <a:effectLst/>
                <a:latin typeface="-apple-system"/>
              </a:rPr>
              <a:t>Next, LTGF runs exploitation fuzzing for each target, one by one.</a:t>
            </a:r>
            <a:br>
              <a:rPr lang="en" altLang="zh-CN" b="0" i="0" dirty="0">
                <a:solidFill>
                  <a:srgbClr val="4E4E4E"/>
                </a:solidFill>
                <a:effectLst/>
                <a:latin typeface="-apple-system"/>
              </a:rPr>
            </a:br>
            <a:r>
              <a:rPr lang="en-US" altLang="zh-CN" b="0" i="0" u="none" strike="noStrike" dirty="0">
                <a:solidFill>
                  <a:srgbClr val="4E4E4E"/>
                </a:solidFill>
                <a:effectLst/>
                <a:latin typeface="-apple-system"/>
              </a:rPr>
              <a:t>(click) </a:t>
            </a:r>
            <a:r>
              <a:rPr lang="en" altLang="zh-CN" b="0" i="0" dirty="0">
                <a:solidFill>
                  <a:srgbClr val="4E4E4E"/>
                </a:solidFill>
                <a:effectLst/>
                <a:latin typeface="-apple-system"/>
              </a:rPr>
              <a:t>For A1, LTGF picks the seed that is “closest” to that target, say (e = 0, a = 0), </a:t>
            </a:r>
            <a:r>
              <a:rPr lang="en" altLang="zh-CN" b="0" i="0" u="none" strike="noStrike" dirty="0">
                <a:solidFill>
                  <a:srgbClr val="4E4E4E"/>
                </a:solidFill>
                <a:effectLst/>
                <a:latin typeface="-apple-system"/>
              </a:rPr>
              <a:t>and mutates it for a given time </a:t>
            </a:r>
            <a:r>
              <a:rPr lang="en-US" altLang="zh-CN" b="0" i="0" u="none" strike="noStrike" dirty="0">
                <a:solidFill>
                  <a:srgbClr val="4E4E4E"/>
                </a:solidFill>
                <a:effectLst/>
                <a:latin typeface="-apple-system"/>
              </a:rPr>
              <a:t>–</a:t>
            </a:r>
            <a:r>
              <a:rPr lang="zh-CN" altLang="en-US" b="0" i="0" u="none" strike="noStrike" dirty="0">
                <a:solidFill>
                  <a:srgbClr val="4E4E4E"/>
                </a:solidFill>
                <a:effectLst/>
                <a:latin typeface="-apple-system"/>
              </a:rPr>
              <a:t> </a:t>
            </a:r>
            <a:r>
              <a:rPr lang="en-US" altLang="zh-CN" b="0" i="0" u="none" strike="noStrike" dirty="0">
                <a:solidFill>
                  <a:srgbClr val="4E4E4E"/>
                </a:solidFill>
                <a:effectLst/>
                <a:latin typeface="-apple-system"/>
              </a:rPr>
              <a:t>assume </a:t>
            </a:r>
            <a:r>
              <a:rPr lang="en" altLang="zh-CN" b="0" i="0" u="none" strike="noStrike" dirty="0">
                <a:solidFill>
                  <a:srgbClr val="4E4E4E"/>
                </a:solidFill>
                <a:effectLst/>
                <a:latin typeface="-apple-system"/>
              </a:rPr>
              <a:t>1000 mutations in this time budget. </a:t>
            </a:r>
            <a:r>
              <a:rPr lang="en" altLang="zh-CN" b="0" i="0" dirty="0">
                <a:solidFill>
                  <a:srgbClr val="4E4E4E"/>
                </a:solidFill>
                <a:effectLst/>
                <a:latin typeface="-apple-system"/>
              </a:rPr>
              <a:t>The bug behind A1 is triggered whenever a % 100 == 0, </a:t>
            </a:r>
            <a:r>
              <a:rPr lang="en-US" altLang="zh-CN" b="0" i="0" u="none" strike="noStrike" dirty="0">
                <a:solidFill>
                  <a:srgbClr val="4E4E4E"/>
                </a:solidFill>
                <a:effectLst/>
                <a:latin typeface="-apple-system"/>
              </a:rPr>
              <a:t>(click) </a:t>
            </a:r>
            <a:r>
              <a:rPr lang="en" altLang="zh-CN" b="0" i="0" dirty="0">
                <a:solidFill>
                  <a:srgbClr val="4E4E4E"/>
                </a:solidFill>
                <a:effectLst/>
                <a:latin typeface="-apple-system"/>
              </a:rPr>
              <a:t>so it’s quite likely that one of these 1000 mutations will hit such a value and expose the bug.</a:t>
            </a:r>
          </a:p>
          <a:p>
            <a:pPr algn="l"/>
            <a:r>
              <a:rPr lang="en-US" altLang="zh-CN" b="0" i="0" u="none" strike="noStrike" dirty="0">
                <a:solidFill>
                  <a:srgbClr val="4E4E4E"/>
                </a:solidFill>
                <a:effectLst/>
                <a:latin typeface="-apple-system"/>
              </a:rPr>
              <a:t>(click) </a:t>
            </a:r>
            <a:r>
              <a:rPr lang="en" altLang="zh-CN" b="0" i="0" dirty="0">
                <a:solidFill>
                  <a:srgbClr val="4E4E4E"/>
                </a:solidFill>
                <a:effectLst/>
                <a:latin typeface="-apple-system"/>
              </a:rPr>
              <a:t>Then LTGF moves on to A2. This bug only occurs when a is exactly 100. With 1000 </a:t>
            </a:r>
            <a:r>
              <a:rPr lang="en" altLang="zh-CN" b="0" i="1" dirty="0">
                <a:solidFill>
                  <a:srgbClr val="4E4E4E"/>
                </a:solidFill>
                <a:effectLst/>
                <a:latin typeface="-apple-system"/>
              </a:rPr>
              <a:t>random</a:t>
            </a:r>
            <a:r>
              <a:rPr lang="en" altLang="zh-CN" b="0" i="0" dirty="0">
                <a:solidFill>
                  <a:srgbClr val="4E4E4E"/>
                </a:solidFill>
                <a:effectLst/>
                <a:latin typeface="-apple-system"/>
              </a:rPr>
              <a:t> mutations, the chance of hitting exactly 100 is extremely low, </a:t>
            </a:r>
            <a:r>
              <a:rPr lang="en-US" altLang="zh-CN" b="0" i="0" u="none" strike="noStrike" dirty="0">
                <a:solidFill>
                  <a:srgbClr val="4E4E4E"/>
                </a:solidFill>
                <a:effectLst/>
                <a:latin typeface="-apple-system"/>
              </a:rPr>
              <a:t>(click) </a:t>
            </a:r>
            <a:r>
              <a:rPr lang="en" altLang="zh-CN" b="0" i="0" dirty="0">
                <a:solidFill>
                  <a:srgbClr val="4E4E4E"/>
                </a:solidFill>
                <a:effectLst/>
                <a:latin typeface="-apple-system"/>
              </a:rPr>
              <a:t>so it’s very unlikely we’ll trigger this bug.</a:t>
            </a:r>
          </a:p>
          <a:p>
            <a:pPr algn="l"/>
            <a:r>
              <a:rPr lang="en-US" altLang="zh-CN" b="0" i="0" u="none" strike="noStrike" dirty="0">
                <a:solidFill>
                  <a:srgbClr val="4E4E4E"/>
                </a:solidFill>
                <a:effectLst/>
                <a:latin typeface="-apple-system"/>
              </a:rPr>
              <a:t>(click) </a:t>
            </a:r>
            <a:r>
              <a:rPr lang="en" altLang="zh-CN" b="0" i="0" dirty="0">
                <a:solidFill>
                  <a:srgbClr val="4E4E4E"/>
                </a:solidFill>
                <a:effectLst/>
                <a:latin typeface="-apple-system"/>
              </a:rPr>
              <a:t>For A3, the situation is even worse. Here, c is always odd, so c % 2 is always 1. This means the corresponding alarm is actually a false positive: </a:t>
            </a:r>
            <a:r>
              <a:rPr lang="en-US" altLang="zh-CN" b="0" i="0" u="none" strike="noStrike" dirty="0">
                <a:solidFill>
                  <a:srgbClr val="4E4E4E"/>
                </a:solidFill>
                <a:effectLst/>
                <a:latin typeface="-apple-system"/>
              </a:rPr>
              <a:t>(click) </a:t>
            </a:r>
            <a:r>
              <a:rPr lang="en" altLang="zh-CN" b="0" i="0" dirty="0">
                <a:solidFill>
                  <a:srgbClr val="4E4E4E"/>
                </a:solidFill>
                <a:effectLst/>
                <a:latin typeface="-apple-system"/>
              </a:rPr>
              <a:t>no matter how we mutate the seed, we can never trigger a real bug there.</a:t>
            </a:r>
          </a:p>
          <a:p>
            <a:pPr algn="l"/>
            <a:r>
              <a:rPr lang="en-US" altLang="zh-CN" b="0" i="0" u="none" strike="noStrike" dirty="0">
                <a:solidFill>
                  <a:srgbClr val="4E4E4E"/>
                </a:solidFill>
                <a:effectLst/>
                <a:latin typeface="-apple-system"/>
              </a:rPr>
              <a:t>(click) </a:t>
            </a:r>
            <a:r>
              <a:rPr lang="en" altLang="zh-CN" b="0" i="0" dirty="0">
                <a:solidFill>
                  <a:srgbClr val="4E4E4E"/>
                </a:solidFill>
                <a:effectLst/>
                <a:latin typeface="-apple-system"/>
              </a:rPr>
              <a:t>So the time spent fuzzing for A2 and A3 is basically wasted: the </a:t>
            </a:r>
            <a:r>
              <a:rPr lang="en" altLang="zh-CN" b="0" i="0" dirty="0" err="1">
                <a:solidFill>
                  <a:srgbClr val="4E4E4E"/>
                </a:solidFill>
                <a:effectLst/>
                <a:latin typeface="-apple-system"/>
              </a:rPr>
              <a:t>fuzzer</a:t>
            </a:r>
            <a:r>
              <a:rPr lang="en" altLang="zh-CN" b="0" i="0" dirty="0">
                <a:solidFill>
                  <a:srgbClr val="4E4E4E"/>
                </a:solidFill>
                <a:effectLst/>
                <a:latin typeface="-apple-system"/>
              </a:rPr>
              <a:t> has almost no chance of finding a bug, yet A2 and A3 receive the same time budget as A1. This example shows why we need a more systematic way to allocate fuzzing time—so that we invest more in valuable targets like A1, instead of treating all targets as equally promising.</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3</a:t>
            </a:fld>
            <a:endParaRPr kumimoji="1" lang="zh-CN" altLang="en-US"/>
          </a:p>
        </p:txBody>
      </p:sp>
    </p:spTree>
    <p:extLst>
      <p:ext uri="{BB962C8B-B14F-4D97-AF65-F5344CB8AC3E}">
        <p14:creationId xmlns:p14="http://schemas.microsoft.com/office/powerpoint/2010/main" val="2958687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solidFill>
                  <a:srgbClr val="000000"/>
                </a:solidFill>
                <a:effectLst/>
                <a:latin typeface="Linux Libertine" panose="02000503000000000000" pitchFamily="2" charset="0"/>
              </a:rPr>
              <a:t>We make the following contributions to address this problem. </a:t>
            </a:r>
            <a:r>
              <a:rPr lang="en-US" altLang="zh-CN" dirty="0">
                <a:solidFill>
                  <a:srgbClr val="000000"/>
                </a:solidFill>
                <a:effectLst/>
                <a:latin typeface="Linux Libertine" panose="02000503000000000000" pitchFamily="2" charset="0"/>
              </a:rPr>
              <a:t>(click)</a:t>
            </a:r>
            <a:endParaRPr lang="en" altLang="zh-CN" dirty="0">
              <a:solidFill>
                <a:srgbClr val="000000"/>
              </a:solidFill>
              <a:effectLst/>
              <a:latin typeface="Linux Libertine" panose="02000503000000000000" pitchFamily="2" charset="0"/>
            </a:endParaRPr>
          </a:p>
          <a:p>
            <a:r>
              <a:rPr lang="en" altLang="zh-CN" dirty="0">
                <a:solidFill>
                  <a:srgbClr val="000000"/>
                </a:solidFill>
                <a:effectLst/>
                <a:latin typeface="Linux Libertine" panose="02000503000000000000" pitchFamily="2" charset="0"/>
              </a:rPr>
              <a:t>First, we systematically formulate it as the reachable fuzzing targets problem.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0000"/>
                </a:solidFill>
                <a:effectLst/>
                <a:latin typeface="Linux Libertine" panose="02000503000000000000" pitchFamily="2" charset="0"/>
              </a:rPr>
              <a:t>(click)</a:t>
            </a:r>
            <a:r>
              <a:rPr lang="en" altLang="zh-CN" dirty="0">
                <a:solidFill>
                  <a:srgbClr val="000000"/>
                </a:solidFill>
                <a:effectLst/>
                <a:latin typeface="Linux Libertine" panose="02000503000000000000" pitchFamily="2" charset="0"/>
              </a:rPr>
              <a:t>To solve this problem, we then redefine the semantics of Bayesian program analysis to enable accurate prediction of target reachability and effective generalization from </a:t>
            </a:r>
            <a:r>
              <a:rPr lang="en" altLang="zh-CN" dirty="0" err="1">
                <a:solidFill>
                  <a:srgbClr val="000000"/>
                </a:solidFill>
                <a:effectLst/>
                <a:latin typeface="Linux Libertine" panose="02000503000000000000" pitchFamily="2" charset="0"/>
              </a:rPr>
              <a:t>fuzzer</a:t>
            </a:r>
            <a:r>
              <a:rPr lang="en" altLang="zh-CN" dirty="0">
                <a:solidFill>
                  <a:srgbClr val="000000"/>
                </a:solidFill>
                <a:effectLst/>
                <a:latin typeface="Linux Libertine" panose="02000503000000000000" pitchFamily="2" charset="0"/>
              </a:rPr>
              <a:t> feedback.  </a:t>
            </a:r>
          </a:p>
          <a:p>
            <a:r>
              <a:rPr lang="en-US" altLang="zh-CN" dirty="0">
                <a:solidFill>
                  <a:srgbClr val="000000"/>
                </a:solidFill>
                <a:effectLst/>
                <a:latin typeface="Linux Libertine" panose="02000503000000000000" pitchFamily="2" charset="0"/>
              </a:rPr>
              <a:t>(click)</a:t>
            </a:r>
            <a:r>
              <a:rPr lang="en" altLang="zh-CN" dirty="0">
                <a:solidFill>
                  <a:srgbClr val="000000"/>
                </a:solidFill>
                <a:effectLst/>
                <a:latin typeface="Linux Libertine" panose="02000503000000000000" pitchFamily="2" charset="0"/>
              </a:rPr>
              <a:t>Building on this foundation, we propose </a:t>
            </a:r>
            <a:r>
              <a:rPr lang="en" altLang="zh-CN" dirty="0" err="1">
                <a:solidFill>
                  <a:srgbClr val="000000"/>
                </a:solidFill>
                <a:effectLst/>
                <a:latin typeface="Linux Libertine" panose="02000503000000000000" pitchFamily="2" charset="0"/>
              </a:rPr>
              <a:t>Bayzzer</a:t>
            </a:r>
            <a:r>
              <a:rPr lang="en" altLang="zh-CN" dirty="0">
                <a:solidFill>
                  <a:srgbClr val="000000"/>
                </a:solidFill>
                <a:effectLst/>
                <a:latin typeface="Linux Libertine" panose="02000503000000000000" pitchFamily="2" charset="0"/>
              </a:rPr>
              <a:t>, a framework that leverages Bayesian program analysis to provide semantics-aware, fine-grained, and adaptive fuzzing guidance.  </a:t>
            </a:r>
          </a:p>
          <a:p>
            <a:r>
              <a:rPr lang="en-US" altLang="zh-CN" dirty="0">
                <a:solidFill>
                  <a:srgbClr val="000000"/>
                </a:solidFill>
                <a:effectLst/>
                <a:latin typeface="Linux Libertine" panose="02000503000000000000" pitchFamily="2" charset="0"/>
              </a:rPr>
              <a:t>(click)</a:t>
            </a:r>
            <a:r>
              <a:rPr lang="en" altLang="zh-CN" dirty="0">
                <a:solidFill>
                  <a:srgbClr val="000000"/>
                </a:solidFill>
                <a:effectLst/>
                <a:latin typeface="Linux Libertine" panose="02000503000000000000" pitchFamily="2" charset="0"/>
              </a:rPr>
              <a:t>Finally, we demonstrate the effectiveness of </a:t>
            </a:r>
            <a:r>
              <a:rPr lang="en" altLang="zh-CN" dirty="0" err="1">
                <a:solidFill>
                  <a:srgbClr val="000000"/>
                </a:solidFill>
                <a:effectLst/>
                <a:latin typeface="Linux Libertine" panose="02000503000000000000" pitchFamily="2" charset="0"/>
              </a:rPr>
              <a:t>Bayzzer</a:t>
            </a:r>
            <a:r>
              <a:rPr lang="en" altLang="zh-CN" dirty="0">
                <a:solidFill>
                  <a:srgbClr val="000000"/>
                </a:solidFill>
                <a:effectLst/>
                <a:latin typeface="Linux Libertine" panose="02000503000000000000" pitchFamily="2" charset="0"/>
              </a:rPr>
              <a:t> on real-world programs, showing superior bug-detection performance compared with baseline approaches.</a:t>
            </a:r>
          </a:p>
          <a:p>
            <a:br>
              <a:rPr lang="en" altLang="zh-CN" dirty="0">
                <a:solidFill>
                  <a:srgbClr val="000000"/>
                </a:solidFill>
                <a:effectLst/>
                <a:latin typeface="Times"/>
              </a:rPr>
            </a:br>
            <a:endParaRPr lang="en" altLang="zh-CN" dirty="0">
              <a:solidFill>
                <a:srgbClr val="000000"/>
              </a:solidFill>
              <a:effectLst/>
              <a:latin typeface="Times"/>
            </a:endParaRPr>
          </a:p>
          <a:p>
            <a:r>
              <a:rPr lang="en" altLang="zh-CN" dirty="0">
                <a:solidFill>
                  <a:srgbClr val="000000"/>
                </a:solidFill>
                <a:effectLst/>
                <a:latin typeface="Linux Libertine" panose="02000503000000000000" pitchFamily="2" charset="0"/>
              </a:rPr>
              <a:t>Next, We first introduce the reachable fuzzing targets problem, then present how our redefined-semantics Bayesian program analysis enables semantics-aware, fine-grained, and adaptive guidance for LTGF, and finally describe our experimental evaluation.</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4</a:t>
            </a:fld>
            <a:endParaRPr kumimoji="1" lang="zh-CN" altLang="en-US"/>
          </a:p>
        </p:txBody>
      </p:sp>
    </p:spTree>
    <p:extLst>
      <p:ext uri="{BB962C8B-B14F-4D97-AF65-F5344CB8AC3E}">
        <p14:creationId xmlns:p14="http://schemas.microsoft.com/office/powerpoint/2010/main" val="340252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 altLang="zh-CN" b="0" i="0" u="none" strike="noStrike" dirty="0">
                <a:solidFill>
                  <a:srgbClr val="4E4E4E"/>
                </a:solidFill>
                <a:effectLst/>
                <a:latin typeface="-apple-system"/>
              </a:rPr>
              <a:t>We first define the </a:t>
            </a:r>
            <a:r>
              <a:rPr lang="en" altLang="zh-CN" b="1" i="0" u="none" strike="noStrike" dirty="0">
                <a:solidFill>
                  <a:srgbClr val="4E4E4E"/>
                </a:solidFill>
                <a:effectLst/>
                <a:latin typeface="-apple-system"/>
              </a:rPr>
              <a:t>Reachable Fuzzing Targets Problem</a:t>
            </a:r>
            <a:r>
              <a:rPr lang="en" altLang="zh-CN" b="0" i="0" u="none" strike="noStrike" dirty="0">
                <a:solidFill>
                  <a:srgbClr val="4E4E4E"/>
                </a:solidFill>
                <a:effectLst/>
                <a:latin typeface="-apple-system"/>
              </a:rPr>
              <a:t>. </a:t>
            </a:r>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u="none" strike="noStrike" dirty="0">
                <a:solidFill>
                  <a:srgbClr val="4E4E4E"/>
                </a:solidFill>
                <a:effectLst/>
                <a:latin typeface="-apple-system"/>
              </a:rPr>
              <a:t>The entire LTGF process can be formalized as the following loop: </a:t>
            </a:r>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u="none" strike="noStrike" dirty="0">
                <a:solidFill>
                  <a:srgbClr val="4E4E4E"/>
                </a:solidFill>
                <a:effectLst/>
                <a:latin typeface="-apple-system"/>
              </a:rPr>
              <a:t>first, exploration fuzzing is performed to continually expand coverage and obtain the current seed set S. </a:t>
            </a:r>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u="none" strike="noStrike" dirty="0">
                <a:solidFill>
                  <a:srgbClr val="4E4E4E"/>
                </a:solidFill>
                <a:effectLst/>
                <a:latin typeface="-apple-system"/>
              </a:rPr>
              <a:t>Then, several rounds of exploitation fuzzing are conducted based on S. </a:t>
            </a:r>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u="none" strike="noStrike" dirty="0">
                <a:solidFill>
                  <a:srgbClr val="4E4E4E"/>
                </a:solidFill>
                <a:effectLst/>
                <a:latin typeface="-apple-system"/>
              </a:rPr>
              <a:t>In each round, </a:t>
            </a:r>
            <a:r>
              <a:rPr lang="en" altLang="zh-CN" b="1" i="0" u="none" strike="noStrike" dirty="0">
                <a:solidFill>
                  <a:srgbClr val="4E4E4E"/>
                </a:solidFill>
                <a:effectLst/>
                <a:latin typeface="-apple-system"/>
              </a:rPr>
              <a:t>target prioritization</a:t>
            </a:r>
            <a:r>
              <a:rPr lang="en" altLang="zh-CN" b="0" i="0" u="none" strike="noStrike" dirty="0">
                <a:solidFill>
                  <a:srgbClr val="4E4E4E"/>
                </a:solidFill>
                <a:effectLst/>
                <a:latin typeface="-apple-system"/>
              </a:rPr>
              <a:t> is used to select a target</a:t>
            </a:r>
            <a:r>
              <a:rPr lang="zh-CN" altLang="en-US" b="0" i="0" u="none" strike="noStrike" dirty="0">
                <a:solidFill>
                  <a:srgbClr val="4E4E4E"/>
                </a:solidFill>
                <a:effectLst/>
                <a:latin typeface="-apple-system"/>
              </a:rPr>
              <a:t> </a:t>
            </a:r>
            <a:r>
              <a:rPr lang="en-US" altLang="zh-CN" b="0" i="0" u="none" strike="noStrike" dirty="0">
                <a:solidFill>
                  <a:srgbClr val="4E4E4E"/>
                </a:solidFill>
                <a:effectLst/>
                <a:latin typeface="-apple-system"/>
              </a:rPr>
              <a:t>t</a:t>
            </a:r>
            <a:r>
              <a:rPr lang="en" altLang="zh-CN" b="0" i="0" u="none" strike="noStrike" dirty="0">
                <a:solidFill>
                  <a:srgbClr val="4E4E4E"/>
                </a:solidFill>
                <a:effectLst/>
                <a:latin typeface="-apple-system"/>
              </a:rPr>
              <a:t>, and exploitation fuzzing is performed with the goal of triggering bugs at target t. </a:t>
            </a:r>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u="none" strike="noStrike" dirty="0">
                <a:solidFill>
                  <a:srgbClr val="4E4E4E"/>
                </a:solidFill>
                <a:effectLst/>
                <a:latin typeface="-apple-system"/>
              </a:rPr>
              <a:t>After several rounds, the process returns to exploration fuzzing.</a:t>
            </a:r>
          </a:p>
          <a:p>
            <a:pPr algn="l"/>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u="none" strike="noStrike" dirty="0">
                <a:solidFill>
                  <a:srgbClr val="4E4E4E"/>
                </a:solidFill>
                <a:effectLst/>
                <a:latin typeface="-apple-system"/>
              </a:rPr>
              <a:t>We define a target </a:t>
            </a:r>
            <a:r>
              <a:rPr lang="en" altLang="zh-CN" b="0" i="1" dirty="0">
                <a:solidFill>
                  <a:srgbClr val="4E4E4E"/>
                </a:solidFill>
                <a:effectLst/>
                <a:latin typeface="-apple-system"/>
              </a:rPr>
              <a:t>t</a:t>
            </a:r>
            <a:r>
              <a:rPr lang="en" altLang="zh-CN" b="0" i="0" u="none" strike="noStrike" dirty="0">
                <a:solidFill>
                  <a:srgbClr val="4E4E4E"/>
                </a:solidFill>
                <a:effectLst/>
                <a:latin typeface="-apple-system"/>
              </a:rPr>
              <a:t> as reachable if and only if, in a single round of exploitation fuzzing within a given time budget, based on the current seed set </a:t>
            </a:r>
            <a:r>
              <a:rPr lang="en" altLang="zh-CN" b="0" i="1" dirty="0">
                <a:solidFill>
                  <a:srgbClr val="4E4E4E"/>
                </a:solidFill>
                <a:effectLst/>
                <a:latin typeface="-apple-system"/>
              </a:rPr>
              <a:t>S</a:t>
            </a:r>
            <a:r>
              <a:rPr lang="en" altLang="zh-CN" b="0" i="0" u="none" strike="noStrike" dirty="0">
                <a:solidFill>
                  <a:srgbClr val="4E4E4E"/>
                </a:solidFill>
                <a:effectLst/>
                <a:latin typeface="-apple-system"/>
              </a:rPr>
              <a:t>, there is a probability of at least </a:t>
            </a:r>
            <a:r>
              <a:rPr lang="en" altLang="zh-CN" b="0" i="1" dirty="0">
                <a:solidFill>
                  <a:srgbClr val="4E4E4E"/>
                </a:solidFill>
                <a:effectLst/>
                <a:latin typeface="-apple-system"/>
              </a:rPr>
              <a:t>A</a:t>
            </a:r>
            <a:r>
              <a:rPr lang="en" altLang="zh-CN" b="0" i="0" u="none" strike="noStrike" dirty="0">
                <a:solidFill>
                  <a:srgbClr val="4E4E4E"/>
                </a:solidFill>
                <a:effectLst/>
                <a:latin typeface="-apple-system"/>
              </a:rPr>
              <a:t> of generating an input that triggers </a:t>
            </a:r>
            <a:r>
              <a:rPr lang="en" altLang="zh-CN" b="0" i="1" dirty="0">
                <a:solidFill>
                  <a:srgbClr val="4E4E4E"/>
                </a:solidFill>
                <a:effectLst/>
                <a:latin typeface="-apple-system"/>
              </a:rPr>
              <a:t>t</a:t>
            </a:r>
            <a:r>
              <a:rPr lang="en" altLang="zh-CN" b="0" i="0" u="none" strike="noStrike" dirty="0">
                <a:solidFill>
                  <a:srgbClr val="4E4E4E"/>
                </a:solidFill>
                <a:effectLst/>
                <a:latin typeface="-apple-system"/>
              </a:rPr>
              <a:t>.</a:t>
            </a:r>
          </a:p>
          <a:p>
            <a:pPr algn="l"/>
            <a:r>
              <a:rPr lang="en" altLang="zh-CN" b="0" i="0" u="none" strike="noStrike" dirty="0">
                <a:solidFill>
                  <a:srgbClr val="4E4E4E"/>
                </a:solidFill>
                <a:effectLst/>
                <a:latin typeface="-apple-system"/>
              </a:rPr>
              <a:t>In practice, we set A to 99%. </a:t>
            </a:r>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u="none" strike="noStrike" dirty="0">
                <a:solidFill>
                  <a:srgbClr val="4E4E4E"/>
                </a:solidFill>
                <a:effectLst/>
                <a:latin typeface="-apple-system"/>
              </a:rPr>
              <a:t>Therefore, our problem becomes predicting, for each target t, the probability that t is reachable.</a:t>
            </a:r>
            <a:r>
              <a:rPr lang="zh-CN" altLang="en-US" b="0" i="0" u="none" strike="noStrike" dirty="0">
                <a:solidFill>
                  <a:srgbClr val="4E4E4E"/>
                </a:solidFill>
                <a:effectLst/>
                <a:latin typeface="-apple-system"/>
              </a:rPr>
              <a:t> </a:t>
            </a:r>
            <a:endParaRPr lang="en" altLang="zh-CN" b="0" i="0" u="none" strike="noStrike" dirty="0">
              <a:solidFill>
                <a:srgbClr val="4E4E4E"/>
              </a:solidFill>
              <a:effectLst/>
              <a:latin typeface="-apple-system"/>
            </a:endParaRP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5</a:t>
            </a:fld>
            <a:endParaRPr kumimoji="1" lang="zh-CN" altLang="en-US"/>
          </a:p>
        </p:txBody>
      </p:sp>
    </p:spTree>
    <p:extLst>
      <p:ext uri="{BB962C8B-B14F-4D97-AF65-F5344CB8AC3E}">
        <p14:creationId xmlns:p14="http://schemas.microsoft.com/office/powerpoint/2010/main" val="1475703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dirty="0">
                <a:solidFill>
                  <a:srgbClr val="4E4E4E"/>
                </a:solidFill>
                <a:effectLst/>
                <a:latin typeface="-apple-system"/>
              </a:rPr>
              <a:t>Taking the above example, suppose our current seed set is</a:t>
            </a:r>
            <a:br>
              <a:rPr lang="en" altLang="zh-CN" b="0" i="0" dirty="0">
                <a:solidFill>
                  <a:srgbClr val="4E4E4E"/>
                </a:solidFill>
                <a:effectLst/>
                <a:latin typeface="-apple-system"/>
              </a:rPr>
            </a:br>
            <a:r>
              <a:rPr lang="en" altLang="zh-CN" b="0" i="0" dirty="0">
                <a:solidFill>
                  <a:srgbClr val="4E4E4E"/>
                </a:solidFill>
                <a:effectLst/>
                <a:latin typeface="-apple-system"/>
              </a:rPr>
              <a:t>(e = 0, a = 0), (e = 1, a = 0), (e = 2, a = 0).</a:t>
            </a:r>
            <a:br>
              <a:rPr lang="en" altLang="zh-CN" b="0" i="0" dirty="0">
                <a:solidFill>
                  <a:srgbClr val="4E4E4E"/>
                </a:solidFill>
                <a:effectLst/>
                <a:latin typeface="-apple-system"/>
              </a:rPr>
            </a:br>
            <a:r>
              <a:rPr lang="en" altLang="zh-CN" b="0" i="0" dirty="0">
                <a:solidFill>
                  <a:srgbClr val="4E4E4E"/>
                </a:solidFill>
                <a:effectLst/>
                <a:latin typeface="-apple-system"/>
              </a:rPr>
              <a:t>For the three targets A1, A2, and A3:</a:t>
            </a:r>
          </a:p>
          <a:p>
            <a:pPr algn="l">
              <a:buFont typeface="Arial" panose="020B0604020202020204" pitchFamily="34" charset="0"/>
              <a:buChar char="•"/>
            </a:pPr>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dirty="0">
                <a:solidFill>
                  <a:srgbClr val="4E4E4E"/>
                </a:solidFill>
                <a:effectLst/>
                <a:latin typeface="-apple-system"/>
              </a:rPr>
              <a:t>A1 is a reachable target, because within the given time budget (1000 mutations), the probability of triggering the bug is at least 99%. </a:t>
            </a:r>
          </a:p>
          <a:p>
            <a:pPr algn="l">
              <a:buFont typeface="Arial" panose="020B0604020202020204" pitchFamily="34" charset="0"/>
              <a:buChar char="•"/>
            </a:pPr>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dirty="0">
                <a:solidFill>
                  <a:srgbClr val="4E4E4E"/>
                </a:solidFill>
                <a:effectLst/>
                <a:latin typeface="-apple-system"/>
              </a:rPr>
              <a:t>A2 is not a reachable target, because the probability of triggering the bug within 1000 mutations is below 1%. </a:t>
            </a:r>
          </a:p>
          <a:p>
            <a:pPr algn="l">
              <a:buFont typeface="Arial" panose="020B0604020202020204" pitchFamily="34" charset="0"/>
              <a:buChar char="•"/>
            </a:pPr>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dirty="0">
                <a:solidFill>
                  <a:srgbClr val="4E4E4E"/>
                </a:solidFill>
                <a:effectLst/>
                <a:latin typeface="-apple-system"/>
              </a:rPr>
              <a:t>A3 is also not a reachable target, because the bug can never be triggered, regardless of how we mutate the seeds.</a:t>
            </a:r>
          </a:p>
          <a:p>
            <a:pPr algn="l"/>
            <a:r>
              <a:rPr lang="en" altLang="zh-CN" b="0" i="0" dirty="0">
                <a:solidFill>
                  <a:srgbClr val="4E4E4E"/>
                </a:solidFill>
                <a:effectLst/>
                <a:latin typeface="-apple-system"/>
              </a:rPr>
              <a:t>Thus, we successfully reduce the problem to predicting, for each target, whether it is reachable. By prioritizing those targets that are reachable, we can effectively address the limitations of existing LTGF and improve its efficiency.</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6</a:t>
            </a:fld>
            <a:endParaRPr kumimoji="1" lang="zh-CN" altLang="en-US"/>
          </a:p>
        </p:txBody>
      </p:sp>
    </p:spTree>
    <p:extLst>
      <p:ext uri="{BB962C8B-B14F-4D97-AF65-F5344CB8AC3E}">
        <p14:creationId xmlns:p14="http://schemas.microsoft.com/office/powerpoint/2010/main" val="1182233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 altLang="zh-CN" b="0" i="0" dirty="0">
                <a:solidFill>
                  <a:srgbClr val="4E4E4E"/>
                </a:solidFill>
                <a:effectLst/>
                <a:latin typeface="-apple-system"/>
              </a:rPr>
              <a:t>We propose a framework called </a:t>
            </a:r>
            <a:r>
              <a:rPr lang="en" altLang="zh-CN" b="1" i="0" dirty="0" err="1">
                <a:solidFill>
                  <a:srgbClr val="4E4E4E"/>
                </a:solidFill>
                <a:effectLst/>
                <a:latin typeface="-apple-system"/>
              </a:rPr>
              <a:t>Bayzzer</a:t>
            </a:r>
            <a:r>
              <a:rPr lang="en" altLang="zh-CN" b="0" i="0" dirty="0">
                <a:solidFill>
                  <a:srgbClr val="4E4E4E"/>
                </a:solidFill>
                <a:effectLst/>
                <a:latin typeface="-apple-system"/>
              </a:rPr>
              <a:t>, which uses Bayesian program analysis with redefined semantics to predict the </a:t>
            </a:r>
            <a:r>
              <a:rPr lang="en" altLang="zh-CN" b="1" i="0" dirty="0">
                <a:solidFill>
                  <a:srgbClr val="4E4E4E"/>
                </a:solidFill>
                <a:effectLst/>
                <a:latin typeface="-apple-system"/>
              </a:rPr>
              <a:t>reachable fuzzing targets problem</a:t>
            </a:r>
            <a:r>
              <a:rPr lang="en" altLang="zh-CN" b="0" i="0" dirty="0">
                <a:solidFill>
                  <a:srgbClr val="4E4E4E"/>
                </a:solidFill>
                <a:effectLst/>
                <a:latin typeface="-apple-system"/>
              </a:rPr>
              <a:t>, thereby guiding LTGF. Its workflow is as follows.</a:t>
            </a:r>
          </a:p>
          <a:p>
            <a:pPr algn="l"/>
            <a:r>
              <a:rPr lang="en" altLang="zh-CN" b="0" i="0" dirty="0">
                <a:solidFill>
                  <a:srgbClr val="4E4E4E"/>
                </a:solidFill>
                <a:effectLst/>
                <a:latin typeface="-apple-system"/>
              </a:rPr>
              <a:t>Building on the LTGF workflow, </a:t>
            </a:r>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dirty="0">
                <a:solidFill>
                  <a:srgbClr val="4E4E4E"/>
                </a:solidFill>
                <a:effectLst/>
                <a:latin typeface="-apple-system"/>
              </a:rPr>
              <a:t>we use the redefined Bayesian network semantics to compute, for each target, the probability that it is reachable by exploitation fuzzing given the current seed set </a:t>
            </a:r>
            <a:r>
              <a:rPr lang="en" altLang="zh-CN" b="0" i="1" dirty="0">
                <a:solidFill>
                  <a:srgbClr val="4E4E4E"/>
                </a:solidFill>
                <a:effectLst/>
                <a:latin typeface="-apple-system"/>
              </a:rPr>
              <a:t>S</a:t>
            </a:r>
            <a:r>
              <a:rPr lang="en" altLang="zh-CN" b="0" i="0" dirty="0">
                <a:solidFill>
                  <a:srgbClr val="4E4E4E"/>
                </a:solidFill>
                <a:effectLst/>
                <a:latin typeface="-apple-system"/>
              </a:rPr>
              <a:t>. We then perform exploitation fuzzing on the target with the highest predicted reachability probability. </a:t>
            </a:r>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dirty="0">
                <a:solidFill>
                  <a:srgbClr val="4E4E4E"/>
                </a:solidFill>
                <a:effectLst/>
                <a:latin typeface="-apple-system"/>
              </a:rPr>
              <a:t>The result of this exploitation fuzzing is fed back into the Bayesian network: if the target bug is successfully triggered, we provide </a:t>
            </a:r>
            <a:r>
              <a:rPr lang="en" altLang="zh-CN" b="1" i="0" dirty="0">
                <a:solidFill>
                  <a:srgbClr val="4E4E4E"/>
                </a:solidFill>
                <a:effectLst/>
                <a:latin typeface="-apple-system"/>
              </a:rPr>
              <a:t>positive feedback</a:t>
            </a:r>
            <a:r>
              <a:rPr lang="en" altLang="zh-CN" b="0" i="0" dirty="0">
                <a:solidFill>
                  <a:srgbClr val="4E4E4E"/>
                </a:solidFill>
                <a:effectLst/>
                <a:latin typeface="-apple-system"/>
              </a:rPr>
              <a:t>; otherwise, we provide </a:t>
            </a:r>
            <a:r>
              <a:rPr lang="en" altLang="zh-CN" b="1" i="0" dirty="0">
                <a:solidFill>
                  <a:srgbClr val="4E4E4E"/>
                </a:solidFill>
                <a:effectLst/>
                <a:latin typeface="-apple-system"/>
              </a:rPr>
              <a:t>negative feedback</a:t>
            </a:r>
            <a:r>
              <a:rPr lang="en" altLang="zh-CN" b="0" i="0" dirty="0">
                <a:solidFill>
                  <a:srgbClr val="4E4E4E"/>
                </a:solidFill>
                <a:effectLst/>
                <a:latin typeface="-apple-system"/>
              </a:rPr>
              <a:t>.</a:t>
            </a:r>
          </a:p>
          <a:p>
            <a:pPr algn="l"/>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dirty="0">
                <a:solidFill>
                  <a:srgbClr val="4E4E4E"/>
                </a:solidFill>
                <a:effectLst/>
                <a:latin typeface="-apple-system"/>
              </a:rPr>
              <a:t>Finally, as each round of exploration fuzzing completes and the seed set expands, some targets that were previously unreachable may become reachable. Therefore, we clear all accumulated negative feedback after each exploration stage to ensure more accurate probability estimation.</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7</a:t>
            </a:fld>
            <a:endParaRPr kumimoji="1" lang="zh-CN" altLang="en-US"/>
          </a:p>
        </p:txBody>
      </p:sp>
    </p:spTree>
    <p:extLst>
      <p:ext uri="{BB962C8B-B14F-4D97-AF65-F5344CB8AC3E}">
        <p14:creationId xmlns:p14="http://schemas.microsoft.com/office/powerpoint/2010/main" val="2043879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 altLang="zh-CN" b="0" i="0" dirty="0">
                <a:solidFill>
                  <a:srgbClr val="4E4E4E"/>
                </a:solidFill>
                <a:effectLst/>
                <a:latin typeface="-apple-system"/>
              </a:rPr>
              <a:t>We first illustrate the original-semantics Bayesian Program Analysis with an example.</a:t>
            </a:r>
            <a:br>
              <a:rPr lang="en" altLang="zh-CN" b="0" i="0" dirty="0">
                <a:solidFill>
                  <a:srgbClr val="4E4E4E"/>
                </a:solidFill>
                <a:effectLst/>
                <a:latin typeface="-apple-system"/>
              </a:rPr>
            </a:br>
            <a:r>
              <a:rPr lang="en" altLang="zh-CN" b="0" i="0" dirty="0">
                <a:solidFill>
                  <a:srgbClr val="4E4E4E"/>
                </a:solidFill>
                <a:effectLst/>
                <a:latin typeface="-apple-system"/>
              </a:rPr>
              <a:t>In the code fragment, variable </a:t>
            </a:r>
            <a:r>
              <a:rPr lang="en" altLang="zh-CN" b="1" i="0" dirty="0">
                <a:solidFill>
                  <a:srgbClr val="4E4E4E"/>
                </a:solidFill>
                <a:effectLst/>
                <a:latin typeface="-apple-system"/>
              </a:rPr>
              <a:t>a</a:t>
            </a:r>
            <a:r>
              <a:rPr lang="en" altLang="zh-CN" b="0" i="0" dirty="0">
                <a:solidFill>
                  <a:srgbClr val="4E4E4E"/>
                </a:solidFill>
                <a:effectLst/>
                <a:latin typeface="-apple-system"/>
              </a:rPr>
              <a:t> is read from external input, variable </a:t>
            </a:r>
            <a:r>
              <a:rPr lang="en" altLang="zh-CN" b="1" i="0" dirty="0">
                <a:solidFill>
                  <a:srgbClr val="4E4E4E"/>
                </a:solidFill>
                <a:effectLst/>
                <a:latin typeface="-apple-system"/>
              </a:rPr>
              <a:t>b</a:t>
            </a:r>
            <a:r>
              <a:rPr lang="en" altLang="zh-CN" b="0" i="0" dirty="0">
                <a:solidFill>
                  <a:srgbClr val="4E4E4E"/>
                </a:solidFill>
                <a:effectLst/>
                <a:latin typeface="-apple-system"/>
              </a:rPr>
              <a:t> is derived from </a:t>
            </a:r>
            <a:r>
              <a:rPr lang="en" altLang="zh-CN" b="1" i="0" dirty="0">
                <a:solidFill>
                  <a:srgbClr val="4E4E4E"/>
                </a:solidFill>
                <a:effectLst/>
                <a:latin typeface="-apple-system"/>
              </a:rPr>
              <a:t>a</a:t>
            </a:r>
            <a:r>
              <a:rPr lang="en" altLang="zh-CN" b="0" i="0" dirty="0">
                <a:solidFill>
                  <a:srgbClr val="4E4E4E"/>
                </a:solidFill>
                <a:effectLst/>
                <a:latin typeface="-apple-system"/>
              </a:rPr>
              <a:t>, and variables </a:t>
            </a:r>
            <a:r>
              <a:rPr lang="en" altLang="zh-CN" b="1" i="0" dirty="0">
                <a:solidFill>
                  <a:srgbClr val="4E4E4E"/>
                </a:solidFill>
                <a:effectLst/>
                <a:latin typeface="-apple-system"/>
              </a:rPr>
              <a:t>c</a:t>
            </a:r>
            <a:r>
              <a:rPr lang="en" altLang="zh-CN" b="0" i="0" dirty="0">
                <a:solidFill>
                  <a:srgbClr val="4E4E4E"/>
                </a:solidFill>
                <a:effectLst/>
                <a:latin typeface="-apple-system"/>
              </a:rPr>
              <a:t> and </a:t>
            </a:r>
            <a:r>
              <a:rPr lang="en" altLang="zh-CN" b="1" i="0" dirty="0">
                <a:solidFill>
                  <a:srgbClr val="4E4E4E"/>
                </a:solidFill>
                <a:effectLst/>
                <a:latin typeface="-apple-system"/>
              </a:rPr>
              <a:t>d</a:t>
            </a:r>
            <a:r>
              <a:rPr lang="en" altLang="zh-CN" b="0" i="0" dirty="0">
                <a:solidFill>
                  <a:srgbClr val="4E4E4E"/>
                </a:solidFill>
                <a:effectLst/>
                <a:latin typeface="-apple-system"/>
              </a:rPr>
              <a:t> are derived from </a:t>
            </a:r>
            <a:r>
              <a:rPr lang="en" altLang="zh-CN" b="1" i="0" dirty="0">
                <a:solidFill>
                  <a:srgbClr val="4E4E4E"/>
                </a:solidFill>
                <a:effectLst/>
                <a:latin typeface="-apple-system"/>
              </a:rPr>
              <a:t>b</a:t>
            </a:r>
            <a:r>
              <a:rPr lang="en" altLang="zh-CN" b="0" i="0" dirty="0">
                <a:solidFill>
                  <a:srgbClr val="4E4E4E"/>
                </a:solidFill>
                <a:effectLst/>
                <a:latin typeface="-apple-system"/>
              </a:rPr>
              <a:t>. Finally, </a:t>
            </a:r>
            <a:r>
              <a:rPr lang="en" altLang="zh-CN" b="1" i="0" dirty="0">
                <a:solidFill>
                  <a:srgbClr val="4E4E4E"/>
                </a:solidFill>
                <a:effectLst/>
                <a:latin typeface="-apple-system"/>
              </a:rPr>
              <a:t>c</a:t>
            </a:r>
            <a:r>
              <a:rPr lang="en" altLang="zh-CN" b="0" i="0" dirty="0">
                <a:solidFill>
                  <a:srgbClr val="4E4E4E"/>
                </a:solidFill>
                <a:effectLst/>
                <a:latin typeface="-apple-system"/>
              </a:rPr>
              <a:t> and </a:t>
            </a:r>
            <a:r>
              <a:rPr lang="en" altLang="zh-CN" b="1" i="0" dirty="0">
                <a:solidFill>
                  <a:srgbClr val="4E4E4E"/>
                </a:solidFill>
                <a:effectLst/>
                <a:latin typeface="-apple-system"/>
              </a:rPr>
              <a:t>d</a:t>
            </a:r>
            <a:r>
              <a:rPr lang="en" altLang="zh-CN" b="0" i="0" dirty="0">
                <a:solidFill>
                  <a:srgbClr val="4E4E4E"/>
                </a:solidFill>
                <a:effectLst/>
                <a:latin typeface="-apple-system"/>
              </a:rPr>
              <a:t> are used as array indices. We apply taint analysis to detect potential out-of-bounds bugs in these statements. </a:t>
            </a:r>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dirty="0">
                <a:solidFill>
                  <a:srgbClr val="4E4E4E"/>
                </a:solidFill>
                <a:effectLst/>
                <a:latin typeface="-apple-system"/>
              </a:rPr>
              <a:t>We use </a:t>
            </a:r>
            <a:r>
              <a:rPr lang="en" altLang="zh-CN" b="1" i="0" dirty="0">
                <a:solidFill>
                  <a:srgbClr val="4E4E4E"/>
                </a:solidFill>
                <a:effectLst/>
                <a:latin typeface="-apple-system"/>
              </a:rPr>
              <a:t>taint(v)</a:t>
            </a:r>
            <a:r>
              <a:rPr lang="en" altLang="zh-CN" b="0" i="0" dirty="0">
                <a:solidFill>
                  <a:srgbClr val="4E4E4E"/>
                </a:solidFill>
                <a:effectLst/>
                <a:latin typeface="-apple-system"/>
              </a:rPr>
              <a:t> to denote that variable </a:t>
            </a:r>
            <a:r>
              <a:rPr lang="en" altLang="zh-CN" b="1" i="0" dirty="0">
                <a:solidFill>
                  <a:srgbClr val="4E4E4E"/>
                </a:solidFill>
                <a:effectLst/>
                <a:latin typeface="-apple-system"/>
              </a:rPr>
              <a:t>v</a:t>
            </a:r>
            <a:r>
              <a:rPr lang="en" altLang="zh-CN" b="0" i="0" dirty="0">
                <a:solidFill>
                  <a:srgbClr val="4E4E4E"/>
                </a:solidFill>
                <a:effectLst/>
                <a:latin typeface="-apple-system"/>
              </a:rPr>
              <a:t> is tainted by external input, and </a:t>
            </a:r>
            <a:r>
              <a:rPr lang="en" altLang="zh-CN" b="1" i="0" dirty="0">
                <a:solidFill>
                  <a:srgbClr val="4E4E4E"/>
                </a:solidFill>
                <a:effectLst/>
                <a:latin typeface="-apple-system"/>
              </a:rPr>
              <a:t>alarm(A)</a:t>
            </a:r>
            <a:r>
              <a:rPr lang="en" altLang="zh-CN" b="0" i="0" dirty="0">
                <a:solidFill>
                  <a:srgbClr val="4E4E4E"/>
                </a:solidFill>
                <a:effectLst/>
                <a:latin typeface="-apple-system"/>
              </a:rPr>
              <a:t> to denote that alarm </a:t>
            </a:r>
            <a:r>
              <a:rPr lang="en" altLang="zh-CN" b="1" i="0" dirty="0">
                <a:solidFill>
                  <a:srgbClr val="4E4E4E"/>
                </a:solidFill>
                <a:effectLst/>
                <a:latin typeface="-apple-system"/>
              </a:rPr>
              <a:t>A</a:t>
            </a:r>
            <a:r>
              <a:rPr lang="en" altLang="zh-CN" b="0" i="0" dirty="0">
                <a:solidFill>
                  <a:srgbClr val="4E4E4E"/>
                </a:solidFill>
                <a:effectLst/>
                <a:latin typeface="-apple-system"/>
              </a:rPr>
              <a:t> holds.</a:t>
            </a:r>
          </a:p>
          <a:p>
            <a:pPr algn="l"/>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dirty="0">
                <a:solidFill>
                  <a:srgbClr val="4E4E4E"/>
                </a:solidFill>
                <a:effectLst/>
                <a:latin typeface="-apple-system"/>
              </a:rPr>
              <a:t>Initially, we have </a:t>
            </a:r>
            <a:r>
              <a:rPr lang="en" altLang="zh-CN" b="1" i="0" dirty="0">
                <a:solidFill>
                  <a:srgbClr val="4E4E4E"/>
                </a:solidFill>
                <a:effectLst/>
                <a:latin typeface="-apple-system"/>
              </a:rPr>
              <a:t>taint(a)</a:t>
            </a:r>
            <a:r>
              <a:rPr lang="en" altLang="zh-CN" b="0" i="0" dirty="0">
                <a:solidFill>
                  <a:srgbClr val="4E4E4E"/>
                </a:solidFill>
                <a:effectLst/>
                <a:latin typeface="-apple-system"/>
              </a:rPr>
              <a:t>. According to taint-propagation rules, </a:t>
            </a:r>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dirty="0">
                <a:solidFill>
                  <a:srgbClr val="4E4E4E"/>
                </a:solidFill>
                <a:effectLst/>
                <a:latin typeface="-apple-system"/>
              </a:rPr>
              <a:t>we can derive </a:t>
            </a:r>
            <a:r>
              <a:rPr lang="en" altLang="zh-CN" b="1" i="0" dirty="0">
                <a:solidFill>
                  <a:srgbClr val="4E4E4E"/>
                </a:solidFill>
                <a:effectLst/>
                <a:latin typeface="-apple-system"/>
              </a:rPr>
              <a:t>taint(b)</a:t>
            </a:r>
            <a:r>
              <a:rPr lang="en" altLang="zh-CN" b="0" i="0" dirty="0">
                <a:solidFill>
                  <a:srgbClr val="4E4E4E"/>
                </a:solidFill>
                <a:effectLst/>
                <a:latin typeface="-apple-system"/>
              </a:rPr>
              <a:t>, </a:t>
            </a:r>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dirty="0">
                <a:solidFill>
                  <a:srgbClr val="4E4E4E"/>
                </a:solidFill>
                <a:effectLst/>
                <a:latin typeface="-apple-system"/>
              </a:rPr>
              <a:t>and further </a:t>
            </a:r>
            <a:r>
              <a:rPr lang="en" altLang="zh-CN" b="1" i="0" dirty="0">
                <a:solidFill>
                  <a:srgbClr val="4E4E4E"/>
                </a:solidFill>
                <a:effectLst/>
                <a:latin typeface="-apple-system"/>
              </a:rPr>
              <a:t>taint(c)</a:t>
            </a:r>
            <a:r>
              <a:rPr lang="en" altLang="zh-CN" b="0" i="0" dirty="0">
                <a:solidFill>
                  <a:srgbClr val="4E4E4E"/>
                </a:solidFill>
                <a:effectLst/>
                <a:latin typeface="-apple-system"/>
              </a:rPr>
              <a:t> together with </a:t>
            </a:r>
            <a:r>
              <a:rPr lang="en" altLang="zh-CN" b="1" i="0" dirty="0">
                <a:solidFill>
                  <a:srgbClr val="4E4E4E"/>
                </a:solidFill>
                <a:effectLst/>
                <a:latin typeface="-apple-system"/>
              </a:rPr>
              <a:t>alarm(A1)</a:t>
            </a:r>
            <a:r>
              <a:rPr lang="en" altLang="zh-CN" b="0" i="0" dirty="0">
                <a:solidFill>
                  <a:srgbClr val="4E4E4E"/>
                </a:solidFill>
                <a:effectLst/>
                <a:latin typeface="-apple-system"/>
              </a:rPr>
              <a:t> when </a:t>
            </a:r>
            <a:r>
              <a:rPr lang="en" altLang="zh-CN" b="1" i="0" dirty="0">
                <a:solidFill>
                  <a:srgbClr val="4E4E4E"/>
                </a:solidFill>
                <a:effectLst/>
                <a:latin typeface="-apple-system"/>
              </a:rPr>
              <a:t>c</a:t>
            </a:r>
            <a:r>
              <a:rPr lang="en" altLang="zh-CN" b="0" i="0" dirty="0">
                <a:solidFill>
                  <a:srgbClr val="4E4E4E"/>
                </a:solidFill>
                <a:effectLst/>
                <a:latin typeface="-apple-system"/>
              </a:rPr>
              <a:t> is used as an array index. </a:t>
            </a:r>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dirty="0">
                <a:solidFill>
                  <a:srgbClr val="4E4E4E"/>
                </a:solidFill>
                <a:effectLst/>
                <a:latin typeface="-apple-system"/>
              </a:rPr>
              <a:t>Similarly, we obtain </a:t>
            </a:r>
            <a:r>
              <a:rPr lang="en" altLang="zh-CN" b="1" i="0" dirty="0">
                <a:solidFill>
                  <a:srgbClr val="4E4E4E"/>
                </a:solidFill>
                <a:effectLst/>
                <a:latin typeface="-apple-system"/>
              </a:rPr>
              <a:t>taint(d)</a:t>
            </a:r>
            <a:r>
              <a:rPr lang="en" altLang="zh-CN" b="0" i="0" dirty="0">
                <a:solidFill>
                  <a:srgbClr val="4E4E4E"/>
                </a:solidFill>
                <a:effectLst/>
                <a:latin typeface="-apple-system"/>
              </a:rPr>
              <a:t> and </a:t>
            </a:r>
            <a:r>
              <a:rPr lang="en" altLang="zh-CN" b="1" i="0" dirty="0">
                <a:solidFill>
                  <a:srgbClr val="4E4E4E"/>
                </a:solidFill>
                <a:effectLst/>
                <a:latin typeface="-apple-system"/>
              </a:rPr>
              <a:t>alarm(A2)</a:t>
            </a:r>
            <a:r>
              <a:rPr lang="en" altLang="zh-CN" b="0" i="0" dirty="0">
                <a:solidFill>
                  <a:srgbClr val="4E4E4E"/>
                </a:solidFill>
                <a:effectLst/>
                <a:latin typeface="-apple-system"/>
              </a:rPr>
              <a:t>.</a:t>
            </a:r>
            <a:br>
              <a:rPr lang="en" altLang="zh-CN" b="0" i="0" dirty="0">
                <a:solidFill>
                  <a:srgbClr val="4E4E4E"/>
                </a:solidFill>
                <a:effectLst/>
                <a:latin typeface="-apple-system"/>
              </a:rPr>
            </a:br>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dirty="0">
                <a:solidFill>
                  <a:srgbClr val="4E4E4E"/>
                </a:solidFill>
                <a:effectLst/>
                <a:latin typeface="-apple-system"/>
              </a:rPr>
              <a:t>We call this directed graph a </a:t>
            </a:r>
            <a:r>
              <a:rPr lang="en" altLang="zh-CN" b="1" i="0" dirty="0">
                <a:solidFill>
                  <a:srgbClr val="4E4E4E"/>
                </a:solidFill>
                <a:effectLst/>
                <a:latin typeface="-apple-system"/>
              </a:rPr>
              <a:t>derivation graph</a:t>
            </a:r>
            <a:r>
              <a:rPr lang="en" altLang="zh-CN" b="0" i="0" dirty="0">
                <a:solidFill>
                  <a:srgbClr val="4E4E4E"/>
                </a:solidFill>
                <a:effectLst/>
                <a:latin typeface="-apple-system"/>
              </a:rPr>
              <a:t>; each derived tuple represents a program property produced by the static analysis. We then transform this derivation graph into a Bayesian network.</a:t>
            </a:r>
          </a:p>
          <a:p>
            <a:pPr algn="l"/>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dirty="0">
                <a:solidFill>
                  <a:srgbClr val="4E4E4E"/>
                </a:solidFill>
                <a:effectLst/>
                <a:latin typeface="-apple-system"/>
              </a:rPr>
              <a:t>Each derived tuple is modeled as a Bernoulli variable indicating whether there exists some input under which the corresponding program property holds. Conditional probabilities between variables are defined according to the graph structure; for brevity, we set each such probability to 0.8. </a:t>
            </a:r>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dirty="0">
                <a:solidFill>
                  <a:srgbClr val="4E4E4E"/>
                </a:solidFill>
                <a:effectLst/>
                <a:latin typeface="-apple-system"/>
              </a:rPr>
              <a:t>Using this Bayesian network, we can compute the probability distribution of each variable given posterior information. </a:t>
            </a:r>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dirty="0">
                <a:solidFill>
                  <a:srgbClr val="4E4E4E"/>
                </a:solidFill>
                <a:effectLst/>
                <a:latin typeface="-apple-system"/>
              </a:rPr>
              <a:t>For example, we obtain that both </a:t>
            </a:r>
            <a:r>
              <a:rPr lang="en" altLang="zh-CN" b="1" i="0" dirty="0">
                <a:solidFill>
                  <a:srgbClr val="4E4E4E"/>
                </a:solidFill>
                <a:effectLst/>
                <a:latin typeface="-apple-system"/>
              </a:rPr>
              <a:t>A1</a:t>
            </a:r>
            <a:r>
              <a:rPr lang="en" altLang="zh-CN" b="0" i="0" dirty="0">
                <a:solidFill>
                  <a:srgbClr val="4E4E4E"/>
                </a:solidFill>
                <a:effectLst/>
                <a:latin typeface="-apple-system"/>
              </a:rPr>
              <a:t> and </a:t>
            </a:r>
            <a:r>
              <a:rPr lang="en" altLang="zh-CN" b="1" i="0" dirty="0">
                <a:solidFill>
                  <a:srgbClr val="4E4E4E"/>
                </a:solidFill>
                <a:effectLst/>
                <a:latin typeface="-apple-system"/>
              </a:rPr>
              <a:t>A2</a:t>
            </a:r>
            <a:r>
              <a:rPr lang="en" altLang="zh-CN" b="0" i="0" dirty="0">
                <a:solidFill>
                  <a:srgbClr val="4E4E4E"/>
                </a:solidFill>
                <a:effectLst/>
                <a:latin typeface="-apple-system"/>
              </a:rPr>
              <a:t> have a reachability probability of 0.512. Suppose there are other alarm statements in other parts of the program, but with lower probabilities.</a:t>
            </a:r>
          </a:p>
          <a:p>
            <a:pPr algn="l"/>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dirty="0">
                <a:solidFill>
                  <a:srgbClr val="4E4E4E"/>
                </a:solidFill>
                <a:effectLst/>
                <a:latin typeface="-apple-system"/>
              </a:rPr>
              <a:t>If the user inspects </a:t>
            </a:r>
            <a:r>
              <a:rPr lang="en" altLang="zh-CN" b="1" i="0" dirty="0">
                <a:solidFill>
                  <a:srgbClr val="4E4E4E"/>
                </a:solidFill>
                <a:effectLst/>
                <a:latin typeface="-apple-system"/>
              </a:rPr>
              <a:t>A1</a:t>
            </a:r>
            <a:r>
              <a:rPr lang="en" altLang="zh-CN" b="0" i="0" dirty="0">
                <a:solidFill>
                  <a:srgbClr val="4E4E4E"/>
                </a:solidFill>
                <a:effectLst/>
                <a:latin typeface="-apple-system"/>
              </a:rPr>
              <a:t> and confirms that it is a real bug, we can treat this positive feedback as posterior evidence and recompute the probabilities. Since </a:t>
            </a:r>
            <a:r>
              <a:rPr lang="en" altLang="zh-CN" b="1" i="0" dirty="0">
                <a:solidFill>
                  <a:srgbClr val="4E4E4E"/>
                </a:solidFill>
                <a:effectLst/>
                <a:latin typeface="-apple-system"/>
              </a:rPr>
              <a:t>alarm(A2)</a:t>
            </a:r>
            <a:r>
              <a:rPr lang="en" altLang="zh-CN" b="0" i="0" dirty="0">
                <a:solidFill>
                  <a:srgbClr val="4E4E4E"/>
                </a:solidFill>
                <a:effectLst/>
                <a:latin typeface="-apple-system"/>
              </a:rPr>
              <a:t> is connected to </a:t>
            </a:r>
            <a:r>
              <a:rPr lang="en" altLang="zh-CN" b="1" i="0" dirty="0">
                <a:solidFill>
                  <a:srgbClr val="4E4E4E"/>
                </a:solidFill>
                <a:effectLst/>
                <a:latin typeface="-apple-system"/>
              </a:rPr>
              <a:t>alarm(A1)</a:t>
            </a:r>
            <a:r>
              <a:rPr lang="en" altLang="zh-CN" b="0" i="0" dirty="0">
                <a:solidFill>
                  <a:srgbClr val="4E4E4E"/>
                </a:solidFill>
                <a:effectLst/>
                <a:latin typeface="-apple-system"/>
              </a:rPr>
              <a:t> in the Bayesian network, the probability of </a:t>
            </a:r>
            <a:r>
              <a:rPr lang="en" altLang="zh-CN" b="1" i="0" dirty="0">
                <a:solidFill>
                  <a:srgbClr val="4E4E4E"/>
                </a:solidFill>
                <a:effectLst/>
                <a:latin typeface="-apple-system"/>
              </a:rPr>
              <a:t>A2</a:t>
            </a:r>
            <a:r>
              <a:rPr lang="en" altLang="zh-CN" b="0" i="0" dirty="0">
                <a:solidFill>
                  <a:srgbClr val="4E4E4E"/>
                </a:solidFill>
                <a:effectLst/>
                <a:latin typeface="-apple-system"/>
              </a:rPr>
              <a:t> increases.</a:t>
            </a:r>
          </a:p>
          <a:p>
            <a:pPr algn="l"/>
            <a:r>
              <a:rPr lang="en-US" altLang="zh-CN" dirty="0">
                <a:solidFill>
                  <a:srgbClr val="000000"/>
                </a:solidFill>
                <a:effectLst/>
                <a:latin typeface="Linux Libertine" panose="02000503000000000000" pitchFamily="2" charset="0"/>
              </a:rPr>
              <a:t>(click)</a:t>
            </a:r>
            <a:r>
              <a:rPr lang="zh-CN" altLang="en-US" dirty="0">
                <a:solidFill>
                  <a:srgbClr val="000000"/>
                </a:solidFill>
                <a:effectLst/>
                <a:latin typeface="Linux Libertine" panose="02000503000000000000" pitchFamily="2" charset="0"/>
              </a:rPr>
              <a:t> </a:t>
            </a:r>
            <a:r>
              <a:rPr lang="en" altLang="zh-CN" b="0" i="0" dirty="0">
                <a:solidFill>
                  <a:srgbClr val="4E4E4E"/>
                </a:solidFill>
                <a:effectLst/>
                <a:latin typeface="-apple-system"/>
              </a:rPr>
              <a:t>However, the semantics of existing Bayesian program analysis is defined over all possible program inputs, whereas the inputs that a </a:t>
            </a:r>
            <a:r>
              <a:rPr lang="en" altLang="zh-CN" b="0" i="0" dirty="0" err="1">
                <a:solidFill>
                  <a:srgbClr val="4E4E4E"/>
                </a:solidFill>
                <a:effectLst/>
                <a:latin typeface="-apple-system"/>
              </a:rPr>
              <a:t>fuzzer</a:t>
            </a:r>
            <a:r>
              <a:rPr lang="en" altLang="zh-CN" b="0" i="0" dirty="0">
                <a:solidFill>
                  <a:srgbClr val="4E4E4E"/>
                </a:solidFill>
                <a:effectLst/>
                <a:latin typeface="-apple-system"/>
              </a:rPr>
              <a:t> can actually generate form only a subset of these. Therefore, we need to redefine the semantics to adapt Bayesian program analysis to the fuzzing setting.</a:t>
            </a:r>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8</a:t>
            </a:fld>
            <a:endParaRPr kumimoji="1" lang="zh-CN" altLang="en-US"/>
          </a:p>
        </p:txBody>
      </p:sp>
    </p:spTree>
    <p:extLst>
      <p:ext uri="{BB962C8B-B14F-4D97-AF65-F5344CB8AC3E}">
        <p14:creationId xmlns:p14="http://schemas.microsoft.com/office/powerpoint/2010/main" val="1647541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 altLang="zh-CN" b="0" i="0" u="none" strike="noStrike" dirty="0">
                <a:solidFill>
                  <a:srgbClr val="4E4E4E"/>
                </a:solidFill>
                <a:effectLst/>
                <a:latin typeface="-apple-system"/>
              </a:rPr>
              <a:t>We redefine the semantics of each Bernoulli variable to express (click) whether or not it is reachable by exploitation fuzzing. Under this new semantics, the Bayesian network computes, for each alarm, the probability that it is reachable, which can be directly used to predict the reachable fuzzing targets problem. </a:t>
            </a:r>
          </a:p>
          <a:p>
            <a:pPr algn="l"/>
            <a:endParaRPr lang="en" altLang="zh-CN" b="0" i="0" u="none" strike="noStrike" dirty="0">
              <a:solidFill>
                <a:srgbClr val="4E4E4E"/>
              </a:solidFill>
              <a:effectLst/>
              <a:latin typeface="-apple-system"/>
            </a:endParaRPr>
          </a:p>
          <a:p>
            <a:pPr algn="l"/>
            <a:r>
              <a:rPr lang="en" altLang="zh-CN" b="0" i="0" u="none" strike="noStrike" dirty="0">
                <a:solidFill>
                  <a:srgbClr val="4E4E4E"/>
                </a:solidFill>
                <a:effectLst/>
                <a:latin typeface="-apple-system"/>
              </a:rPr>
              <a:t>(click) Furthermore, the outcome of each exploitation fuzzing attempt precisely indicates whether a given target is reachable under the current setting, so we can treat this </a:t>
            </a:r>
            <a:r>
              <a:rPr lang="en" altLang="zh-CN" b="0" i="0" u="none" strike="noStrike" dirty="0" err="1">
                <a:solidFill>
                  <a:srgbClr val="4E4E4E"/>
                </a:solidFill>
                <a:effectLst/>
                <a:latin typeface="-apple-system"/>
              </a:rPr>
              <a:t>fuzzer</a:t>
            </a:r>
            <a:r>
              <a:rPr lang="en" altLang="zh-CN" b="0" i="0" u="none" strike="noStrike" dirty="0">
                <a:solidFill>
                  <a:srgbClr val="4E4E4E"/>
                </a:solidFill>
                <a:effectLst/>
                <a:latin typeface="-apple-system"/>
              </a:rPr>
              <a:t> feedback as posterior evidence and recompute more accurate probability estimates.</a:t>
            </a:r>
            <a:endParaRPr kumimoji="1" lang="en-US" altLang="zh-CN" b="0" dirty="0"/>
          </a:p>
        </p:txBody>
      </p:sp>
      <p:sp>
        <p:nvSpPr>
          <p:cNvPr id="4" name="灯片编号占位符 3"/>
          <p:cNvSpPr>
            <a:spLocks noGrp="1"/>
          </p:cNvSpPr>
          <p:nvPr>
            <p:ph type="sldNum" sz="quarter" idx="5"/>
          </p:nvPr>
        </p:nvSpPr>
        <p:spPr/>
        <p:txBody>
          <a:bodyPr/>
          <a:lstStyle/>
          <a:p>
            <a:fld id="{8E7558FE-EDA1-B14B-968F-3821ED035972}" type="slidenum">
              <a:rPr kumimoji="1" lang="zh-CN" altLang="en-US" smtClean="0"/>
              <a:t>9</a:t>
            </a:fld>
            <a:endParaRPr kumimoji="1" lang="zh-CN" altLang="en-US"/>
          </a:p>
        </p:txBody>
      </p:sp>
    </p:spTree>
    <p:extLst>
      <p:ext uri="{BB962C8B-B14F-4D97-AF65-F5344CB8AC3E}">
        <p14:creationId xmlns:p14="http://schemas.microsoft.com/office/powerpoint/2010/main" val="642508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CE055390-A3F9-3283-AAD4-13D1D9649C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8" name="日期占位符 7">
            <a:extLst>
              <a:ext uri="{FF2B5EF4-FFF2-40B4-BE49-F238E27FC236}">
                <a16:creationId xmlns:a16="http://schemas.microsoft.com/office/drawing/2014/main" id="{88C2E441-0938-7248-70B5-F16AF83FF51A}"/>
              </a:ext>
            </a:extLst>
          </p:cNvPr>
          <p:cNvSpPr>
            <a:spLocks noGrp="1"/>
          </p:cNvSpPr>
          <p:nvPr>
            <p:ph type="dt" sz="half" idx="10"/>
          </p:nvPr>
        </p:nvSpPr>
        <p:spPr/>
        <p:txBody>
          <a:bodyPr/>
          <a:lstStyle/>
          <a:p>
            <a:fld id="{C9B6DA57-9753-4143-B12A-6D104F28E3E6}" type="datetime1">
              <a:rPr kumimoji="1" lang="zh-CN" altLang="en-US" smtClean="0"/>
              <a:t>2026/1/14</a:t>
            </a:fld>
            <a:endParaRPr kumimoji="1" lang="zh-CN" altLang="en-US"/>
          </a:p>
        </p:txBody>
      </p:sp>
      <p:sp>
        <p:nvSpPr>
          <p:cNvPr id="9" name="页脚占位符 8">
            <a:extLst>
              <a:ext uri="{FF2B5EF4-FFF2-40B4-BE49-F238E27FC236}">
                <a16:creationId xmlns:a16="http://schemas.microsoft.com/office/drawing/2014/main" id="{B69431E9-B902-064D-7A62-397B9C4F590C}"/>
              </a:ext>
            </a:extLst>
          </p:cNvPr>
          <p:cNvSpPr>
            <a:spLocks noGrp="1"/>
          </p:cNvSpPr>
          <p:nvPr>
            <p:ph type="ftr" sz="quarter" idx="11"/>
          </p:nvPr>
        </p:nvSpPr>
        <p:spPr/>
        <p:txBody>
          <a:bodyPr/>
          <a:lstStyle/>
          <a:p>
            <a:endParaRPr kumimoji="1" lang="zh-CN" altLang="en-US"/>
          </a:p>
        </p:txBody>
      </p:sp>
      <p:sp>
        <p:nvSpPr>
          <p:cNvPr id="11" name="标题 10">
            <a:extLst>
              <a:ext uri="{FF2B5EF4-FFF2-40B4-BE49-F238E27FC236}">
                <a16:creationId xmlns:a16="http://schemas.microsoft.com/office/drawing/2014/main" id="{6ED66AAE-12DF-5EB2-C31F-204F2420568A}"/>
              </a:ext>
            </a:extLst>
          </p:cNvPr>
          <p:cNvSpPr>
            <a:spLocks noGrp="1"/>
          </p:cNvSpPr>
          <p:nvPr>
            <p:ph type="title"/>
          </p:nvPr>
        </p:nvSpPr>
        <p:spPr/>
        <p:txBody>
          <a:bodyPr/>
          <a:lstStyle/>
          <a:p>
            <a:r>
              <a:rPr kumimoji="1" lang="zh-CN" altLang="en-US"/>
              <a:t>单击此处编辑母版标题样式</a:t>
            </a:r>
          </a:p>
        </p:txBody>
      </p:sp>
      <p:sp>
        <p:nvSpPr>
          <p:cNvPr id="2" name="灯片编号占位符 5">
            <a:extLst>
              <a:ext uri="{FF2B5EF4-FFF2-40B4-BE49-F238E27FC236}">
                <a16:creationId xmlns:a16="http://schemas.microsoft.com/office/drawing/2014/main" id="{3BC9C666-1FF8-ECC8-0097-440EEC620799}"/>
              </a:ext>
            </a:extLst>
          </p:cNvPr>
          <p:cNvSpPr>
            <a:spLocks noGrp="1" noChangeAspect="1"/>
          </p:cNvSpPr>
          <p:nvPr>
            <p:ph type="sldNum" sz="quarter" idx="4"/>
          </p:nvPr>
        </p:nvSpPr>
        <p:spPr>
          <a:xfrm>
            <a:off x="11652000" y="6318000"/>
            <a:ext cx="540000" cy="540000"/>
          </a:xfrm>
          <a:prstGeom prst="rect">
            <a:avLst/>
          </a:prstGeom>
        </p:spPr>
        <p:txBody>
          <a:bodyPr anchor="ctr"/>
          <a:lstStyle>
            <a:lvl1pPr algn="ctr">
              <a:defRPr sz="1600">
                <a:solidFill>
                  <a:schemeClr val="bg1">
                    <a:lumMod val="50000"/>
                  </a:schemeClr>
                </a:solidFill>
                <a:latin typeface="Linux Libertine" panose="02000503000000000000" pitchFamily="2" charset="0"/>
                <a:cs typeface="Linux Libertine" panose="02000503000000000000" pitchFamily="2" charset="0"/>
              </a:defRPr>
            </a:lvl1pPr>
          </a:lstStyle>
          <a:p>
            <a:fld id="{94702B7C-F565-1C47-90E3-321BD985AFCD}" type="slidenum">
              <a:rPr kumimoji="1" lang="zh-CN" altLang="en-US" smtClean="0"/>
              <a:pPr/>
              <a:t>‹#›</a:t>
            </a:fld>
            <a:endParaRPr kumimoji="1" lang="zh-CN" altLang="en-US" dirty="0"/>
          </a:p>
        </p:txBody>
      </p:sp>
    </p:spTree>
    <p:extLst>
      <p:ext uri="{BB962C8B-B14F-4D97-AF65-F5344CB8AC3E}">
        <p14:creationId xmlns:p14="http://schemas.microsoft.com/office/powerpoint/2010/main" val="394445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889319-CAEB-D0CB-FBBE-109C5463F4C1}"/>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C0544451-6A29-2FA2-F28F-F7B88EB03221}"/>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B799202-7E03-9098-99AF-CB773697E7A2}"/>
              </a:ext>
            </a:extLst>
          </p:cNvPr>
          <p:cNvSpPr>
            <a:spLocks noGrp="1"/>
          </p:cNvSpPr>
          <p:nvPr>
            <p:ph type="dt" sz="half" idx="10"/>
          </p:nvPr>
        </p:nvSpPr>
        <p:spPr/>
        <p:txBody>
          <a:bodyPr/>
          <a:lstStyle/>
          <a:p>
            <a:fld id="{3E9BD839-1299-1D42-A6FD-6353C79D2D21}" type="datetime1">
              <a:rPr kumimoji="1" lang="zh-CN" altLang="en-US" smtClean="0"/>
              <a:t>2026/1/14</a:t>
            </a:fld>
            <a:endParaRPr kumimoji="1" lang="zh-CN" altLang="en-US"/>
          </a:p>
        </p:txBody>
      </p:sp>
      <p:sp>
        <p:nvSpPr>
          <p:cNvPr id="5" name="页脚占位符 4">
            <a:extLst>
              <a:ext uri="{FF2B5EF4-FFF2-40B4-BE49-F238E27FC236}">
                <a16:creationId xmlns:a16="http://schemas.microsoft.com/office/drawing/2014/main" id="{4A52B3E4-D3D1-DB79-3766-6ABF2E1F678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ACEFB78-FA78-6C9D-72B5-1FFFE3CDF3DB}"/>
              </a:ext>
            </a:extLst>
          </p:cNvPr>
          <p:cNvSpPr>
            <a:spLocks noGrp="1"/>
          </p:cNvSpPr>
          <p:nvPr>
            <p:ph type="sldNum" sz="quarter" idx="12"/>
          </p:nvPr>
        </p:nvSpPr>
        <p:spPr>
          <a:xfrm>
            <a:off x="8610600" y="6356350"/>
            <a:ext cx="2743200" cy="365125"/>
          </a:xfrm>
          <a:prstGeom prst="rect">
            <a:avLst/>
          </a:prstGeom>
        </p:spPr>
        <p:txBody>
          <a:bodyPr/>
          <a:lstStyle/>
          <a:p>
            <a:fld id="{94702B7C-F565-1C47-90E3-321BD985AFCD}" type="slidenum">
              <a:rPr kumimoji="1" lang="zh-CN" altLang="en-US" smtClean="0"/>
              <a:t>‹#›</a:t>
            </a:fld>
            <a:endParaRPr kumimoji="1" lang="zh-CN" altLang="en-US"/>
          </a:p>
        </p:txBody>
      </p:sp>
    </p:spTree>
    <p:extLst>
      <p:ext uri="{BB962C8B-B14F-4D97-AF65-F5344CB8AC3E}">
        <p14:creationId xmlns:p14="http://schemas.microsoft.com/office/powerpoint/2010/main" val="1214576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A8FD716-AABB-FF1E-93DD-29B51DB4D181}"/>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04B71E8E-BA45-D555-CB14-D41F31F380AD}"/>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30C202F2-9744-FCA5-9309-84A7BB0D941C}"/>
              </a:ext>
            </a:extLst>
          </p:cNvPr>
          <p:cNvSpPr>
            <a:spLocks noGrp="1"/>
          </p:cNvSpPr>
          <p:nvPr>
            <p:ph type="dt" sz="half" idx="10"/>
          </p:nvPr>
        </p:nvSpPr>
        <p:spPr/>
        <p:txBody>
          <a:bodyPr/>
          <a:lstStyle/>
          <a:p>
            <a:fld id="{019B0E7F-2B38-2140-9ACC-C02529385C35}" type="datetime1">
              <a:rPr kumimoji="1" lang="zh-CN" altLang="en-US" smtClean="0"/>
              <a:t>2026/1/14</a:t>
            </a:fld>
            <a:endParaRPr kumimoji="1" lang="zh-CN" altLang="en-US"/>
          </a:p>
        </p:txBody>
      </p:sp>
      <p:sp>
        <p:nvSpPr>
          <p:cNvPr id="5" name="页脚占位符 4">
            <a:extLst>
              <a:ext uri="{FF2B5EF4-FFF2-40B4-BE49-F238E27FC236}">
                <a16:creationId xmlns:a16="http://schemas.microsoft.com/office/drawing/2014/main" id="{D3D97416-5D16-5CEC-38CF-F39D29236FD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916BD00-D880-9044-5748-356C84F97054}"/>
              </a:ext>
            </a:extLst>
          </p:cNvPr>
          <p:cNvSpPr>
            <a:spLocks noGrp="1"/>
          </p:cNvSpPr>
          <p:nvPr>
            <p:ph type="sldNum" sz="quarter" idx="12"/>
          </p:nvPr>
        </p:nvSpPr>
        <p:spPr>
          <a:xfrm>
            <a:off x="8610600" y="6356350"/>
            <a:ext cx="2743200" cy="365125"/>
          </a:xfrm>
          <a:prstGeom prst="rect">
            <a:avLst/>
          </a:prstGeom>
        </p:spPr>
        <p:txBody>
          <a:bodyPr/>
          <a:lstStyle/>
          <a:p>
            <a:fld id="{94702B7C-F565-1C47-90E3-321BD985AFCD}" type="slidenum">
              <a:rPr kumimoji="1" lang="zh-CN" altLang="en-US" smtClean="0"/>
              <a:t>‹#›</a:t>
            </a:fld>
            <a:endParaRPr kumimoji="1" lang="zh-CN" altLang="en-US"/>
          </a:p>
        </p:txBody>
      </p:sp>
    </p:spTree>
    <p:extLst>
      <p:ext uri="{BB962C8B-B14F-4D97-AF65-F5344CB8AC3E}">
        <p14:creationId xmlns:p14="http://schemas.microsoft.com/office/powerpoint/2010/main" val="284074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514013-6066-AB49-BAEC-FE24594F1196}"/>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45194AB9-DC01-122A-D141-4A06B6FA4D10}"/>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5B5A1B1C-EE60-4861-E920-D908F1373D21}"/>
              </a:ext>
            </a:extLst>
          </p:cNvPr>
          <p:cNvSpPr>
            <a:spLocks noGrp="1"/>
          </p:cNvSpPr>
          <p:nvPr>
            <p:ph type="dt" sz="half" idx="10"/>
          </p:nvPr>
        </p:nvSpPr>
        <p:spPr/>
        <p:txBody>
          <a:bodyPr/>
          <a:lstStyle/>
          <a:p>
            <a:fld id="{3C589FAE-B189-634A-A05E-BCF825094106}" type="datetime1">
              <a:rPr kumimoji="1" lang="zh-CN" altLang="en-US" smtClean="0"/>
              <a:t>2026/1/14</a:t>
            </a:fld>
            <a:endParaRPr kumimoji="1" lang="zh-CN" altLang="en-US"/>
          </a:p>
        </p:txBody>
      </p:sp>
      <p:sp>
        <p:nvSpPr>
          <p:cNvPr id="5" name="页脚占位符 4">
            <a:extLst>
              <a:ext uri="{FF2B5EF4-FFF2-40B4-BE49-F238E27FC236}">
                <a16:creationId xmlns:a16="http://schemas.microsoft.com/office/drawing/2014/main" id="{3C8E90CA-F206-8E4E-42D6-1C1781156D59}"/>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83561E8-4614-0CD4-91B4-77097ED90457}"/>
              </a:ext>
            </a:extLst>
          </p:cNvPr>
          <p:cNvSpPr>
            <a:spLocks noGrp="1" noChangeAspect="1"/>
          </p:cNvSpPr>
          <p:nvPr>
            <p:ph type="sldNum" sz="quarter" idx="4"/>
          </p:nvPr>
        </p:nvSpPr>
        <p:spPr>
          <a:xfrm>
            <a:off x="11652000" y="6318000"/>
            <a:ext cx="540000" cy="540000"/>
          </a:xfrm>
          <a:prstGeom prst="rect">
            <a:avLst/>
          </a:prstGeom>
        </p:spPr>
        <p:txBody>
          <a:bodyPr anchor="ctr"/>
          <a:lstStyle>
            <a:lvl1pPr algn="ctr">
              <a:defRPr sz="1600" b="0">
                <a:solidFill>
                  <a:schemeClr val="bg1">
                    <a:lumMod val="50000"/>
                  </a:schemeClr>
                </a:solidFill>
                <a:latin typeface="Linux Libertine" panose="02000503000000000000" pitchFamily="2" charset="0"/>
                <a:cs typeface="Linux Libertine" panose="02000503000000000000" pitchFamily="2" charset="0"/>
              </a:defRPr>
            </a:lvl1pPr>
          </a:lstStyle>
          <a:p>
            <a:fld id="{94702B7C-F565-1C47-90E3-321BD985AFCD}" type="slidenum">
              <a:rPr kumimoji="1" lang="zh-CN" altLang="en-US" smtClean="0"/>
              <a:pPr/>
              <a:t>‹#›</a:t>
            </a:fld>
            <a:endParaRPr kumimoji="1" lang="zh-CN" altLang="en-US" dirty="0"/>
          </a:p>
        </p:txBody>
      </p:sp>
    </p:spTree>
    <p:extLst>
      <p:ext uri="{BB962C8B-B14F-4D97-AF65-F5344CB8AC3E}">
        <p14:creationId xmlns:p14="http://schemas.microsoft.com/office/powerpoint/2010/main" val="98750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EBF3F9-D717-F71C-8E60-65FEA2D33B5E}"/>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569DB485-095B-EAE2-260C-CE687169C9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AC1F8846-A41E-49BE-9147-5BD6E5564539}"/>
              </a:ext>
            </a:extLst>
          </p:cNvPr>
          <p:cNvSpPr>
            <a:spLocks noGrp="1"/>
          </p:cNvSpPr>
          <p:nvPr>
            <p:ph type="dt" sz="half" idx="10"/>
          </p:nvPr>
        </p:nvSpPr>
        <p:spPr/>
        <p:txBody>
          <a:bodyPr/>
          <a:lstStyle/>
          <a:p>
            <a:fld id="{B1AB7E3B-5C86-0541-89F3-CE6A3285DD2E}" type="datetime1">
              <a:rPr kumimoji="1" lang="zh-CN" altLang="en-US" smtClean="0"/>
              <a:t>2026/1/14</a:t>
            </a:fld>
            <a:endParaRPr kumimoji="1" lang="zh-CN" altLang="en-US"/>
          </a:p>
        </p:txBody>
      </p:sp>
      <p:sp>
        <p:nvSpPr>
          <p:cNvPr id="5" name="页脚占位符 4">
            <a:extLst>
              <a:ext uri="{FF2B5EF4-FFF2-40B4-BE49-F238E27FC236}">
                <a16:creationId xmlns:a16="http://schemas.microsoft.com/office/drawing/2014/main" id="{2FF00CA3-3BCD-D819-59FE-15CD98EFEF0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94044A2-1B52-9D87-3505-3FB798ABDD4E}"/>
              </a:ext>
            </a:extLst>
          </p:cNvPr>
          <p:cNvSpPr>
            <a:spLocks noGrp="1"/>
          </p:cNvSpPr>
          <p:nvPr>
            <p:ph type="sldNum" sz="quarter" idx="12"/>
          </p:nvPr>
        </p:nvSpPr>
        <p:spPr>
          <a:xfrm>
            <a:off x="8610600" y="6356350"/>
            <a:ext cx="2743200" cy="365125"/>
          </a:xfrm>
          <a:prstGeom prst="rect">
            <a:avLst/>
          </a:prstGeom>
        </p:spPr>
        <p:txBody>
          <a:bodyPr/>
          <a:lstStyle/>
          <a:p>
            <a:fld id="{94702B7C-F565-1C47-90E3-321BD985AFCD}" type="slidenum">
              <a:rPr kumimoji="1" lang="zh-CN" altLang="en-US" smtClean="0"/>
              <a:t>‹#›</a:t>
            </a:fld>
            <a:endParaRPr kumimoji="1" lang="zh-CN" altLang="en-US"/>
          </a:p>
        </p:txBody>
      </p:sp>
    </p:spTree>
    <p:extLst>
      <p:ext uri="{BB962C8B-B14F-4D97-AF65-F5344CB8AC3E}">
        <p14:creationId xmlns:p14="http://schemas.microsoft.com/office/powerpoint/2010/main" val="2860844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F7A192-2374-645B-5940-9C7B919967D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BBA08AE5-000A-B8C2-7077-40477DF22558}"/>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F58DBD87-6938-48BA-4A14-E3BFFB001869}"/>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BCBCC537-1FF0-E0D4-ABE5-ED26BAE9A9B5}"/>
              </a:ext>
            </a:extLst>
          </p:cNvPr>
          <p:cNvSpPr>
            <a:spLocks noGrp="1"/>
          </p:cNvSpPr>
          <p:nvPr>
            <p:ph type="dt" sz="half" idx="10"/>
          </p:nvPr>
        </p:nvSpPr>
        <p:spPr/>
        <p:txBody>
          <a:bodyPr/>
          <a:lstStyle/>
          <a:p>
            <a:fld id="{6186C58E-4E90-4F47-B37B-F3C5440E44C2}" type="datetime1">
              <a:rPr kumimoji="1" lang="zh-CN" altLang="en-US" smtClean="0"/>
              <a:t>2026/1/14</a:t>
            </a:fld>
            <a:endParaRPr kumimoji="1" lang="zh-CN" altLang="en-US"/>
          </a:p>
        </p:txBody>
      </p:sp>
      <p:sp>
        <p:nvSpPr>
          <p:cNvPr id="6" name="页脚占位符 5">
            <a:extLst>
              <a:ext uri="{FF2B5EF4-FFF2-40B4-BE49-F238E27FC236}">
                <a16:creationId xmlns:a16="http://schemas.microsoft.com/office/drawing/2014/main" id="{47178211-FB21-F6FE-4677-79661D1B56F3}"/>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7AAD3413-5D2F-61C4-7140-06BE2B3CAA8F}"/>
              </a:ext>
            </a:extLst>
          </p:cNvPr>
          <p:cNvSpPr>
            <a:spLocks noGrp="1"/>
          </p:cNvSpPr>
          <p:nvPr>
            <p:ph type="sldNum" sz="quarter" idx="12"/>
          </p:nvPr>
        </p:nvSpPr>
        <p:spPr>
          <a:xfrm>
            <a:off x="8610600" y="6356350"/>
            <a:ext cx="2743200" cy="365125"/>
          </a:xfrm>
          <a:prstGeom prst="rect">
            <a:avLst/>
          </a:prstGeom>
        </p:spPr>
        <p:txBody>
          <a:bodyPr/>
          <a:lstStyle/>
          <a:p>
            <a:fld id="{94702B7C-F565-1C47-90E3-321BD985AFCD}" type="slidenum">
              <a:rPr kumimoji="1" lang="zh-CN" altLang="en-US" smtClean="0"/>
              <a:t>‹#›</a:t>
            </a:fld>
            <a:endParaRPr kumimoji="1" lang="zh-CN" altLang="en-US"/>
          </a:p>
        </p:txBody>
      </p:sp>
    </p:spTree>
    <p:extLst>
      <p:ext uri="{BB962C8B-B14F-4D97-AF65-F5344CB8AC3E}">
        <p14:creationId xmlns:p14="http://schemas.microsoft.com/office/powerpoint/2010/main" val="1566218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DE53E9-7E25-F9B2-8DB6-CB8DF3202B78}"/>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E5727BFF-3568-662F-E8CB-C5E595F906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7E65C5A4-62A8-16F4-0171-5AF712170797}"/>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881D8584-B0AA-20B7-5A28-22DC1296AF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67663327-BDED-12EF-112D-6EDCAC61B831}"/>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5DC66A0C-0613-A179-A6FD-DABE867F3AF4}"/>
              </a:ext>
            </a:extLst>
          </p:cNvPr>
          <p:cNvSpPr>
            <a:spLocks noGrp="1"/>
          </p:cNvSpPr>
          <p:nvPr>
            <p:ph type="dt" sz="half" idx="10"/>
          </p:nvPr>
        </p:nvSpPr>
        <p:spPr/>
        <p:txBody>
          <a:bodyPr/>
          <a:lstStyle/>
          <a:p>
            <a:fld id="{06B736CF-8BAA-8649-AFF7-A2BC83CA0D57}" type="datetime1">
              <a:rPr kumimoji="1" lang="zh-CN" altLang="en-US" smtClean="0"/>
              <a:t>2026/1/14</a:t>
            </a:fld>
            <a:endParaRPr kumimoji="1" lang="zh-CN" altLang="en-US"/>
          </a:p>
        </p:txBody>
      </p:sp>
      <p:sp>
        <p:nvSpPr>
          <p:cNvPr id="8" name="页脚占位符 7">
            <a:extLst>
              <a:ext uri="{FF2B5EF4-FFF2-40B4-BE49-F238E27FC236}">
                <a16:creationId xmlns:a16="http://schemas.microsoft.com/office/drawing/2014/main" id="{238570D9-DE63-3C4D-3A05-42F3230F581B}"/>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12100207-7610-504B-D989-90032F6C21B6}"/>
              </a:ext>
            </a:extLst>
          </p:cNvPr>
          <p:cNvSpPr>
            <a:spLocks noGrp="1"/>
          </p:cNvSpPr>
          <p:nvPr>
            <p:ph type="sldNum" sz="quarter" idx="12"/>
          </p:nvPr>
        </p:nvSpPr>
        <p:spPr>
          <a:xfrm>
            <a:off x="8610600" y="6356350"/>
            <a:ext cx="2743200" cy="365125"/>
          </a:xfrm>
          <a:prstGeom prst="rect">
            <a:avLst/>
          </a:prstGeom>
        </p:spPr>
        <p:txBody>
          <a:bodyPr/>
          <a:lstStyle/>
          <a:p>
            <a:fld id="{94702B7C-F565-1C47-90E3-321BD985AFCD}" type="slidenum">
              <a:rPr kumimoji="1" lang="zh-CN" altLang="en-US" smtClean="0"/>
              <a:t>‹#›</a:t>
            </a:fld>
            <a:endParaRPr kumimoji="1" lang="zh-CN" altLang="en-US"/>
          </a:p>
        </p:txBody>
      </p:sp>
    </p:spTree>
    <p:extLst>
      <p:ext uri="{BB962C8B-B14F-4D97-AF65-F5344CB8AC3E}">
        <p14:creationId xmlns:p14="http://schemas.microsoft.com/office/powerpoint/2010/main" val="130519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C1F2D5-3028-43CF-339C-46404A688642}"/>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9D0A938C-E7CE-21B4-0382-FA094E44DA2D}"/>
              </a:ext>
            </a:extLst>
          </p:cNvPr>
          <p:cNvSpPr>
            <a:spLocks noGrp="1"/>
          </p:cNvSpPr>
          <p:nvPr>
            <p:ph type="dt" sz="half" idx="10"/>
          </p:nvPr>
        </p:nvSpPr>
        <p:spPr/>
        <p:txBody>
          <a:bodyPr/>
          <a:lstStyle/>
          <a:p>
            <a:fld id="{0ADD6F4F-FC5F-7246-9294-997BFE47CB32}" type="datetime1">
              <a:rPr kumimoji="1" lang="zh-CN" altLang="en-US" smtClean="0"/>
              <a:t>2026/1/14</a:t>
            </a:fld>
            <a:endParaRPr kumimoji="1" lang="zh-CN" altLang="en-US"/>
          </a:p>
        </p:txBody>
      </p:sp>
      <p:sp>
        <p:nvSpPr>
          <p:cNvPr id="4" name="页脚占位符 3">
            <a:extLst>
              <a:ext uri="{FF2B5EF4-FFF2-40B4-BE49-F238E27FC236}">
                <a16:creationId xmlns:a16="http://schemas.microsoft.com/office/drawing/2014/main" id="{FBEFAF85-93F9-AF88-7926-924D8CCC2CD5}"/>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6E68C38F-2DC3-6146-368E-1329EBCE99F6}"/>
              </a:ext>
            </a:extLst>
          </p:cNvPr>
          <p:cNvSpPr>
            <a:spLocks noGrp="1"/>
          </p:cNvSpPr>
          <p:nvPr>
            <p:ph type="sldNum" sz="quarter" idx="12"/>
          </p:nvPr>
        </p:nvSpPr>
        <p:spPr>
          <a:xfrm>
            <a:off x="8610600" y="6356350"/>
            <a:ext cx="2743200" cy="365125"/>
          </a:xfrm>
          <a:prstGeom prst="rect">
            <a:avLst/>
          </a:prstGeom>
        </p:spPr>
        <p:txBody>
          <a:bodyPr/>
          <a:lstStyle/>
          <a:p>
            <a:fld id="{94702B7C-F565-1C47-90E3-321BD985AFCD}" type="slidenum">
              <a:rPr kumimoji="1" lang="zh-CN" altLang="en-US" smtClean="0"/>
              <a:t>‹#›</a:t>
            </a:fld>
            <a:endParaRPr kumimoji="1" lang="zh-CN" altLang="en-US"/>
          </a:p>
        </p:txBody>
      </p:sp>
    </p:spTree>
    <p:extLst>
      <p:ext uri="{BB962C8B-B14F-4D97-AF65-F5344CB8AC3E}">
        <p14:creationId xmlns:p14="http://schemas.microsoft.com/office/powerpoint/2010/main" val="2375979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350F2B1-4978-E635-66B9-0CD651BB67E6}"/>
              </a:ext>
            </a:extLst>
          </p:cNvPr>
          <p:cNvSpPr>
            <a:spLocks noGrp="1"/>
          </p:cNvSpPr>
          <p:nvPr>
            <p:ph type="dt" sz="half" idx="10"/>
          </p:nvPr>
        </p:nvSpPr>
        <p:spPr/>
        <p:txBody>
          <a:bodyPr/>
          <a:lstStyle/>
          <a:p>
            <a:fld id="{A018C800-4F02-B443-8967-055C2E26933C}" type="datetime1">
              <a:rPr kumimoji="1" lang="zh-CN" altLang="en-US" smtClean="0"/>
              <a:t>2026/1/14</a:t>
            </a:fld>
            <a:endParaRPr kumimoji="1" lang="zh-CN" altLang="en-US"/>
          </a:p>
        </p:txBody>
      </p:sp>
      <p:sp>
        <p:nvSpPr>
          <p:cNvPr id="3" name="页脚占位符 2">
            <a:extLst>
              <a:ext uri="{FF2B5EF4-FFF2-40B4-BE49-F238E27FC236}">
                <a16:creationId xmlns:a16="http://schemas.microsoft.com/office/drawing/2014/main" id="{B18335E4-EC9D-F945-5570-ED90B678379E}"/>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AF32FD6A-A742-914C-E01B-66DDA4B81B77}"/>
              </a:ext>
            </a:extLst>
          </p:cNvPr>
          <p:cNvSpPr>
            <a:spLocks noGrp="1"/>
          </p:cNvSpPr>
          <p:nvPr>
            <p:ph type="sldNum" sz="quarter" idx="12"/>
          </p:nvPr>
        </p:nvSpPr>
        <p:spPr>
          <a:xfrm>
            <a:off x="8610600" y="6356350"/>
            <a:ext cx="2743200" cy="365125"/>
          </a:xfrm>
          <a:prstGeom prst="rect">
            <a:avLst/>
          </a:prstGeom>
        </p:spPr>
        <p:txBody>
          <a:bodyPr/>
          <a:lstStyle/>
          <a:p>
            <a:fld id="{94702B7C-F565-1C47-90E3-321BD985AFCD}" type="slidenum">
              <a:rPr kumimoji="1" lang="zh-CN" altLang="en-US" smtClean="0"/>
              <a:t>‹#›</a:t>
            </a:fld>
            <a:endParaRPr kumimoji="1" lang="zh-CN" altLang="en-US"/>
          </a:p>
        </p:txBody>
      </p:sp>
    </p:spTree>
    <p:extLst>
      <p:ext uri="{BB962C8B-B14F-4D97-AF65-F5344CB8AC3E}">
        <p14:creationId xmlns:p14="http://schemas.microsoft.com/office/powerpoint/2010/main" val="3362230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760B55-3F38-A075-B684-8DB56FA6A442}"/>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348ED3B2-274F-1FC7-EC9F-33D3C3B135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D644BEBA-9F70-43C7-E5B0-39B04951F0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794FBA8-CE0C-F0A4-B843-FED969843749}"/>
              </a:ext>
            </a:extLst>
          </p:cNvPr>
          <p:cNvSpPr>
            <a:spLocks noGrp="1"/>
          </p:cNvSpPr>
          <p:nvPr>
            <p:ph type="dt" sz="half" idx="10"/>
          </p:nvPr>
        </p:nvSpPr>
        <p:spPr/>
        <p:txBody>
          <a:bodyPr/>
          <a:lstStyle/>
          <a:p>
            <a:fld id="{B06F3086-419E-BF4A-ACC6-DEE375D302F0}" type="datetime1">
              <a:rPr kumimoji="1" lang="zh-CN" altLang="en-US" smtClean="0"/>
              <a:t>2026/1/14</a:t>
            </a:fld>
            <a:endParaRPr kumimoji="1" lang="zh-CN" altLang="en-US"/>
          </a:p>
        </p:txBody>
      </p:sp>
      <p:sp>
        <p:nvSpPr>
          <p:cNvPr id="6" name="页脚占位符 5">
            <a:extLst>
              <a:ext uri="{FF2B5EF4-FFF2-40B4-BE49-F238E27FC236}">
                <a16:creationId xmlns:a16="http://schemas.microsoft.com/office/drawing/2014/main" id="{667688C5-AD14-DB74-7E79-7323F49330CF}"/>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B0F914E3-CE6D-B422-3C6A-40EC2AD17065}"/>
              </a:ext>
            </a:extLst>
          </p:cNvPr>
          <p:cNvSpPr>
            <a:spLocks noGrp="1"/>
          </p:cNvSpPr>
          <p:nvPr>
            <p:ph type="sldNum" sz="quarter" idx="12"/>
          </p:nvPr>
        </p:nvSpPr>
        <p:spPr>
          <a:xfrm>
            <a:off x="8610600" y="6356350"/>
            <a:ext cx="2743200" cy="365125"/>
          </a:xfrm>
          <a:prstGeom prst="rect">
            <a:avLst/>
          </a:prstGeom>
        </p:spPr>
        <p:txBody>
          <a:bodyPr/>
          <a:lstStyle/>
          <a:p>
            <a:fld id="{94702B7C-F565-1C47-90E3-321BD985AFCD}" type="slidenum">
              <a:rPr kumimoji="1" lang="zh-CN" altLang="en-US" smtClean="0"/>
              <a:t>‹#›</a:t>
            </a:fld>
            <a:endParaRPr kumimoji="1" lang="zh-CN" altLang="en-US"/>
          </a:p>
        </p:txBody>
      </p:sp>
    </p:spTree>
    <p:extLst>
      <p:ext uri="{BB962C8B-B14F-4D97-AF65-F5344CB8AC3E}">
        <p14:creationId xmlns:p14="http://schemas.microsoft.com/office/powerpoint/2010/main" val="268665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26D283-C0B5-068E-FD28-EA282356569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8F7908B8-00CC-0D14-3FBE-1059237DBA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AC820FC2-7E6A-A60A-E58C-A28D2B967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D29347C8-CA75-08CF-0420-2FD96A0246FB}"/>
              </a:ext>
            </a:extLst>
          </p:cNvPr>
          <p:cNvSpPr>
            <a:spLocks noGrp="1"/>
          </p:cNvSpPr>
          <p:nvPr>
            <p:ph type="dt" sz="half" idx="10"/>
          </p:nvPr>
        </p:nvSpPr>
        <p:spPr/>
        <p:txBody>
          <a:bodyPr/>
          <a:lstStyle/>
          <a:p>
            <a:fld id="{2069CD49-F21F-454D-B92F-76F38176267E}" type="datetime1">
              <a:rPr kumimoji="1" lang="zh-CN" altLang="en-US" smtClean="0"/>
              <a:t>2026/1/14</a:t>
            </a:fld>
            <a:endParaRPr kumimoji="1" lang="zh-CN" altLang="en-US"/>
          </a:p>
        </p:txBody>
      </p:sp>
      <p:sp>
        <p:nvSpPr>
          <p:cNvPr id="6" name="页脚占位符 5">
            <a:extLst>
              <a:ext uri="{FF2B5EF4-FFF2-40B4-BE49-F238E27FC236}">
                <a16:creationId xmlns:a16="http://schemas.microsoft.com/office/drawing/2014/main" id="{6E7AB5E3-EF87-D563-FE01-1624ACF72AC9}"/>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164AD053-4917-9869-9EF4-9D56257DD678}"/>
              </a:ext>
            </a:extLst>
          </p:cNvPr>
          <p:cNvSpPr>
            <a:spLocks noGrp="1"/>
          </p:cNvSpPr>
          <p:nvPr>
            <p:ph type="sldNum" sz="quarter" idx="12"/>
          </p:nvPr>
        </p:nvSpPr>
        <p:spPr>
          <a:xfrm>
            <a:off x="8610600" y="6356350"/>
            <a:ext cx="2743200" cy="365125"/>
          </a:xfrm>
          <a:prstGeom prst="rect">
            <a:avLst/>
          </a:prstGeom>
        </p:spPr>
        <p:txBody>
          <a:bodyPr/>
          <a:lstStyle/>
          <a:p>
            <a:fld id="{94702B7C-F565-1C47-90E3-321BD985AFCD}" type="slidenum">
              <a:rPr kumimoji="1" lang="zh-CN" altLang="en-US" smtClean="0"/>
              <a:t>‹#›</a:t>
            </a:fld>
            <a:endParaRPr kumimoji="1" lang="zh-CN" altLang="en-US"/>
          </a:p>
        </p:txBody>
      </p:sp>
    </p:spTree>
    <p:extLst>
      <p:ext uri="{BB962C8B-B14F-4D97-AF65-F5344CB8AC3E}">
        <p14:creationId xmlns:p14="http://schemas.microsoft.com/office/powerpoint/2010/main" val="230240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FD9B7A8-70DA-4F63-0CB6-B4B0503C32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dirty="0"/>
              <a:t>单击此处编辑母版标题样式</a:t>
            </a:r>
          </a:p>
        </p:txBody>
      </p:sp>
      <p:sp>
        <p:nvSpPr>
          <p:cNvPr id="3" name="文本占位符 2">
            <a:extLst>
              <a:ext uri="{FF2B5EF4-FFF2-40B4-BE49-F238E27FC236}">
                <a16:creationId xmlns:a16="http://schemas.microsoft.com/office/drawing/2014/main" id="{3D9AD2A6-0220-449E-0C6D-FEDEBDF27F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4" name="日期占位符 3">
            <a:extLst>
              <a:ext uri="{FF2B5EF4-FFF2-40B4-BE49-F238E27FC236}">
                <a16:creationId xmlns:a16="http://schemas.microsoft.com/office/drawing/2014/main" id="{F5AF1C75-AEDD-1ABD-4C0C-E66E89279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34B9C-47B8-544D-A289-C171BB516BCC}" type="datetime1">
              <a:rPr kumimoji="1" lang="zh-CN" altLang="en-US" smtClean="0"/>
              <a:t>2026/1/14</a:t>
            </a:fld>
            <a:endParaRPr kumimoji="1" lang="zh-CN" altLang="en-US"/>
          </a:p>
        </p:txBody>
      </p:sp>
      <p:sp>
        <p:nvSpPr>
          <p:cNvPr id="5" name="页脚占位符 4">
            <a:extLst>
              <a:ext uri="{FF2B5EF4-FFF2-40B4-BE49-F238E27FC236}">
                <a16:creationId xmlns:a16="http://schemas.microsoft.com/office/drawing/2014/main" id="{92B11735-8A03-D23F-0BF1-6368B60180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inux Libertine" panose="02000503000000000000" pitchFamily="2" charset="0"/>
                <a:cs typeface="Linux Libertine" panose="02000503000000000000" pitchFamily="2" charset="0"/>
              </a:defRPr>
            </a:lvl1pPr>
          </a:lstStyle>
          <a:p>
            <a:endParaRPr kumimoji="1" lang="zh-CN" altLang="en-US"/>
          </a:p>
        </p:txBody>
      </p:sp>
      <p:sp>
        <p:nvSpPr>
          <p:cNvPr id="7" name="灯片编号占位符 5">
            <a:extLst>
              <a:ext uri="{FF2B5EF4-FFF2-40B4-BE49-F238E27FC236}">
                <a16:creationId xmlns:a16="http://schemas.microsoft.com/office/drawing/2014/main" id="{E923F688-79F6-DE8C-A8A3-DBE338AE5D4F}"/>
              </a:ext>
            </a:extLst>
          </p:cNvPr>
          <p:cNvSpPr>
            <a:spLocks noGrp="1" noChangeAspect="1"/>
          </p:cNvSpPr>
          <p:nvPr>
            <p:ph type="sldNum" sz="quarter" idx="4"/>
          </p:nvPr>
        </p:nvSpPr>
        <p:spPr>
          <a:xfrm>
            <a:off x="11652000" y="6318000"/>
            <a:ext cx="540000" cy="540000"/>
          </a:xfrm>
          <a:prstGeom prst="rect">
            <a:avLst/>
          </a:prstGeom>
        </p:spPr>
        <p:txBody>
          <a:bodyPr anchor="ctr"/>
          <a:lstStyle>
            <a:lvl1pPr algn="ctr">
              <a:defRPr sz="1600">
                <a:solidFill>
                  <a:schemeClr val="bg1">
                    <a:lumMod val="50000"/>
                  </a:schemeClr>
                </a:solidFill>
                <a:latin typeface="Linux Libertine" panose="02000503000000000000" pitchFamily="2" charset="0"/>
                <a:cs typeface="Linux Libertine" panose="02000503000000000000" pitchFamily="2" charset="0"/>
              </a:defRPr>
            </a:lvl1pPr>
          </a:lstStyle>
          <a:p>
            <a:fld id="{94702B7C-F565-1C47-90E3-321BD985AFCD}" type="slidenum">
              <a:rPr kumimoji="1" lang="zh-CN" altLang="en-US" smtClean="0"/>
              <a:pPr/>
              <a:t>‹#›</a:t>
            </a:fld>
            <a:endParaRPr kumimoji="1" lang="zh-CN" altLang="en-US" dirty="0"/>
          </a:p>
        </p:txBody>
      </p:sp>
    </p:spTree>
    <p:extLst>
      <p:ext uri="{BB962C8B-B14F-4D97-AF65-F5344CB8AC3E}">
        <p14:creationId xmlns:p14="http://schemas.microsoft.com/office/powerpoint/2010/main" val="2269941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inux Libertine" panose="02000503000000000000" pitchFamily="2" charset="0"/>
          <a:ea typeface="+mn-ea"/>
          <a:cs typeface="Linux Libertine" panose="02000503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nux Libertine" panose="02000503000000000000" pitchFamily="2" charset="0"/>
          <a:ea typeface="+mn-ea"/>
          <a:cs typeface="Linux Libertine" panose="02000503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inux Libertine" panose="02000503000000000000" pitchFamily="2" charset="0"/>
          <a:ea typeface="+mn-ea"/>
          <a:cs typeface="Linux Libertine" panose="02000503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nux Libertine" panose="02000503000000000000" pitchFamily="2" charset="0"/>
          <a:ea typeface="+mn-ea"/>
          <a:cs typeface="Linux Libertine" panose="02000503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nux Libertine" panose="02000503000000000000" pitchFamily="2" charset="0"/>
          <a:ea typeface="+mn-ea"/>
          <a:cs typeface="Linux Libertine" panose="02000503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svg"/><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1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14.svg"/><Relationship Id="rId9" Type="http://schemas.openxmlformats.org/officeDocument/2006/relationships/image" Target="../media/image49.png"/></Relationships>
</file>

<file path=ppt/slides/_rels/slide26.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5.png"/><Relationship Id="rId3" Type="http://schemas.openxmlformats.org/officeDocument/2006/relationships/image" Target="../media/image13.png"/><Relationship Id="rId7" Type="http://schemas.openxmlformats.org/officeDocument/2006/relationships/image" Target="../media/image51.png"/><Relationship Id="rId12" Type="http://schemas.openxmlformats.org/officeDocument/2006/relationships/image" Target="../media/image54.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53.png"/><Relationship Id="rId5" Type="http://schemas.openxmlformats.org/officeDocument/2006/relationships/image" Target="../media/image49.png"/><Relationship Id="rId10" Type="http://schemas.openxmlformats.org/officeDocument/2006/relationships/image" Target="../media/image28.svg"/><Relationship Id="rId4" Type="http://schemas.openxmlformats.org/officeDocument/2006/relationships/image" Target="../media/image14.svg"/><Relationship Id="rId9" Type="http://schemas.openxmlformats.org/officeDocument/2006/relationships/image" Target="../media/image27.png"/><Relationship Id="rId14" Type="http://schemas.openxmlformats.org/officeDocument/2006/relationships/image" Target="../media/image56.svg"/></Relationships>
</file>

<file path=ppt/slides/_rels/slide27.xml.rels><?xml version="1.0" encoding="UTF-8" standalone="yes"?>
<Relationships xmlns="http://schemas.openxmlformats.org/package/2006/relationships"><Relationship Id="rId8" Type="http://schemas.openxmlformats.org/officeDocument/2006/relationships/image" Target="../media/image460.png"/><Relationship Id="rId13" Type="http://schemas.openxmlformats.org/officeDocument/2006/relationships/image" Target="../media/image440.png"/><Relationship Id="rId3" Type="http://schemas.openxmlformats.org/officeDocument/2006/relationships/image" Target="../media/image450.png"/><Relationship Id="rId7" Type="http://schemas.openxmlformats.org/officeDocument/2006/relationships/image" Target="../media/image28.svg"/><Relationship Id="rId12" Type="http://schemas.openxmlformats.org/officeDocument/2006/relationships/image" Target="../media/image43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1.svg"/><Relationship Id="rId5" Type="http://schemas.openxmlformats.org/officeDocument/2006/relationships/image" Target="../media/image38.png"/><Relationship Id="rId10" Type="http://schemas.openxmlformats.org/officeDocument/2006/relationships/image" Target="../media/image30.png"/><Relationship Id="rId4" Type="http://schemas.openxmlformats.org/officeDocument/2006/relationships/image" Target="../media/image37.png"/><Relationship Id="rId9" Type="http://schemas.openxmlformats.org/officeDocument/2006/relationships/image" Target="../media/image400.png"/></Relationships>
</file>

<file path=ppt/slides/_rels/slide28.xml.rels><?xml version="1.0" encoding="UTF-8" standalone="yes"?>
<Relationships xmlns="http://schemas.openxmlformats.org/package/2006/relationships"><Relationship Id="rId8" Type="http://schemas.openxmlformats.org/officeDocument/2006/relationships/image" Target="../media/image460.png"/><Relationship Id="rId13" Type="http://schemas.openxmlformats.org/officeDocument/2006/relationships/image" Target="../media/image440.png"/><Relationship Id="rId3" Type="http://schemas.openxmlformats.org/officeDocument/2006/relationships/image" Target="../media/image450.png"/><Relationship Id="rId7" Type="http://schemas.openxmlformats.org/officeDocument/2006/relationships/image" Target="../media/image28.svg"/><Relationship Id="rId12" Type="http://schemas.openxmlformats.org/officeDocument/2006/relationships/image" Target="../media/image43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1.svg"/><Relationship Id="rId5" Type="http://schemas.openxmlformats.org/officeDocument/2006/relationships/image" Target="../media/image38.png"/><Relationship Id="rId10" Type="http://schemas.openxmlformats.org/officeDocument/2006/relationships/image" Target="../media/image30.png"/><Relationship Id="rId4" Type="http://schemas.openxmlformats.org/officeDocument/2006/relationships/image" Target="../media/image37.png"/><Relationship Id="rId9" Type="http://schemas.openxmlformats.org/officeDocument/2006/relationships/image" Target="../media/image400.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18.png"/><Relationship Id="rId4" Type="http://schemas.openxmlformats.org/officeDocument/2006/relationships/image" Target="../media/image170.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32.png"/><Relationship Id="rId3" Type="http://schemas.openxmlformats.org/officeDocument/2006/relationships/image" Target="../media/image36.png"/><Relationship Id="rId7" Type="http://schemas.openxmlformats.org/officeDocument/2006/relationships/image" Target="../media/image28.sv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1.svg"/><Relationship Id="rId5" Type="http://schemas.openxmlformats.org/officeDocument/2006/relationships/image" Target="../media/image38.png"/><Relationship Id="rId10" Type="http://schemas.openxmlformats.org/officeDocument/2006/relationships/image" Target="../media/image30.png"/><Relationship Id="rId4" Type="http://schemas.openxmlformats.org/officeDocument/2006/relationships/image" Target="../media/image37.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DF420B42-07D0-2543-4F24-D9431C3A2B2E}"/>
              </a:ext>
            </a:extLst>
          </p:cNvPr>
          <p:cNvSpPr txBox="1"/>
          <p:nvPr/>
        </p:nvSpPr>
        <p:spPr>
          <a:xfrm>
            <a:off x="1580919" y="2478944"/>
            <a:ext cx="9030162" cy="3477875"/>
          </a:xfrm>
          <a:prstGeom prst="rect">
            <a:avLst/>
          </a:prstGeom>
          <a:noFill/>
        </p:spPr>
        <p:txBody>
          <a:bodyPr wrap="square">
            <a:spAutoFit/>
          </a:bodyPr>
          <a:lstStyle/>
          <a:p>
            <a:pPr algn="ctr"/>
            <a:r>
              <a:rPr lang="en-US" altLang="zh-CN" sz="4400" b="1" dirty="0">
                <a:latin typeface="Linux Biolinum" panose="02000503000000000000" pitchFamily="2" charset="0"/>
                <a:cs typeface="Linux Biolinum" panose="02000503000000000000" pitchFamily="2" charset="0"/>
              </a:rPr>
              <a:t>Fuzzing</a:t>
            </a:r>
            <a:r>
              <a:rPr lang="zh-CN" altLang="en-US" sz="4400" b="1" dirty="0">
                <a:latin typeface="Linux Biolinum" panose="02000503000000000000" pitchFamily="2" charset="0"/>
                <a:cs typeface="Linux Biolinum" panose="02000503000000000000" pitchFamily="2" charset="0"/>
              </a:rPr>
              <a:t> </a:t>
            </a:r>
            <a:r>
              <a:rPr lang="en-US" altLang="zh-CN" sz="4400" b="1" dirty="0">
                <a:latin typeface="Linux Biolinum" panose="02000503000000000000" pitchFamily="2" charset="0"/>
                <a:cs typeface="Linux Biolinum" panose="02000503000000000000" pitchFamily="2" charset="0"/>
              </a:rPr>
              <a:t>Guided</a:t>
            </a:r>
            <a:r>
              <a:rPr lang="zh-CN" altLang="en-US" sz="4400" b="1" dirty="0">
                <a:latin typeface="Linux Biolinum" panose="02000503000000000000" pitchFamily="2" charset="0"/>
                <a:cs typeface="Linux Biolinum" panose="02000503000000000000" pitchFamily="2" charset="0"/>
              </a:rPr>
              <a:t> </a:t>
            </a:r>
            <a:r>
              <a:rPr lang="en-US" altLang="zh-CN" sz="4400" b="1" dirty="0">
                <a:latin typeface="Linux Biolinum" panose="02000503000000000000" pitchFamily="2" charset="0"/>
                <a:cs typeface="Linux Biolinum" panose="02000503000000000000" pitchFamily="2" charset="0"/>
              </a:rPr>
              <a:t>by </a:t>
            </a:r>
          </a:p>
          <a:p>
            <a:pPr algn="ctr"/>
            <a:r>
              <a:rPr lang="en-US" altLang="zh-CN" sz="4400" b="1" dirty="0">
                <a:latin typeface="Linux Biolinum" panose="02000503000000000000" pitchFamily="2" charset="0"/>
                <a:cs typeface="Linux Biolinum" panose="02000503000000000000" pitchFamily="2" charset="0"/>
              </a:rPr>
              <a:t>Bayesian</a:t>
            </a:r>
            <a:r>
              <a:rPr lang="zh-CN" altLang="en-US" sz="4400" b="1" dirty="0">
                <a:latin typeface="Linux Biolinum" panose="02000503000000000000" pitchFamily="2" charset="0"/>
                <a:cs typeface="Linux Biolinum" panose="02000503000000000000" pitchFamily="2" charset="0"/>
              </a:rPr>
              <a:t> </a:t>
            </a:r>
            <a:r>
              <a:rPr lang="en-US" altLang="zh-CN" sz="4400" b="1" dirty="0">
                <a:latin typeface="Linux Biolinum" panose="02000503000000000000" pitchFamily="2" charset="0"/>
                <a:cs typeface="Linux Biolinum" panose="02000503000000000000" pitchFamily="2" charset="0"/>
              </a:rPr>
              <a:t>Program</a:t>
            </a:r>
            <a:r>
              <a:rPr lang="zh-CN" altLang="en-US" sz="4400" b="1" dirty="0">
                <a:latin typeface="Linux Biolinum" panose="02000503000000000000" pitchFamily="2" charset="0"/>
                <a:cs typeface="Linux Biolinum" panose="02000503000000000000" pitchFamily="2" charset="0"/>
              </a:rPr>
              <a:t> </a:t>
            </a:r>
            <a:r>
              <a:rPr lang="en-US" altLang="zh-CN" sz="4400" b="1" dirty="0">
                <a:latin typeface="Linux Biolinum" panose="02000503000000000000" pitchFamily="2" charset="0"/>
                <a:cs typeface="Linux Biolinum" panose="02000503000000000000" pitchFamily="2" charset="0"/>
              </a:rPr>
              <a:t>Analysis</a:t>
            </a:r>
          </a:p>
          <a:p>
            <a:pPr algn="ctr"/>
            <a:endParaRPr lang="en-US" altLang="zh-CN" sz="4400" b="1" dirty="0">
              <a:latin typeface="Linux Biolinum" panose="02000503000000000000" pitchFamily="2" charset="0"/>
              <a:cs typeface="Linux Biolinum" panose="02000503000000000000" pitchFamily="2" charset="0"/>
            </a:endParaRPr>
          </a:p>
          <a:p>
            <a:pPr algn="ctr"/>
            <a:r>
              <a:rPr lang="en-US" altLang="zh-CN" sz="3200" u="sng" dirty="0" err="1">
                <a:latin typeface="Linux Biolinum" panose="02000503000000000000" pitchFamily="2" charset="0"/>
                <a:ea typeface="Linux Biolinum" panose="02000503000000000000" pitchFamily="2" charset="0"/>
                <a:cs typeface="Linux Biolinum" panose="02000503000000000000" pitchFamily="2" charset="0"/>
              </a:rPr>
              <a:t>Yifan</a:t>
            </a:r>
            <a:r>
              <a:rPr lang="en-US" altLang="zh-CN" sz="3200" u="sng" dirty="0">
                <a:latin typeface="Linux Biolinum" panose="02000503000000000000" pitchFamily="2" charset="0"/>
                <a:ea typeface="Linux Biolinum" panose="02000503000000000000" pitchFamily="2" charset="0"/>
                <a:cs typeface="Linux Biolinum" panose="02000503000000000000" pitchFamily="2" charset="0"/>
              </a:rPr>
              <a:t> Zhang</a:t>
            </a:r>
            <a:r>
              <a:rPr lang="en-US" altLang="zh-CN" sz="3200" dirty="0">
                <a:latin typeface="Linux Biolinum" panose="02000503000000000000" pitchFamily="2" charset="0"/>
                <a:ea typeface="Linux Biolinum" panose="02000503000000000000" pitchFamily="2" charset="0"/>
                <a:cs typeface="Linux Biolinum" panose="02000503000000000000" pitchFamily="2" charset="0"/>
              </a:rPr>
              <a:t>, Xin Zhang</a:t>
            </a:r>
          </a:p>
          <a:p>
            <a:pPr algn="ctr"/>
            <a:r>
              <a:rPr lang="en-US" altLang="zh-CN" sz="2800" dirty="0">
                <a:latin typeface="Linux Libertine" panose="02000503000000000000" pitchFamily="2" charset="0"/>
                <a:ea typeface="Linux Libertine" panose="02000503000000000000" pitchFamily="2" charset="0"/>
                <a:cs typeface="Linux Libertine" panose="02000503000000000000" pitchFamily="2" charset="0"/>
              </a:rPr>
              <a:t>Peking University, China</a:t>
            </a:r>
          </a:p>
          <a:p>
            <a:pPr algn="ctr"/>
            <a:endParaRPr lang="en-US" altLang="zh-CN" sz="2800" dirty="0">
              <a:latin typeface="Linux Libertine" panose="02000503000000000000" pitchFamily="2" charset="0"/>
              <a:ea typeface="Linux Libertine" panose="02000503000000000000" pitchFamily="2" charset="0"/>
              <a:cs typeface="Linux Libertine" panose="02000503000000000000" pitchFamily="2" charset="0"/>
            </a:endParaRPr>
          </a:p>
        </p:txBody>
      </p:sp>
      <p:pic>
        <p:nvPicPr>
          <p:cNvPr id="7" name="图片 6">
            <a:extLst>
              <a:ext uri="{FF2B5EF4-FFF2-40B4-BE49-F238E27FC236}">
                <a16:creationId xmlns:a16="http://schemas.microsoft.com/office/drawing/2014/main" id="{6338E7B7-3971-B7ED-2186-4863FC0078E1}"/>
              </a:ext>
            </a:extLst>
          </p:cNvPr>
          <p:cNvPicPr>
            <a:picLocks noChangeAspect="1"/>
          </p:cNvPicPr>
          <p:nvPr/>
        </p:nvPicPr>
        <p:blipFill>
          <a:blip r:embed="rId3"/>
          <a:stretch>
            <a:fillRect/>
          </a:stretch>
        </p:blipFill>
        <p:spPr>
          <a:xfrm>
            <a:off x="815661" y="411124"/>
            <a:ext cx="1530516" cy="1530516"/>
          </a:xfrm>
          <a:prstGeom prst="rect">
            <a:avLst/>
          </a:prstGeom>
        </p:spPr>
      </p:pic>
      <p:sp>
        <p:nvSpPr>
          <p:cNvPr id="4" name="灯片编号占位符 3">
            <a:extLst>
              <a:ext uri="{FF2B5EF4-FFF2-40B4-BE49-F238E27FC236}">
                <a16:creationId xmlns:a16="http://schemas.microsoft.com/office/drawing/2014/main" id="{5E80BF9C-7307-7631-A48E-535A146A5B19}"/>
              </a:ext>
            </a:extLst>
          </p:cNvPr>
          <p:cNvSpPr>
            <a:spLocks noGrp="1"/>
          </p:cNvSpPr>
          <p:nvPr>
            <p:ph type="sldNum" sz="quarter" idx="4"/>
          </p:nvPr>
        </p:nvSpPr>
        <p:spPr/>
        <p:txBody>
          <a:bodyPr/>
          <a:lstStyle/>
          <a:p>
            <a:fld id="{94702B7C-F565-1C47-90E3-321BD985AFCD}" type="slidenum">
              <a:rPr kumimoji="1" lang="zh-CN" altLang="en-US" smtClean="0"/>
              <a:pPr/>
              <a:t>1</a:t>
            </a:fld>
            <a:endParaRPr kumimoji="1" lang="zh-CN" altLang="en-US" dirty="0"/>
          </a:p>
        </p:txBody>
      </p:sp>
      <p:pic>
        <p:nvPicPr>
          <p:cNvPr id="2" name="图片 1">
            <a:extLst>
              <a:ext uri="{FF2B5EF4-FFF2-40B4-BE49-F238E27FC236}">
                <a16:creationId xmlns:a16="http://schemas.microsoft.com/office/drawing/2014/main" id="{145256AD-B5D0-1586-19AE-4C4A46C7A64B}"/>
              </a:ext>
            </a:extLst>
          </p:cNvPr>
          <p:cNvPicPr>
            <a:picLocks noChangeAspect="1"/>
          </p:cNvPicPr>
          <p:nvPr/>
        </p:nvPicPr>
        <p:blipFill rotWithShape="1">
          <a:blip r:embed="rId4"/>
          <a:srcRect l="61522" t="1367" r="7320" b="88996"/>
          <a:stretch/>
        </p:blipFill>
        <p:spPr>
          <a:xfrm>
            <a:off x="8208209" y="239840"/>
            <a:ext cx="3713791" cy="1701800"/>
          </a:xfrm>
          <a:prstGeom prst="rect">
            <a:avLst/>
          </a:prstGeom>
        </p:spPr>
      </p:pic>
    </p:spTree>
    <p:extLst>
      <p:ext uri="{BB962C8B-B14F-4D97-AF65-F5344CB8AC3E}">
        <p14:creationId xmlns:p14="http://schemas.microsoft.com/office/powerpoint/2010/main" val="2006023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10</a:t>
            </a:fld>
            <a:endParaRPr kumimoji="1" lang="zh-CN" altLang="en-US" dirty="0"/>
          </a:p>
        </p:txBody>
      </p:sp>
      <p:sp>
        <p:nvSpPr>
          <p:cNvPr id="55" name="文本框 54">
            <a:extLst>
              <a:ext uri="{FF2B5EF4-FFF2-40B4-BE49-F238E27FC236}">
                <a16:creationId xmlns:a16="http://schemas.microsoft.com/office/drawing/2014/main" id="{DCA98DB0-32A1-B0F6-CB3D-E69A7F744C3C}"/>
              </a:ext>
            </a:extLst>
          </p:cNvPr>
          <p:cNvSpPr txBox="1"/>
          <p:nvPr/>
        </p:nvSpPr>
        <p:spPr>
          <a:xfrm>
            <a:off x="850107" y="2850052"/>
            <a:ext cx="3571265" cy="1754326"/>
          </a:xfrm>
          <a:prstGeom prst="rect">
            <a:avLst/>
          </a:prstGeom>
          <a:noFill/>
        </p:spPr>
        <p:txBody>
          <a:bodyPr wrap="square">
            <a:spAutoFit/>
          </a:bodyPr>
          <a:lstStyle/>
          <a:p>
            <a:r>
              <a:rPr lang="en" altLang="zh-CN" dirty="0">
                <a:latin typeface="Inconsolata" panose="020B0609030003000000" pitchFamily="49" charset="0"/>
                <a:cs typeface="Consolas" panose="020B0609020204030204" pitchFamily="49" charset="0"/>
              </a:rPr>
              <a:t>B[2000]</a:t>
            </a:r>
          </a:p>
          <a:p>
            <a:r>
              <a:rPr lang="en" altLang="zh-CN" dirty="0">
                <a:latin typeface="Inconsolata" panose="020B0609030003000000" pitchFamily="49" charset="0"/>
                <a:cs typeface="Consolas" panose="020B0609020204030204" pitchFamily="49" charset="0"/>
              </a:rPr>
              <a:t>a = input()</a:t>
            </a:r>
          </a:p>
          <a:p>
            <a:r>
              <a:rPr lang="en" altLang="zh-CN" dirty="0">
                <a:latin typeface="Inconsolata" panose="020B0609030003000000" pitchFamily="49" charset="0"/>
                <a:cs typeface="Consolas" panose="020B0609020204030204" pitchFamily="49" charset="0"/>
              </a:rPr>
              <a:t>b = a + 1</a:t>
            </a:r>
          </a:p>
          <a:p>
            <a:r>
              <a:rPr lang="en" altLang="zh-CN" dirty="0">
                <a:latin typeface="Inconsolata" panose="020B0609030003000000" pitchFamily="49" charset="0"/>
                <a:cs typeface="Consolas" panose="020B0609020204030204" pitchFamily="49" charset="0"/>
              </a:rPr>
              <a:t>c = b + 2, d = b + 3</a:t>
            </a:r>
          </a:p>
          <a:p>
            <a:r>
              <a:rPr lang="en" altLang="zh-CN" dirty="0">
                <a:latin typeface="Inconsolata" panose="020B0609030003000000" pitchFamily="49" charset="0"/>
                <a:cs typeface="Consolas" panose="020B0609020204030204" pitchFamily="49" charset="0"/>
              </a:rPr>
              <a:t>B[c % 100 - 1] = 0    </a:t>
            </a:r>
            <a:r>
              <a:rPr lang="en" altLang="zh-CN" dirty="0">
                <a:solidFill>
                  <a:srgbClr val="1919FF"/>
                </a:solidFill>
                <a:latin typeface="Inconsolata" panose="020B0609030003000000" pitchFamily="49" charset="0"/>
                <a:cs typeface="Consolas" panose="020B0609020204030204" pitchFamily="49" charset="0"/>
              </a:rPr>
              <a:t>// A1</a:t>
            </a:r>
          </a:p>
          <a:p>
            <a:r>
              <a:rPr lang="en" altLang="zh-CN" dirty="0">
                <a:latin typeface="Inconsolata" panose="020B0609030003000000" pitchFamily="49" charset="0"/>
                <a:cs typeface="Consolas" panose="020B0609020204030204" pitchFamily="49" charset="0"/>
              </a:rPr>
              <a:t>B[d % </a:t>
            </a:r>
            <a:r>
              <a:rPr lang="en-US" altLang="zh-CN" dirty="0">
                <a:latin typeface="Inconsolata" panose="020B0609030003000000" pitchFamily="49" charset="0"/>
                <a:cs typeface="Consolas" panose="020B0609020204030204" pitchFamily="49" charset="0"/>
              </a:rPr>
              <a:t>200</a:t>
            </a:r>
            <a:r>
              <a:rPr lang="en" altLang="zh-CN" dirty="0">
                <a:latin typeface="Inconsolata" panose="020B0609030003000000" pitchFamily="49" charset="0"/>
                <a:cs typeface="Consolas" panose="020B0609020204030204" pitchFamily="49" charset="0"/>
              </a:rPr>
              <a:t> - 1] = 0   </a:t>
            </a:r>
            <a:r>
              <a:rPr lang="zh-CN" altLang="en-US" dirty="0">
                <a:latin typeface="Inconsolata" panose="020B0609030003000000" pitchFamily="49" charset="0"/>
                <a:cs typeface="Consolas" panose="020B0609020204030204" pitchFamily="49" charset="0"/>
              </a:rPr>
              <a:t> </a:t>
            </a:r>
            <a:r>
              <a:rPr lang="en" altLang="zh-CN" dirty="0">
                <a:solidFill>
                  <a:srgbClr val="1919FF"/>
                </a:solidFill>
                <a:latin typeface="Inconsolata" panose="020B0609030003000000" pitchFamily="49" charset="0"/>
                <a:cs typeface="Consolas" panose="020B0609020204030204" pitchFamily="49" charset="0"/>
              </a:rPr>
              <a:t>// A2</a:t>
            </a:r>
          </a:p>
        </p:txBody>
      </p:sp>
      <p:sp>
        <p:nvSpPr>
          <p:cNvPr id="56" name="文本框 55">
            <a:extLst>
              <a:ext uri="{FF2B5EF4-FFF2-40B4-BE49-F238E27FC236}">
                <a16:creationId xmlns:a16="http://schemas.microsoft.com/office/drawing/2014/main" id="{096CB315-12F5-A155-CB6A-33B2A2443DFC}"/>
              </a:ext>
            </a:extLst>
          </p:cNvPr>
          <p:cNvSpPr txBox="1"/>
          <p:nvPr/>
        </p:nvSpPr>
        <p:spPr>
          <a:xfrm>
            <a:off x="5236767" y="1453741"/>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a</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57" name="文本框 56">
            <a:extLst>
              <a:ext uri="{FF2B5EF4-FFF2-40B4-BE49-F238E27FC236}">
                <a16:creationId xmlns:a16="http://schemas.microsoft.com/office/drawing/2014/main" id="{2F7F201C-822D-412F-CBBF-72A8544E6696}"/>
              </a:ext>
            </a:extLst>
          </p:cNvPr>
          <p:cNvSpPr txBox="1"/>
          <p:nvPr/>
        </p:nvSpPr>
        <p:spPr>
          <a:xfrm>
            <a:off x="4630156" y="3069044"/>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c</a:t>
            </a:r>
            <a:r>
              <a:rPr lang="en-US" altLang="zh-CN" sz="1700" dirty="0"/>
              <a:t>)</a:t>
            </a:r>
            <a:endParaRPr lang="zh-CN" altLang="en-US" sz="1700" dirty="0"/>
          </a:p>
        </p:txBody>
      </p:sp>
      <p:sp>
        <p:nvSpPr>
          <p:cNvPr id="58" name="文本框 57">
            <a:extLst>
              <a:ext uri="{FF2B5EF4-FFF2-40B4-BE49-F238E27FC236}">
                <a16:creationId xmlns:a16="http://schemas.microsoft.com/office/drawing/2014/main" id="{F6E3E868-3FBA-7146-F123-9EAD1F705F4E}"/>
              </a:ext>
            </a:extLst>
          </p:cNvPr>
          <p:cNvSpPr txBox="1"/>
          <p:nvPr/>
        </p:nvSpPr>
        <p:spPr>
          <a:xfrm>
            <a:off x="4630156" y="4066571"/>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59" name="文本框 58">
            <a:extLst>
              <a:ext uri="{FF2B5EF4-FFF2-40B4-BE49-F238E27FC236}">
                <a16:creationId xmlns:a16="http://schemas.microsoft.com/office/drawing/2014/main" id="{5D4359B8-3591-BAE9-0374-3FDC3F58B3E3}"/>
              </a:ext>
            </a:extLst>
          </p:cNvPr>
          <p:cNvSpPr txBox="1"/>
          <p:nvPr/>
        </p:nvSpPr>
        <p:spPr>
          <a:xfrm>
            <a:off x="5925234" y="4066571"/>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60" name="文本框 59">
            <a:extLst>
              <a:ext uri="{FF2B5EF4-FFF2-40B4-BE49-F238E27FC236}">
                <a16:creationId xmlns:a16="http://schemas.microsoft.com/office/drawing/2014/main" id="{906B7EFB-4C2F-9DCE-5BBC-751787CEB1C1}"/>
              </a:ext>
            </a:extLst>
          </p:cNvPr>
          <p:cNvSpPr txBox="1"/>
          <p:nvPr/>
        </p:nvSpPr>
        <p:spPr>
          <a:xfrm>
            <a:off x="5925234" y="3075120"/>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d</a:t>
            </a:r>
            <a:r>
              <a:rPr lang="en-US" altLang="zh-CN" sz="1700" dirty="0"/>
              <a:t>)</a:t>
            </a:r>
            <a:endParaRPr lang="zh-CN" altLang="en-US" sz="1700" dirty="0"/>
          </a:p>
        </p:txBody>
      </p:sp>
      <p:cxnSp>
        <p:nvCxnSpPr>
          <p:cNvPr id="61" name="直线箭头连接符 60">
            <a:extLst>
              <a:ext uri="{FF2B5EF4-FFF2-40B4-BE49-F238E27FC236}">
                <a16:creationId xmlns:a16="http://schemas.microsoft.com/office/drawing/2014/main" id="{E9873BE5-C713-65C0-087A-9AFAE0FBF0D4}"/>
              </a:ext>
            </a:extLst>
          </p:cNvPr>
          <p:cNvCxnSpPr>
            <a:cxnSpLocks/>
            <a:stCxn id="70" idx="2"/>
            <a:endCxn id="57" idx="0"/>
          </p:cNvCxnSpPr>
          <p:nvPr/>
        </p:nvCxnSpPr>
        <p:spPr>
          <a:xfrm flipH="1">
            <a:off x="5186356" y="2631060"/>
            <a:ext cx="606611" cy="4379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线箭头连接符 61">
            <a:extLst>
              <a:ext uri="{FF2B5EF4-FFF2-40B4-BE49-F238E27FC236}">
                <a16:creationId xmlns:a16="http://schemas.microsoft.com/office/drawing/2014/main" id="{D1D96C46-049B-FCBD-4F15-40F86D8590DC}"/>
              </a:ext>
            </a:extLst>
          </p:cNvPr>
          <p:cNvCxnSpPr>
            <a:cxnSpLocks/>
            <a:stCxn id="57" idx="2"/>
            <a:endCxn id="58" idx="0"/>
          </p:cNvCxnSpPr>
          <p:nvPr/>
        </p:nvCxnSpPr>
        <p:spPr>
          <a:xfrm>
            <a:off x="5186356" y="3422987"/>
            <a:ext cx="0" cy="6435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线箭头连接符 62">
            <a:extLst>
              <a:ext uri="{FF2B5EF4-FFF2-40B4-BE49-F238E27FC236}">
                <a16:creationId xmlns:a16="http://schemas.microsoft.com/office/drawing/2014/main" id="{81D61D57-D509-3194-F394-1F19C792C144}"/>
              </a:ext>
            </a:extLst>
          </p:cNvPr>
          <p:cNvCxnSpPr>
            <a:cxnSpLocks/>
            <a:stCxn id="70" idx="2"/>
            <a:endCxn id="60" idx="0"/>
          </p:cNvCxnSpPr>
          <p:nvPr/>
        </p:nvCxnSpPr>
        <p:spPr>
          <a:xfrm>
            <a:off x="5792967" y="2631060"/>
            <a:ext cx="688467" cy="4440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线箭头连接符 63">
            <a:extLst>
              <a:ext uri="{FF2B5EF4-FFF2-40B4-BE49-F238E27FC236}">
                <a16:creationId xmlns:a16="http://schemas.microsoft.com/office/drawing/2014/main" id="{DB0FEECE-610C-6593-8169-A4C70BA70E3A}"/>
              </a:ext>
            </a:extLst>
          </p:cNvPr>
          <p:cNvCxnSpPr>
            <a:cxnSpLocks/>
            <a:stCxn id="60" idx="2"/>
            <a:endCxn id="59" idx="0"/>
          </p:cNvCxnSpPr>
          <p:nvPr/>
        </p:nvCxnSpPr>
        <p:spPr>
          <a:xfrm>
            <a:off x="6481434" y="3429063"/>
            <a:ext cx="0" cy="6375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文本框 64">
            <a:extLst>
              <a:ext uri="{FF2B5EF4-FFF2-40B4-BE49-F238E27FC236}">
                <a16:creationId xmlns:a16="http://schemas.microsoft.com/office/drawing/2014/main" id="{6423AAC3-4876-BC2B-62F9-506B753522CE}"/>
              </a:ext>
            </a:extLst>
          </p:cNvPr>
          <p:cNvSpPr txBox="1"/>
          <p:nvPr/>
        </p:nvSpPr>
        <p:spPr>
          <a:xfrm>
            <a:off x="5777325" y="1842665"/>
            <a:ext cx="445956" cy="338554"/>
          </a:xfrm>
          <a:prstGeom prst="rect">
            <a:avLst/>
          </a:prstGeom>
          <a:noFill/>
        </p:spPr>
        <p:txBody>
          <a:bodyPr wrap="squar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6" name="文本框 65">
            <a:extLst>
              <a:ext uri="{FF2B5EF4-FFF2-40B4-BE49-F238E27FC236}">
                <a16:creationId xmlns:a16="http://schemas.microsoft.com/office/drawing/2014/main" id="{9A333231-9734-371C-2D20-87FBE0383D31}"/>
              </a:ext>
            </a:extLst>
          </p:cNvPr>
          <p:cNvSpPr txBox="1"/>
          <p:nvPr/>
        </p:nvSpPr>
        <p:spPr>
          <a:xfrm>
            <a:off x="6163839" y="2634476"/>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7" name="文本框 66">
            <a:extLst>
              <a:ext uri="{FF2B5EF4-FFF2-40B4-BE49-F238E27FC236}">
                <a16:creationId xmlns:a16="http://schemas.microsoft.com/office/drawing/2014/main" id="{B32D747A-61BA-FDDA-0318-FE417E60AD9E}"/>
              </a:ext>
            </a:extLst>
          </p:cNvPr>
          <p:cNvSpPr txBox="1"/>
          <p:nvPr/>
        </p:nvSpPr>
        <p:spPr>
          <a:xfrm>
            <a:off x="4790811" y="3522417"/>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8" name="文本框 67">
            <a:extLst>
              <a:ext uri="{FF2B5EF4-FFF2-40B4-BE49-F238E27FC236}">
                <a16:creationId xmlns:a16="http://schemas.microsoft.com/office/drawing/2014/main" id="{B65FEFAB-418C-3810-6D53-83DB6ABFBD3A}"/>
              </a:ext>
            </a:extLst>
          </p:cNvPr>
          <p:cNvSpPr txBox="1"/>
          <p:nvPr/>
        </p:nvSpPr>
        <p:spPr>
          <a:xfrm>
            <a:off x="6481434" y="3543351"/>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70" name="文本框 69">
            <a:extLst>
              <a:ext uri="{FF2B5EF4-FFF2-40B4-BE49-F238E27FC236}">
                <a16:creationId xmlns:a16="http://schemas.microsoft.com/office/drawing/2014/main" id="{E9C56B10-6E55-6455-E082-EF24F8511964}"/>
              </a:ext>
            </a:extLst>
          </p:cNvPr>
          <p:cNvSpPr txBox="1"/>
          <p:nvPr/>
        </p:nvSpPr>
        <p:spPr>
          <a:xfrm>
            <a:off x="5236767" y="227711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b</a:t>
            </a:r>
            <a:r>
              <a:rPr lang="en-US" altLang="zh-CN" sz="1700" dirty="0"/>
              <a:t>)</a:t>
            </a:r>
            <a:endParaRPr lang="zh-CN" altLang="en-US" sz="1700" dirty="0"/>
          </a:p>
        </p:txBody>
      </p:sp>
      <p:cxnSp>
        <p:nvCxnSpPr>
          <p:cNvPr id="71" name="直线箭头连接符 70">
            <a:extLst>
              <a:ext uri="{FF2B5EF4-FFF2-40B4-BE49-F238E27FC236}">
                <a16:creationId xmlns:a16="http://schemas.microsoft.com/office/drawing/2014/main" id="{096EAEBE-3795-A823-41FC-1019B17964CC}"/>
              </a:ext>
            </a:extLst>
          </p:cNvPr>
          <p:cNvCxnSpPr>
            <a:cxnSpLocks/>
            <a:stCxn id="56" idx="2"/>
            <a:endCxn id="70" idx="0"/>
          </p:cNvCxnSpPr>
          <p:nvPr/>
        </p:nvCxnSpPr>
        <p:spPr>
          <a:xfrm>
            <a:off x="5792967" y="1807684"/>
            <a:ext cx="0" cy="4694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91A4B32E-DCC7-34A4-E99B-7B63BAC0B130}"/>
              </a:ext>
            </a:extLst>
          </p:cNvPr>
          <p:cNvSpPr txBox="1"/>
          <p:nvPr/>
        </p:nvSpPr>
        <p:spPr>
          <a:xfrm>
            <a:off x="4949662" y="2648363"/>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3" name="圆角矩形 2">
            <a:extLst>
              <a:ext uri="{FF2B5EF4-FFF2-40B4-BE49-F238E27FC236}">
                <a16:creationId xmlns:a16="http://schemas.microsoft.com/office/drawing/2014/main" id="{C85E79B2-3A25-4DDE-1238-0F4C27B43080}"/>
              </a:ext>
            </a:extLst>
          </p:cNvPr>
          <p:cNvSpPr/>
          <p:nvPr/>
        </p:nvSpPr>
        <p:spPr>
          <a:xfrm>
            <a:off x="8716107" y="1553224"/>
            <a:ext cx="2156155" cy="578882"/>
          </a:xfrm>
          <a:prstGeom prst="roundRect">
            <a:avLst/>
          </a:prstGeom>
          <a:solidFill>
            <a:srgbClr val="00B050"/>
          </a:solidFill>
        </p:spPr>
        <p:txBody>
          <a:bodyPr wrap="square" rtlCol="0">
            <a:spAutoFit/>
          </a:bodyPr>
          <a:lstStyle/>
          <a:p>
            <a:pPr algn="ctr"/>
            <a:r>
              <a:rPr lang="en-US" altLang="zh-CN" sz="2800" b="1" dirty="0">
                <a:solidFill>
                  <a:schemeClr val="bg1"/>
                </a:solidFill>
                <a:latin typeface="Linux Libertine" panose="02000503000000000000" pitchFamily="2" charset="0"/>
                <a:cs typeface="Linux Libertine" panose="02000503000000000000" pitchFamily="2" charset="0"/>
              </a:rPr>
              <a:t>Insight</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CB317F99-898A-B29F-1302-B1DBD5DCC1A5}"/>
                  </a:ext>
                </a:extLst>
              </p:cNvPr>
              <p:cNvSpPr txBox="1"/>
              <p:nvPr/>
            </p:nvSpPr>
            <p:spPr>
              <a:xfrm>
                <a:off x="8427031" y="2578553"/>
                <a:ext cx="2652239" cy="2246769"/>
              </a:xfrm>
              <a:prstGeom prst="rect">
                <a:avLst/>
              </a:prstGeom>
              <a:noFill/>
            </p:spPr>
            <p:txBody>
              <a:bodyPr wrap="square">
                <a:spAutoFit/>
              </a:bodyPr>
              <a:lstStyle/>
              <a:p>
                <a:pPr algn="ctr"/>
                <a:r>
                  <a:rPr lang="en" altLang="zh-CN" sz="2000" i="0" u="none" strike="noStrike" dirty="0">
                    <a:solidFill>
                      <a:srgbClr val="000000"/>
                    </a:solidFill>
                    <a:effectLst/>
                    <a:latin typeface="Inconsolata" panose="020B0609030003000000" pitchFamily="49" charset="0"/>
                    <a:ea typeface="Linux Libertine" panose="02000503000000000000" pitchFamily="2" charset="0"/>
                    <a:cs typeface="Consolas" panose="020B0609020204030204" pitchFamily="49" charset="0"/>
                  </a:rPr>
                  <a:t>A1</a:t>
                </a:r>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 and </a:t>
                </a:r>
                <a:r>
                  <a:rPr lang="en" altLang="zh-CN" sz="2000" i="0" u="none" strike="noStrike" dirty="0">
                    <a:solidFill>
                      <a:srgbClr val="000000"/>
                    </a:solidFill>
                    <a:effectLst/>
                    <a:latin typeface="Inconsolata" panose="020B0609030003000000" pitchFamily="49" charset="0"/>
                    <a:ea typeface="Linux Libertine" panose="02000503000000000000" pitchFamily="2" charset="0"/>
                    <a:cs typeface="Consolas" panose="020B0609020204030204" pitchFamily="49" charset="0"/>
                  </a:rPr>
                  <a:t>A2</a:t>
                </a:r>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 share the </a:t>
                </a:r>
                <a:r>
                  <a:rPr lang="en" altLang="zh-CN" sz="2000" b="1"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same root cause </a:t>
                </a:r>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and are both </a:t>
                </a:r>
                <a:r>
                  <a:rPr lang="en" altLang="zh-CN" sz="2000" b="1"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reachable</a:t>
                </a:r>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 by exploitation fuzzing </a:t>
                </a:r>
              </a:p>
              <a:p>
                <a:pPr algn="ctr"/>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a:t>
                </a:r>
                <a14:m>
                  <m:oMath xmlns:m="http://schemas.openxmlformats.org/officeDocument/2006/math">
                    <m:r>
                      <a:rPr lang="en-US" altLang="zh-CN" sz="2000" b="0" i="1" u="none" strike="noStrike" dirty="0" smtClean="0">
                        <a:solidFill>
                          <a:srgbClr val="000000"/>
                        </a:solidFill>
                        <a:effectLst/>
                        <a:latin typeface="Cambria Math" panose="02040503050406030204" pitchFamily="18" charset="0"/>
                        <a:ea typeface="Linux Libertine" panose="02000503000000000000" pitchFamily="2" charset="0"/>
                        <a:cs typeface="Linux Libertine" panose="02000503000000000000" pitchFamily="2" charset="0"/>
                      </a:rPr>
                      <m:t>≥</m:t>
                    </m:r>
                    <m:r>
                      <a:rPr lang="en" altLang="zh-CN" sz="2000" i="1" u="none" strike="noStrike" dirty="0" smtClean="0">
                        <a:solidFill>
                          <a:srgbClr val="000000"/>
                        </a:solidFill>
                        <a:effectLst/>
                        <a:latin typeface="Cambria Math" panose="02040503050406030204" pitchFamily="18" charset="0"/>
                        <a:ea typeface="Linux Libertine" panose="02000503000000000000" pitchFamily="2" charset="0"/>
                        <a:cs typeface="Linux Libertine" panose="02000503000000000000" pitchFamily="2" charset="0"/>
                      </a:rPr>
                      <m:t>99% </m:t>
                    </m:r>
                  </m:oMath>
                </a14:m>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probability of generating inputs that trigger them)</a:t>
                </a:r>
              </a:p>
            </p:txBody>
          </p:sp>
        </mc:Choice>
        <mc:Fallback xmlns="">
          <p:sp>
            <p:nvSpPr>
              <p:cNvPr id="5" name="文本框 4">
                <a:extLst>
                  <a:ext uri="{FF2B5EF4-FFF2-40B4-BE49-F238E27FC236}">
                    <a16:creationId xmlns:a16="http://schemas.microsoft.com/office/drawing/2014/main" id="{CB317F99-898A-B29F-1302-B1DBD5DCC1A5}"/>
                  </a:ext>
                </a:extLst>
              </p:cNvPr>
              <p:cNvSpPr txBox="1">
                <a:spLocks noRot="1" noChangeAspect="1" noMove="1" noResize="1" noEditPoints="1" noAdjustHandles="1" noChangeArrowheads="1" noChangeShapeType="1" noTextEdit="1"/>
              </p:cNvSpPr>
              <p:nvPr/>
            </p:nvSpPr>
            <p:spPr>
              <a:xfrm>
                <a:off x="8427031" y="2578553"/>
                <a:ext cx="2652239" cy="2246769"/>
              </a:xfrm>
              <a:prstGeom prst="rect">
                <a:avLst/>
              </a:prstGeom>
              <a:blipFill>
                <a:blip r:embed="rId3"/>
                <a:stretch>
                  <a:fillRect t="-2247" r="-2381" b="-3371"/>
                </a:stretch>
              </a:blipFill>
            </p:spPr>
            <p:txBody>
              <a:bodyPr/>
              <a:lstStyle/>
              <a:p>
                <a:r>
                  <a:rPr lang="zh-CN" altLang="en-US">
                    <a:noFill/>
                  </a:rPr>
                  <a:t> </a:t>
                </a:r>
              </a:p>
            </p:txBody>
          </p:sp>
        </mc:Fallback>
      </mc:AlternateContent>
      <p:sp>
        <p:nvSpPr>
          <p:cNvPr id="9" name="标题 1">
            <a:extLst>
              <a:ext uri="{FF2B5EF4-FFF2-40B4-BE49-F238E27FC236}">
                <a16:creationId xmlns:a16="http://schemas.microsoft.com/office/drawing/2014/main" id="{8B28AE1D-6FA7-0BE7-1424-1965A06372D6}"/>
              </a:ext>
            </a:extLst>
          </p:cNvPr>
          <p:cNvSpPr>
            <a:spLocks noGrp="1"/>
          </p:cNvSpPr>
          <p:nvPr>
            <p:ph type="title"/>
          </p:nvPr>
        </p:nvSpPr>
        <p:spPr>
          <a:xfrm>
            <a:off x="838200" y="365125"/>
            <a:ext cx="10515600" cy="1325563"/>
          </a:xfrm>
        </p:spPr>
        <p:txBody>
          <a:bodyPr>
            <a:normAutofit/>
          </a:bodyPr>
          <a:lstStyle/>
          <a:p>
            <a:r>
              <a:rPr kumimoji="1" lang="en-US" altLang="zh-CN" sz="3600" b="1" dirty="0">
                <a:latin typeface="Linux Biolinum" panose="02000503000000000000" pitchFamily="2" charset="0"/>
                <a:ea typeface="Linux Biolinum" panose="02000503000000000000" pitchFamily="2" charset="0"/>
                <a:cs typeface="Linux Biolinum" panose="02000503000000000000" pitchFamily="2" charset="0"/>
              </a:rPr>
              <a:t>Semantics-aware and Fine-grained </a:t>
            </a:r>
            <a:br>
              <a:rPr kumimoji="1" lang="en-US" altLang="zh-CN" sz="3600" b="1" dirty="0">
                <a:latin typeface="Linux Biolinum" panose="02000503000000000000" pitchFamily="2" charset="0"/>
                <a:ea typeface="Linux Biolinum" panose="02000503000000000000" pitchFamily="2" charset="0"/>
                <a:cs typeface="Linux Biolinum" panose="02000503000000000000" pitchFamily="2" charset="0"/>
              </a:rPr>
            </a:br>
            <a:r>
              <a:rPr kumimoji="1" lang="en-US" altLang="zh-CN" sz="3600" b="1" dirty="0">
                <a:latin typeface="Linux Biolinum" panose="02000503000000000000" pitchFamily="2" charset="0"/>
                <a:ea typeface="Linux Biolinum" panose="02000503000000000000" pitchFamily="2" charset="0"/>
                <a:cs typeface="Linux Biolinum" panose="02000503000000000000" pitchFamily="2" charset="0"/>
              </a:rPr>
              <a:t>Guidance</a:t>
            </a:r>
          </a:p>
        </p:txBody>
      </p:sp>
      <p:sp>
        <p:nvSpPr>
          <p:cNvPr id="12" name="圆角矩形 11">
            <a:extLst>
              <a:ext uri="{FF2B5EF4-FFF2-40B4-BE49-F238E27FC236}">
                <a16:creationId xmlns:a16="http://schemas.microsoft.com/office/drawing/2014/main" id="{B3BB272D-170F-08CE-AFE2-2F1A96E2324E}"/>
              </a:ext>
            </a:extLst>
          </p:cNvPr>
          <p:cNvSpPr/>
          <p:nvPr/>
        </p:nvSpPr>
        <p:spPr>
          <a:xfrm>
            <a:off x="3089578" y="5062685"/>
            <a:ext cx="6095243" cy="1402113"/>
          </a:xfrm>
          <a:prstGeom prst="roundRect">
            <a:avLst/>
          </a:prstGeom>
          <a:no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Our approach achieves </a:t>
            </a:r>
            <a:r>
              <a:rPr kumimoji="1" lang="en-US" altLang="zh-CN" sz="24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precise prioritization </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of alarms with the </a:t>
            </a:r>
            <a:r>
              <a:rPr kumimoji="1" lang="en-US" altLang="zh-CN" sz="24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same root cause </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through </a:t>
            </a:r>
            <a:r>
              <a:rPr kumimoji="1" lang="en-US" altLang="zh-CN" sz="24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positive</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sz="2400" dirty="0" err="1">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fuzzer</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feedback</a:t>
            </a:r>
          </a:p>
        </p:txBody>
      </p:sp>
    </p:spTree>
    <p:extLst>
      <p:ext uri="{BB962C8B-B14F-4D97-AF65-F5344CB8AC3E}">
        <p14:creationId xmlns:p14="http://schemas.microsoft.com/office/powerpoint/2010/main" val="197990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normAutofit/>
          </a:bodyPr>
          <a:lstStyle/>
          <a:p>
            <a:r>
              <a:rPr kumimoji="1" lang="en-US" altLang="zh-CN" sz="3600" b="1" dirty="0">
                <a:latin typeface="Linux Biolinum" panose="02000503000000000000" pitchFamily="2" charset="0"/>
                <a:ea typeface="Linux Biolinum" panose="02000503000000000000" pitchFamily="2" charset="0"/>
                <a:cs typeface="Linux Biolinum" panose="02000503000000000000" pitchFamily="2" charset="0"/>
              </a:rPr>
              <a:t>Semantics-aware and Fine-grained </a:t>
            </a:r>
            <a:br>
              <a:rPr kumimoji="1" lang="en-US" altLang="zh-CN" sz="3600" b="1" dirty="0">
                <a:latin typeface="Linux Biolinum" panose="02000503000000000000" pitchFamily="2" charset="0"/>
                <a:ea typeface="Linux Biolinum" panose="02000503000000000000" pitchFamily="2" charset="0"/>
                <a:cs typeface="Linux Biolinum" panose="02000503000000000000" pitchFamily="2" charset="0"/>
              </a:rPr>
            </a:br>
            <a:r>
              <a:rPr kumimoji="1" lang="en-US" altLang="zh-CN" sz="3600" b="1" dirty="0">
                <a:latin typeface="Linux Biolinum" panose="02000503000000000000" pitchFamily="2" charset="0"/>
                <a:ea typeface="Linux Biolinum" panose="02000503000000000000" pitchFamily="2" charset="0"/>
                <a:cs typeface="Linux Biolinum" panose="02000503000000000000" pitchFamily="2" charset="0"/>
              </a:rPr>
              <a:t>Guidance</a:t>
            </a:r>
          </a:p>
        </p:txBody>
      </p:sp>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11</a:t>
            </a:fld>
            <a:endParaRPr kumimoji="1" lang="zh-CN" altLang="en-US" dirty="0"/>
          </a:p>
        </p:txBody>
      </p:sp>
      <p:sp>
        <p:nvSpPr>
          <p:cNvPr id="55" name="文本框 54">
            <a:extLst>
              <a:ext uri="{FF2B5EF4-FFF2-40B4-BE49-F238E27FC236}">
                <a16:creationId xmlns:a16="http://schemas.microsoft.com/office/drawing/2014/main" id="{DCA98DB0-32A1-B0F6-CB3D-E69A7F744C3C}"/>
              </a:ext>
            </a:extLst>
          </p:cNvPr>
          <p:cNvSpPr txBox="1"/>
          <p:nvPr/>
        </p:nvSpPr>
        <p:spPr>
          <a:xfrm>
            <a:off x="850107" y="2850052"/>
            <a:ext cx="3571265" cy="1754326"/>
          </a:xfrm>
          <a:prstGeom prst="rect">
            <a:avLst/>
          </a:prstGeom>
          <a:noFill/>
        </p:spPr>
        <p:txBody>
          <a:bodyPr wrap="square">
            <a:spAutoFit/>
          </a:bodyPr>
          <a:lstStyle/>
          <a:p>
            <a:r>
              <a:rPr lang="en" altLang="zh-CN" dirty="0">
                <a:latin typeface="Inconsolata" panose="020B0609030003000000" pitchFamily="49" charset="0"/>
                <a:cs typeface="Consolas" panose="020B0609020204030204" pitchFamily="49" charset="0"/>
              </a:rPr>
              <a:t>B[2000]</a:t>
            </a:r>
          </a:p>
          <a:p>
            <a:r>
              <a:rPr lang="en" altLang="zh-CN" dirty="0">
                <a:latin typeface="Inconsolata" panose="020B0609030003000000" pitchFamily="49" charset="0"/>
                <a:cs typeface="Consolas" panose="020B0609020204030204" pitchFamily="49" charset="0"/>
              </a:rPr>
              <a:t>a = input()</a:t>
            </a:r>
          </a:p>
          <a:p>
            <a:r>
              <a:rPr lang="en" altLang="zh-CN" dirty="0">
                <a:latin typeface="Inconsolata" panose="020B0609030003000000" pitchFamily="49" charset="0"/>
                <a:cs typeface="Consolas" panose="020B0609020204030204" pitchFamily="49" charset="0"/>
              </a:rPr>
              <a:t>b = a + 1</a:t>
            </a:r>
          </a:p>
          <a:p>
            <a:r>
              <a:rPr lang="en" altLang="zh-CN" dirty="0">
                <a:latin typeface="Inconsolata" panose="020B0609030003000000" pitchFamily="49" charset="0"/>
                <a:cs typeface="Consolas" panose="020B0609020204030204" pitchFamily="49" charset="0"/>
              </a:rPr>
              <a:t>c = b + 2, d = b + 3</a:t>
            </a:r>
          </a:p>
          <a:p>
            <a:r>
              <a:rPr lang="en" altLang="zh-CN" dirty="0">
                <a:latin typeface="Inconsolata" panose="020B0609030003000000" pitchFamily="49" charset="0"/>
                <a:cs typeface="Consolas" panose="020B0609020204030204" pitchFamily="49" charset="0"/>
              </a:rPr>
              <a:t>B[c % 100 - 1] = 0    </a:t>
            </a:r>
            <a:r>
              <a:rPr lang="en" altLang="zh-CN" dirty="0">
                <a:solidFill>
                  <a:srgbClr val="1919FF"/>
                </a:solidFill>
                <a:latin typeface="Inconsolata" panose="020B0609030003000000" pitchFamily="49" charset="0"/>
                <a:cs typeface="Consolas" panose="020B0609020204030204" pitchFamily="49" charset="0"/>
              </a:rPr>
              <a:t>// A1</a:t>
            </a:r>
          </a:p>
          <a:p>
            <a:r>
              <a:rPr lang="en" altLang="zh-CN" dirty="0">
                <a:latin typeface="Inconsolata" panose="020B0609030003000000" pitchFamily="49" charset="0"/>
                <a:cs typeface="Consolas" panose="020B0609020204030204" pitchFamily="49" charset="0"/>
              </a:rPr>
              <a:t>B[d % </a:t>
            </a:r>
            <a:r>
              <a:rPr lang="en-US" altLang="zh-CN" dirty="0">
                <a:latin typeface="Inconsolata" panose="020B0609030003000000" pitchFamily="49" charset="0"/>
                <a:cs typeface="Consolas" panose="020B0609020204030204" pitchFamily="49" charset="0"/>
              </a:rPr>
              <a:t>200</a:t>
            </a:r>
            <a:r>
              <a:rPr lang="en" altLang="zh-CN" dirty="0">
                <a:latin typeface="Inconsolata" panose="020B0609030003000000" pitchFamily="49" charset="0"/>
                <a:cs typeface="Consolas" panose="020B0609020204030204" pitchFamily="49" charset="0"/>
              </a:rPr>
              <a:t> - 1] = 0  </a:t>
            </a:r>
            <a:r>
              <a:rPr lang="zh-CN" altLang="en-US" dirty="0">
                <a:latin typeface="Inconsolata" panose="020B0609030003000000" pitchFamily="49" charset="0"/>
                <a:cs typeface="Consolas" panose="020B0609020204030204" pitchFamily="49" charset="0"/>
              </a:rPr>
              <a:t> </a:t>
            </a:r>
            <a:r>
              <a:rPr lang="en" altLang="zh-CN" dirty="0">
                <a:latin typeface="Inconsolata" panose="020B0609030003000000" pitchFamily="49" charset="0"/>
                <a:cs typeface="Consolas" panose="020B0609020204030204" pitchFamily="49" charset="0"/>
              </a:rPr>
              <a:t> </a:t>
            </a:r>
            <a:r>
              <a:rPr lang="en" altLang="zh-CN" dirty="0">
                <a:solidFill>
                  <a:srgbClr val="1919FF"/>
                </a:solidFill>
                <a:latin typeface="Inconsolata" panose="020B0609030003000000" pitchFamily="49" charset="0"/>
                <a:cs typeface="Consolas" panose="020B0609020204030204" pitchFamily="49" charset="0"/>
              </a:rPr>
              <a:t>// A2</a:t>
            </a:r>
          </a:p>
        </p:txBody>
      </p:sp>
      <p:sp>
        <p:nvSpPr>
          <p:cNvPr id="56" name="文本框 55">
            <a:extLst>
              <a:ext uri="{FF2B5EF4-FFF2-40B4-BE49-F238E27FC236}">
                <a16:creationId xmlns:a16="http://schemas.microsoft.com/office/drawing/2014/main" id="{096CB315-12F5-A155-CB6A-33B2A2443DFC}"/>
              </a:ext>
            </a:extLst>
          </p:cNvPr>
          <p:cNvSpPr txBox="1"/>
          <p:nvPr/>
        </p:nvSpPr>
        <p:spPr>
          <a:xfrm>
            <a:off x="5236767" y="1453741"/>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a</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57" name="文本框 56">
            <a:extLst>
              <a:ext uri="{FF2B5EF4-FFF2-40B4-BE49-F238E27FC236}">
                <a16:creationId xmlns:a16="http://schemas.microsoft.com/office/drawing/2014/main" id="{2F7F201C-822D-412F-CBBF-72A8544E6696}"/>
              </a:ext>
            </a:extLst>
          </p:cNvPr>
          <p:cNvSpPr txBox="1"/>
          <p:nvPr/>
        </p:nvSpPr>
        <p:spPr>
          <a:xfrm>
            <a:off x="4630156" y="3069044"/>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c</a:t>
            </a:r>
            <a:r>
              <a:rPr lang="en-US" altLang="zh-CN" sz="1700" dirty="0"/>
              <a:t>)</a:t>
            </a:r>
            <a:endParaRPr lang="zh-CN" altLang="en-US" sz="1700" dirty="0"/>
          </a:p>
        </p:txBody>
      </p:sp>
      <p:sp>
        <p:nvSpPr>
          <p:cNvPr id="58" name="文本框 57">
            <a:extLst>
              <a:ext uri="{FF2B5EF4-FFF2-40B4-BE49-F238E27FC236}">
                <a16:creationId xmlns:a16="http://schemas.microsoft.com/office/drawing/2014/main" id="{F6E3E868-3FBA-7146-F123-9EAD1F705F4E}"/>
              </a:ext>
            </a:extLst>
          </p:cNvPr>
          <p:cNvSpPr txBox="1"/>
          <p:nvPr/>
        </p:nvSpPr>
        <p:spPr>
          <a:xfrm>
            <a:off x="4630156" y="4066571"/>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59" name="文本框 58">
            <a:extLst>
              <a:ext uri="{FF2B5EF4-FFF2-40B4-BE49-F238E27FC236}">
                <a16:creationId xmlns:a16="http://schemas.microsoft.com/office/drawing/2014/main" id="{5D4359B8-3591-BAE9-0374-3FDC3F58B3E3}"/>
              </a:ext>
            </a:extLst>
          </p:cNvPr>
          <p:cNvSpPr txBox="1"/>
          <p:nvPr/>
        </p:nvSpPr>
        <p:spPr>
          <a:xfrm>
            <a:off x="5925234" y="4066571"/>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60" name="文本框 59">
            <a:extLst>
              <a:ext uri="{FF2B5EF4-FFF2-40B4-BE49-F238E27FC236}">
                <a16:creationId xmlns:a16="http://schemas.microsoft.com/office/drawing/2014/main" id="{906B7EFB-4C2F-9DCE-5BBC-751787CEB1C1}"/>
              </a:ext>
            </a:extLst>
          </p:cNvPr>
          <p:cNvSpPr txBox="1"/>
          <p:nvPr/>
        </p:nvSpPr>
        <p:spPr>
          <a:xfrm>
            <a:off x="5925234" y="3075120"/>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d</a:t>
            </a:r>
            <a:r>
              <a:rPr lang="en-US" altLang="zh-CN" sz="1700" dirty="0"/>
              <a:t>)</a:t>
            </a:r>
            <a:endParaRPr lang="zh-CN" altLang="en-US" sz="1700" dirty="0"/>
          </a:p>
        </p:txBody>
      </p:sp>
      <p:cxnSp>
        <p:nvCxnSpPr>
          <p:cNvPr id="61" name="直线箭头连接符 60">
            <a:extLst>
              <a:ext uri="{FF2B5EF4-FFF2-40B4-BE49-F238E27FC236}">
                <a16:creationId xmlns:a16="http://schemas.microsoft.com/office/drawing/2014/main" id="{E9873BE5-C713-65C0-087A-9AFAE0FBF0D4}"/>
              </a:ext>
            </a:extLst>
          </p:cNvPr>
          <p:cNvCxnSpPr>
            <a:cxnSpLocks/>
            <a:stCxn id="70" idx="2"/>
            <a:endCxn id="57" idx="0"/>
          </p:cNvCxnSpPr>
          <p:nvPr/>
        </p:nvCxnSpPr>
        <p:spPr>
          <a:xfrm flipH="1">
            <a:off x="5186356" y="2631060"/>
            <a:ext cx="606611" cy="4379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线箭头连接符 61">
            <a:extLst>
              <a:ext uri="{FF2B5EF4-FFF2-40B4-BE49-F238E27FC236}">
                <a16:creationId xmlns:a16="http://schemas.microsoft.com/office/drawing/2014/main" id="{D1D96C46-049B-FCBD-4F15-40F86D8590DC}"/>
              </a:ext>
            </a:extLst>
          </p:cNvPr>
          <p:cNvCxnSpPr>
            <a:cxnSpLocks/>
            <a:stCxn id="57" idx="2"/>
            <a:endCxn id="58" idx="0"/>
          </p:cNvCxnSpPr>
          <p:nvPr/>
        </p:nvCxnSpPr>
        <p:spPr>
          <a:xfrm>
            <a:off x="5186356" y="3422987"/>
            <a:ext cx="0" cy="6435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线箭头连接符 62">
            <a:extLst>
              <a:ext uri="{FF2B5EF4-FFF2-40B4-BE49-F238E27FC236}">
                <a16:creationId xmlns:a16="http://schemas.microsoft.com/office/drawing/2014/main" id="{81D61D57-D509-3194-F394-1F19C792C144}"/>
              </a:ext>
            </a:extLst>
          </p:cNvPr>
          <p:cNvCxnSpPr>
            <a:cxnSpLocks/>
            <a:stCxn id="70" idx="2"/>
            <a:endCxn id="60" idx="0"/>
          </p:cNvCxnSpPr>
          <p:nvPr/>
        </p:nvCxnSpPr>
        <p:spPr>
          <a:xfrm>
            <a:off x="5792967" y="2631060"/>
            <a:ext cx="688467" cy="4440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线箭头连接符 63">
            <a:extLst>
              <a:ext uri="{FF2B5EF4-FFF2-40B4-BE49-F238E27FC236}">
                <a16:creationId xmlns:a16="http://schemas.microsoft.com/office/drawing/2014/main" id="{DB0FEECE-610C-6593-8169-A4C70BA70E3A}"/>
              </a:ext>
            </a:extLst>
          </p:cNvPr>
          <p:cNvCxnSpPr>
            <a:cxnSpLocks/>
            <a:stCxn id="60" idx="2"/>
            <a:endCxn id="59" idx="0"/>
          </p:cNvCxnSpPr>
          <p:nvPr/>
        </p:nvCxnSpPr>
        <p:spPr>
          <a:xfrm>
            <a:off x="6481434" y="3429063"/>
            <a:ext cx="0" cy="6375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文本框 64">
            <a:extLst>
              <a:ext uri="{FF2B5EF4-FFF2-40B4-BE49-F238E27FC236}">
                <a16:creationId xmlns:a16="http://schemas.microsoft.com/office/drawing/2014/main" id="{6423AAC3-4876-BC2B-62F9-506B753522CE}"/>
              </a:ext>
            </a:extLst>
          </p:cNvPr>
          <p:cNvSpPr txBox="1"/>
          <p:nvPr/>
        </p:nvSpPr>
        <p:spPr>
          <a:xfrm>
            <a:off x="5777325" y="1842665"/>
            <a:ext cx="445956" cy="338554"/>
          </a:xfrm>
          <a:prstGeom prst="rect">
            <a:avLst/>
          </a:prstGeom>
          <a:noFill/>
        </p:spPr>
        <p:txBody>
          <a:bodyPr wrap="squar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6" name="文本框 65">
            <a:extLst>
              <a:ext uri="{FF2B5EF4-FFF2-40B4-BE49-F238E27FC236}">
                <a16:creationId xmlns:a16="http://schemas.microsoft.com/office/drawing/2014/main" id="{9A333231-9734-371C-2D20-87FBE0383D31}"/>
              </a:ext>
            </a:extLst>
          </p:cNvPr>
          <p:cNvSpPr txBox="1"/>
          <p:nvPr/>
        </p:nvSpPr>
        <p:spPr>
          <a:xfrm>
            <a:off x="6163839" y="2634476"/>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7" name="文本框 66">
            <a:extLst>
              <a:ext uri="{FF2B5EF4-FFF2-40B4-BE49-F238E27FC236}">
                <a16:creationId xmlns:a16="http://schemas.microsoft.com/office/drawing/2014/main" id="{B32D747A-61BA-FDDA-0318-FE417E60AD9E}"/>
              </a:ext>
            </a:extLst>
          </p:cNvPr>
          <p:cNvSpPr txBox="1"/>
          <p:nvPr/>
        </p:nvSpPr>
        <p:spPr>
          <a:xfrm>
            <a:off x="4790811" y="3522417"/>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8" name="文本框 67">
            <a:extLst>
              <a:ext uri="{FF2B5EF4-FFF2-40B4-BE49-F238E27FC236}">
                <a16:creationId xmlns:a16="http://schemas.microsoft.com/office/drawing/2014/main" id="{B65FEFAB-418C-3810-6D53-83DB6ABFBD3A}"/>
              </a:ext>
            </a:extLst>
          </p:cNvPr>
          <p:cNvSpPr txBox="1"/>
          <p:nvPr/>
        </p:nvSpPr>
        <p:spPr>
          <a:xfrm>
            <a:off x="6481434" y="3543351"/>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graphicFrame>
        <p:nvGraphicFramePr>
          <p:cNvPr id="69" name="表格 96">
            <a:extLst>
              <a:ext uri="{FF2B5EF4-FFF2-40B4-BE49-F238E27FC236}">
                <a16:creationId xmlns:a16="http://schemas.microsoft.com/office/drawing/2014/main" id="{2B322C28-33CD-CD82-8DA3-B5E629B25D44}"/>
              </a:ext>
            </a:extLst>
          </p:cNvPr>
          <p:cNvGraphicFramePr>
            <a:graphicFrameLocks noGrp="1"/>
          </p:cNvGraphicFramePr>
          <p:nvPr>
            <p:extLst>
              <p:ext uri="{D42A27DB-BD31-4B8C-83A1-F6EECF244321}">
                <p14:modId xmlns:p14="http://schemas.microsoft.com/office/powerpoint/2010/main" val="3911749154"/>
              </p:ext>
            </p:extLst>
          </p:nvPr>
        </p:nvGraphicFramePr>
        <p:xfrm>
          <a:off x="4131296" y="4883622"/>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0.512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0.512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bl>
          </a:graphicData>
        </a:graphic>
      </p:graphicFrame>
      <p:sp>
        <p:nvSpPr>
          <p:cNvPr id="70" name="文本框 69">
            <a:extLst>
              <a:ext uri="{FF2B5EF4-FFF2-40B4-BE49-F238E27FC236}">
                <a16:creationId xmlns:a16="http://schemas.microsoft.com/office/drawing/2014/main" id="{E9C56B10-6E55-6455-E082-EF24F8511964}"/>
              </a:ext>
            </a:extLst>
          </p:cNvPr>
          <p:cNvSpPr txBox="1"/>
          <p:nvPr/>
        </p:nvSpPr>
        <p:spPr>
          <a:xfrm>
            <a:off x="5236767" y="227711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b</a:t>
            </a:r>
            <a:r>
              <a:rPr lang="en-US" altLang="zh-CN" sz="1700" dirty="0"/>
              <a:t>)</a:t>
            </a:r>
            <a:endParaRPr lang="zh-CN" altLang="en-US" sz="1700" dirty="0"/>
          </a:p>
        </p:txBody>
      </p:sp>
      <p:cxnSp>
        <p:nvCxnSpPr>
          <p:cNvPr id="71" name="直线箭头连接符 70">
            <a:extLst>
              <a:ext uri="{FF2B5EF4-FFF2-40B4-BE49-F238E27FC236}">
                <a16:creationId xmlns:a16="http://schemas.microsoft.com/office/drawing/2014/main" id="{096EAEBE-3795-A823-41FC-1019B17964CC}"/>
              </a:ext>
            </a:extLst>
          </p:cNvPr>
          <p:cNvCxnSpPr>
            <a:cxnSpLocks/>
            <a:stCxn id="56" idx="2"/>
            <a:endCxn id="70" idx="0"/>
          </p:cNvCxnSpPr>
          <p:nvPr/>
        </p:nvCxnSpPr>
        <p:spPr>
          <a:xfrm>
            <a:off x="5792967" y="1807684"/>
            <a:ext cx="0" cy="4694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91A4B32E-DCC7-34A4-E99B-7B63BAC0B130}"/>
              </a:ext>
            </a:extLst>
          </p:cNvPr>
          <p:cNvSpPr txBox="1"/>
          <p:nvPr/>
        </p:nvSpPr>
        <p:spPr>
          <a:xfrm>
            <a:off x="4949662" y="2648363"/>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cxnSp>
        <p:nvCxnSpPr>
          <p:cNvPr id="96" name="直接箭头连接符 120">
            <a:extLst>
              <a:ext uri="{FF2B5EF4-FFF2-40B4-BE49-F238E27FC236}">
                <a16:creationId xmlns:a16="http://schemas.microsoft.com/office/drawing/2014/main" id="{32DD29F2-D900-B9AF-F859-2FCAA6B61C8A}"/>
              </a:ext>
            </a:extLst>
          </p:cNvPr>
          <p:cNvCxnSpPr>
            <a:cxnSpLocks/>
          </p:cNvCxnSpPr>
          <p:nvPr/>
        </p:nvCxnSpPr>
        <p:spPr>
          <a:xfrm>
            <a:off x="5694996" y="5817596"/>
            <a:ext cx="384148" cy="0"/>
          </a:xfrm>
          <a:prstGeom prst="straightConnector1">
            <a:avLst/>
          </a:prstGeom>
          <a:noFill/>
          <a:ln w="50800" cap="flat" cmpd="sng" algn="ctr">
            <a:solidFill>
              <a:schemeClr val="accent6"/>
            </a:solidFill>
            <a:prstDash val="solid"/>
            <a:miter lim="800000"/>
            <a:tailEnd type="triangle"/>
          </a:ln>
          <a:effectLst/>
        </p:spPr>
      </p:cxnSp>
      <p:graphicFrame>
        <p:nvGraphicFramePr>
          <p:cNvPr id="101" name="表格 96">
            <a:extLst>
              <a:ext uri="{FF2B5EF4-FFF2-40B4-BE49-F238E27FC236}">
                <a16:creationId xmlns:a16="http://schemas.microsoft.com/office/drawing/2014/main" id="{EFC55B3E-A9F5-7475-B922-2206DCED0AE2}"/>
              </a:ext>
            </a:extLst>
          </p:cNvPr>
          <p:cNvGraphicFramePr>
            <a:graphicFrameLocks noGrp="1"/>
          </p:cNvGraphicFramePr>
          <p:nvPr>
            <p:extLst>
              <p:ext uri="{D42A27DB-BD31-4B8C-83A1-F6EECF244321}">
                <p14:modId xmlns:p14="http://schemas.microsoft.com/office/powerpoint/2010/main" val="2148892969"/>
              </p:ext>
            </p:extLst>
          </p:nvPr>
        </p:nvGraphicFramePr>
        <p:xfrm>
          <a:off x="6152566" y="4882206"/>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tc>
                  <a:txBody>
                    <a:bodyPr/>
                    <a:lstStyle/>
                    <a:p>
                      <a:pPr algn="ctr"/>
                      <a:r>
                        <a:rPr lang="en-US" altLang="zh-CN" sz="1600" dirty="0">
                          <a:solidFill>
                            <a:schemeClr val="tx1"/>
                          </a:solidFill>
                          <a:latin typeface="Inconsolata" panose="020B0609030003000000" pitchFamily="49" charset="0"/>
                          <a:ea typeface="Linux Libertine" panose="02000503000000000000" pitchFamily="2" charset="0"/>
                          <a:cs typeface="Linux Libertine" panose="02000503000000000000" pitchFamily="2" charset="0"/>
                        </a:rPr>
                        <a:t>A1</a:t>
                      </a:r>
                      <a:endParaRPr lang="zh-CN" altLang="en-US" sz="1600" dirty="0">
                        <a:solidFill>
                          <a:schemeClr val="tx1"/>
                        </a:solidFill>
                        <a:latin typeface="Inconsolata" panose="020B0609030003000000" pitchFamily="49"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extLst>
                  <a:ext uri="{0D108BD9-81ED-4DB2-BD59-A6C34878D82A}">
                    <a16:rowId xmlns:a16="http://schemas.microsoft.com/office/drawing/2014/main" val="2614816502"/>
                  </a:ext>
                </a:extLst>
              </a:tr>
              <a:tr h="136387">
                <a:tc>
                  <a:txBody>
                    <a:bodyPr/>
                    <a:lstStyle/>
                    <a:p>
                      <a:pPr algn="ctr"/>
                      <a:r>
                        <a:rPr lang="en-US" altLang="zh-CN" sz="1600" b="1" u="sng" dirty="0">
                          <a:solidFill>
                            <a:srgbClr val="00B050"/>
                          </a:solidFill>
                          <a:latin typeface="Linux Libertine" panose="02000503000000000000" pitchFamily="2" charset="0"/>
                          <a:ea typeface="Linux Libertine" panose="02000503000000000000" pitchFamily="2" charset="0"/>
                          <a:cs typeface="Linux Libertine" panose="02000503000000000000" pitchFamily="2" charset="0"/>
                        </a:rPr>
                        <a:t>0.640</a:t>
                      </a:r>
                      <a:endParaRPr lang="zh-CN" altLang="en-US" sz="1600" b="1" u="sng" dirty="0">
                        <a:solidFill>
                          <a:srgbClr val="00B050"/>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691357"/>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1280744"/>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6627819"/>
                  </a:ext>
                </a:extLst>
              </a:tr>
            </a:tbl>
          </a:graphicData>
        </a:graphic>
      </p:graphicFrame>
      <p:sp>
        <p:nvSpPr>
          <p:cNvPr id="104" name="圆角矩形 103">
            <a:extLst>
              <a:ext uri="{FF2B5EF4-FFF2-40B4-BE49-F238E27FC236}">
                <a16:creationId xmlns:a16="http://schemas.microsoft.com/office/drawing/2014/main" id="{655B9235-3E84-EF08-791D-AD2F610CD82F}"/>
              </a:ext>
            </a:extLst>
          </p:cNvPr>
          <p:cNvSpPr/>
          <p:nvPr/>
        </p:nvSpPr>
        <p:spPr>
          <a:xfrm>
            <a:off x="8032390" y="1110551"/>
            <a:ext cx="3281656" cy="42575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Exploitation fuzzing on </a:t>
            </a:r>
            <a:r>
              <a:rPr kumimoji="1" lang="en-US" altLang="zh-CN" sz="2000"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A1</a:t>
            </a:r>
            <a:endParaRPr kumimoji="1" lang="zh-CN" altLang="en-US" sz="2000" b="1" dirty="0">
              <a:solidFill>
                <a:schemeClr val="tx1"/>
              </a:solidFill>
              <a:latin typeface="Inconsolata" panose="020B0609030003000000" pitchFamily="49" charset="0"/>
              <a:cs typeface="Linux Biolinum" panose="02000503000000000000" pitchFamily="2" charset="0"/>
            </a:endParaRPr>
          </a:p>
        </p:txBody>
      </p:sp>
      <p:sp>
        <p:nvSpPr>
          <p:cNvPr id="111" name="圆角矩形 110">
            <a:extLst>
              <a:ext uri="{FF2B5EF4-FFF2-40B4-BE49-F238E27FC236}">
                <a16:creationId xmlns:a16="http://schemas.microsoft.com/office/drawing/2014/main" id="{34333255-B2B3-6E3F-93AF-79807DFD0175}"/>
              </a:ext>
            </a:extLst>
          </p:cNvPr>
          <p:cNvSpPr/>
          <p:nvPr/>
        </p:nvSpPr>
        <p:spPr>
          <a:xfrm>
            <a:off x="8301923" y="2091774"/>
            <a:ext cx="2742591" cy="888773"/>
          </a:xfrm>
          <a:prstGeom prst="roundRect">
            <a:avLst/>
          </a:prstGeom>
          <a:noFill/>
          <a:ln w="38100">
            <a:solidFill>
              <a:schemeClr val="accent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Triggering of </a:t>
            </a:r>
            <a:r>
              <a:rPr kumimoji="1" lang="en-US" altLang="zh-CN" sz="2000"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A1</a:t>
            </a:r>
            <a:r>
              <a:rPr kumimoji="1" lang="en-US" altLang="zh-CN" sz="2000"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a:t>
            </a: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after several mutation </a:t>
            </a:r>
            <a:endParaRPr kumimoji="1" lang="zh-CN" altLang="en-US" sz="2000" b="1" dirty="0">
              <a:solidFill>
                <a:schemeClr val="tx1"/>
              </a:solidFill>
              <a:latin typeface="Linux Libertine" panose="02000503000000000000" pitchFamily="2" charset="0"/>
              <a:cs typeface="Linux Libertine" panose="02000503000000000000" pitchFamily="2" charset="0"/>
            </a:endParaRPr>
          </a:p>
        </p:txBody>
      </p:sp>
      <p:cxnSp>
        <p:nvCxnSpPr>
          <p:cNvPr id="114" name="直接箭头连接符 120">
            <a:extLst>
              <a:ext uri="{FF2B5EF4-FFF2-40B4-BE49-F238E27FC236}">
                <a16:creationId xmlns:a16="http://schemas.microsoft.com/office/drawing/2014/main" id="{63045DE5-D68D-7334-042E-9C4631EB8CD4}"/>
              </a:ext>
            </a:extLst>
          </p:cNvPr>
          <p:cNvCxnSpPr>
            <a:cxnSpLocks/>
            <a:stCxn id="104" idx="2"/>
            <a:endCxn id="111" idx="0"/>
          </p:cNvCxnSpPr>
          <p:nvPr/>
        </p:nvCxnSpPr>
        <p:spPr>
          <a:xfrm>
            <a:off x="9673218" y="1536308"/>
            <a:ext cx="1" cy="555466"/>
          </a:xfrm>
          <a:prstGeom prst="straightConnector1">
            <a:avLst/>
          </a:prstGeom>
          <a:noFill/>
          <a:ln w="50800" cap="flat" cmpd="sng" algn="ctr">
            <a:solidFill>
              <a:schemeClr val="accent6"/>
            </a:solidFill>
            <a:prstDash val="solid"/>
            <a:miter lim="800000"/>
            <a:tailEnd type="triangle"/>
          </a:ln>
          <a:effectLst/>
        </p:spPr>
      </p:cxnSp>
      <p:cxnSp>
        <p:nvCxnSpPr>
          <p:cNvPr id="119" name="直接箭头连接符 120">
            <a:extLst>
              <a:ext uri="{FF2B5EF4-FFF2-40B4-BE49-F238E27FC236}">
                <a16:creationId xmlns:a16="http://schemas.microsoft.com/office/drawing/2014/main" id="{3A33859D-F483-A3E6-E65F-58614C6C676F}"/>
              </a:ext>
            </a:extLst>
          </p:cNvPr>
          <p:cNvCxnSpPr>
            <a:cxnSpLocks/>
            <a:stCxn id="111" idx="2"/>
            <a:endCxn id="124" idx="0"/>
          </p:cNvCxnSpPr>
          <p:nvPr/>
        </p:nvCxnSpPr>
        <p:spPr>
          <a:xfrm>
            <a:off x="9673219" y="2980547"/>
            <a:ext cx="1051" cy="498646"/>
          </a:xfrm>
          <a:prstGeom prst="straightConnector1">
            <a:avLst/>
          </a:prstGeom>
          <a:noFill/>
          <a:ln w="50800" cap="flat" cmpd="sng" algn="ctr">
            <a:solidFill>
              <a:schemeClr val="accent6"/>
            </a:solidFill>
            <a:prstDash val="solid"/>
            <a:miter lim="800000"/>
            <a:tailEnd type="triangle"/>
          </a:ln>
          <a:effectLst/>
        </p:spPr>
      </p:cxnSp>
      <p:cxnSp>
        <p:nvCxnSpPr>
          <p:cNvPr id="121" name="直接箭头连接符 120">
            <a:extLst>
              <a:ext uri="{FF2B5EF4-FFF2-40B4-BE49-F238E27FC236}">
                <a16:creationId xmlns:a16="http://schemas.microsoft.com/office/drawing/2014/main" id="{50ACBA49-172E-E1B2-85C5-22313255FDA4}"/>
              </a:ext>
            </a:extLst>
          </p:cNvPr>
          <p:cNvCxnSpPr>
            <a:cxnSpLocks/>
            <a:stCxn id="5" idx="2"/>
            <a:endCxn id="154" idx="0"/>
          </p:cNvCxnSpPr>
          <p:nvPr/>
        </p:nvCxnSpPr>
        <p:spPr>
          <a:xfrm>
            <a:off x="9673218" y="4834925"/>
            <a:ext cx="1" cy="606530"/>
          </a:xfrm>
          <a:prstGeom prst="straightConnector1">
            <a:avLst/>
          </a:prstGeom>
          <a:noFill/>
          <a:ln w="50800" cap="flat" cmpd="sng" algn="ctr">
            <a:solidFill>
              <a:schemeClr val="accent6"/>
            </a:solidFill>
            <a:prstDash val="solid"/>
            <a:miter lim="800000"/>
            <a:tailEnd type="triangle"/>
          </a:ln>
          <a:effectLst/>
        </p:spPr>
      </p:cxnSp>
      <p:sp>
        <p:nvSpPr>
          <p:cNvPr id="124" name="圆角矩形 123">
            <a:extLst>
              <a:ext uri="{FF2B5EF4-FFF2-40B4-BE49-F238E27FC236}">
                <a16:creationId xmlns:a16="http://schemas.microsoft.com/office/drawing/2014/main" id="{09A097BD-745F-B36E-4C8B-7356726EB545}"/>
              </a:ext>
            </a:extLst>
          </p:cNvPr>
          <p:cNvSpPr/>
          <p:nvPr/>
        </p:nvSpPr>
        <p:spPr>
          <a:xfrm>
            <a:off x="8302973" y="3479193"/>
            <a:ext cx="2742593" cy="442674"/>
          </a:xfrm>
          <a:prstGeom prst="roundRect">
            <a:avLst/>
          </a:prstGeom>
          <a:solidFill>
            <a:srgbClr val="00B050"/>
          </a:solidFill>
          <a:ln>
            <a:noFill/>
          </a:ln>
        </p:spPr>
        <p:txBody>
          <a:bodyPr wrap="square" rtlCol="0">
            <a:spAutoFit/>
          </a:bodyPr>
          <a:lstStyle/>
          <a:p>
            <a:pPr algn="ctr"/>
            <a:r>
              <a:rPr kumimoji="1"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Positive</a:t>
            </a:r>
            <a:r>
              <a:rPr kumimoji="1" lang="zh-CN" altLang="en-US"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feedback</a:t>
            </a:r>
            <a:endParaRPr kumimoji="1" lang="zh-CN" altLang="en-US" sz="2000" b="1" dirty="0">
              <a:solidFill>
                <a:schemeClr val="bg1"/>
              </a:solidFill>
              <a:latin typeface="Linux Libertine" panose="02000503000000000000" pitchFamily="2" charset="0"/>
              <a:cs typeface="Linux Libertine" panose="02000503000000000000" pitchFamily="2" charset="0"/>
            </a:endParaRPr>
          </a:p>
        </p:txBody>
      </p:sp>
      <p:cxnSp>
        <p:nvCxnSpPr>
          <p:cNvPr id="126" name="直接箭头连接符 120">
            <a:extLst>
              <a:ext uri="{FF2B5EF4-FFF2-40B4-BE49-F238E27FC236}">
                <a16:creationId xmlns:a16="http://schemas.microsoft.com/office/drawing/2014/main" id="{586320B8-159E-55F6-C055-12C4C66B4B8E}"/>
              </a:ext>
            </a:extLst>
          </p:cNvPr>
          <p:cNvCxnSpPr>
            <a:cxnSpLocks/>
            <a:stCxn id="124" idx="2"/>
            <a:endCxn id="5" idx="0"/>
          </p:cNvCxnSpPr>
          <p:nvPr/>
        </p:nvCxnSpPr>
        <p:spPr>
          <a:xfrm flipH="1">
            <a:off x="9673218" y="3921867"/>
            <a:ext cx="1052" cy="487301"/>
          </a:xfrm>
          <a:prstGeom prst="straightConnector1">
            <a:avLst/>
          </a:prstGeom>
          <a:noFill/>
          <a:ln w="50800" cap="flat" cmpd="sng" algn="ctr">
            <a:solidFill>
              <a:schemeClr val="accent6"/>
            </a:solidFill>
            <a:prstDash val="solid"/>
            <a:miter lim="800000"/>
            <a:tailEnd type="triangle"/>
          </a:ln>
          <a:effectLst/>
        </p:spPr>
      </p:cxnSp>
      <p:sp>
        <p:nvSpPr>
          <p:cNvPr id="154" name="圆角矩形 153">
            <a:extLst>
              <a:ext uri="{FF2B5EF4-FFF2-40B4-BE49-F238E27FC236}">
                <a16:creationId xmlns:a16="http://schemas.microsoft.com/office/drawing/2014/main" id="{0B907B9F-366E-FA17-673D-5606C17B921D}"/>
              </a:ext>
            </a:extLst>
          </p:cNvPr>
          <p:cNvSpPr/>
          <p:nvPr/>
        </p:nvSpPr>
        <p:spPr>
          <a:xfrm>
            <a:off x="8301923" y="5441455"/>
            <a:ext cx="2742591" cy="888773"/>
          </a:xfrm>
          <a:prstGeom prst="roundRect">
            <a:avLst/>
          </a:prstGeom>
          <a:noFill/>
          <a:ln w="38100">
            <a:solidFill>
              <a:schemeClr val="accent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Triggering of </a:t>
            </a:r>
            <a:r>
              <a:rPr kumimoji="1" lang="en-US" altLang="zh-CN" sz="2000"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A2</a:t>
            </a:r>
            <a:r>
              <a:rPr kumimoji="1" lang="en-US" altLang="zh-CN" sz="2000"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a:t>
            </a: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after several mutation </a:t>
            </a:r>
            <a:endParaRPr kumimoji="1" lang="zh-CN" altLang="en-US" sz="2000" b="1" dirty="0">
              <a:solidFill>
                <a:schemeClr val="tx1"/>
              </a:solidFill>
              <a:latin typeface="Linux Libertine" panose="02000503000000000000" pitchFamily="2" charset="0"/>
              <a:cs typeface="Linux Libertine" panose="02000503000000000000" pitchFamily="2" charset="0"/>
            </a:endParaRPr>
          </a:p>
        </p:txBody>
      </p:sp>
      <p:sp>
        <p:nvSpPr>
          <p:cNvPr id="5" name="圆角矩形 4">
            <a:extLst>
              <a:ext uri="{FF2B5EF4-FFF2-40B4-BE49-F238E27FC236}">
                <a16:creationId xmlns:a16="http://schemas.microsoft.com/office/drawing/2014/main" id="{9CB2AF5D-D31D-BFD8-AA71-7E175922DDA5}"/>
              </a:ext>
            </a:extLst>
          </p:cNvPr>
          <p:cNvSpPr/>
          <p:nvPr/>
        </p:nvSpPr>
        <p:spPr>
          <a:xfrm>
            <a:off x="8032390" y="4409168"/>
            <a:ext cx="3281656" cy="42575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Exploitation fuzzing on </a:t>
            </a:r>
            <a:r>
              <a:rPr kumimoji="1" lang="en-US" altLang="zh-CN" sz="2000"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A2</a:t>
            </a:r>
            <a:endParaRPr kumimoji="1" lang="zh-CN" altLang="en-US" sz="2000" b="1" dirty="0">
              <a:solidFill>
                <a:schemeClr val="tx1"/>
              </a:solidFill>
              <a:latin typeface="Inconsolata" panose="020B0609030003000000" pitchFamily="49" charset="0"/>
              <a:cs typeface="Linux Biolinum" panose="02000503000000000000" pitchFamily="2" charset="0"/>
            </a:endParaRPr>
          </a:p>
        </p:txBody>
      </p:sp>
    </p:spTree>
    <p:extLst>
      <p:ext uri="{BB962C8B-B14F-4D97-AF65-F5344CB8AC3E}">
        <p14:creationId xmlns:p14="http://schemas.microsoft.com/office/powerpoint/2010/main" val="419255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1" grpId="0" animBg="1"/>
      <p:bldP spid="124" grpId="0" animBg="1"/>
      <p:bldP spid="15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12</a:t>
            </a:fld>
            <a:endParaRPr kumimoji="1" lang="zh-CN" altLang="en-US" dirty="0"/>
          </a:p>
        </p:txBody>
      </p:sp>
      <p:sp>
        <p:nvSpPr>
          <p:cNvPr id="56" name="文本框 55">
            <a:extLst>
              <a:ext uri="{FF2B5EF4-FFF2-40B4-BE49-F238E27FC236}">
                <a16:creationId xmlns:a16="http://schemas.microsoft.com/office/drawing/2014/main" id="{096CB315-12F5-A155-CB6A-33B2A2443DFC}"/>
              </a:ext>
            </a:extLst>
          </p:cNvPr>
          <p:cNvSpPr txBox="1"/>
          <p:nvPr/>
        </p:nvSpPr>
        <p:spPr>
          <a:xfrm>
            <a:off x="5236767" y="1453741"/>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a</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57" name="文本框 56">
            <a:extLst>
              <a:ext uri="{FF2B5EF4-FFF2-40B4-BE49-F238E27FC236}">
                <a16:creationId xmlns:a16="http://schemas.microsoft.com/office/drawing/2014/main" id="{2F7F201C-822D-412F-CBBF-72A8544E6696}"/>
              </a:ext>
            </a:extLst>
          </p:cNvPr>
          <p:cNvSpPr txBox="1"/>
          <p:nvPr/>
        </p:nvSpPr>
        <p:spPr>
          <a:xfrm>
            <a:off x="4630156" y="3069044"/>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c</a:t>
            </a:r>
            <a:r>
              <a:rPr lang="en-US" altLang="zh-CN" sz="1700" dirty="0"/>
              <a:t>)</a:t>
            </a:r>
            <a:endParaRPr lang="zh-CN" altLang="en-US" sz="1700" dirty="0"/>
          </a:p>
        </p:txBody>
      </p:sp>
      <p:sp>
        <p:nvSpPr>
          <p:cNvPr id="58" name="文本框 57">
            <a:extLst>
              <a:ext uri="{FF2B5EF4-FFF2-40B4-BE49-F238E27FC236}">
                <a16:creationId xmlns:a16="http://schemas.microsoft.com/office/drawing/2014/main" id="{F6E3E868-3FBA-7146-F123-9EAD1F705F4E}"/>
              </a:ext>
            </a:extLst>
          </p:cNvPr>
          <p:cNvSpPr txBox="1"/>
          <p:nvPr/>
        </p:nvSpPr>
        <p:spPr>
          <a:xfrm>
            <a:off x="4630156" y="4066571"/>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59" name="文本框 58">
            <a:extLst>
              <a:ext uri="{FF2B5EF4-FFF2-40B4-BE49-F238E27FC236}">
                <a16:creationId xmlns:a16="http://schemas.microsoft.com/office/drawing/2014/main" id="{5D4359B8-3591-BAE9-0374-3FDC3F58B3E3}"/>
              </a:ext>
            </a:extLst>
          </p:cNvPr>
          <p:cNvSpPr txBox="1"/>
          <p:nvPr/>
        </p:nvSpPr>
        <p:spPr>
          <a:xfrm>
            <a:off x="5925234" y="4066571"/>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60" name="文本框 59">
            <a:extLst>
              <a:ext uri="{FF2B5EF4-FFF2-40B4-BE49-F238E27FC236}">
                <a16:creationId xmlns:a16="http://schemas.microsoft.com/office/drawing/2014/main" id="{906B7EFB-4C2F-9DCE-5BBC-751787CEB1C1}"/>
              </a:ext>
            </a:extLst>
          </p:cNvPr>
          <p:cNvSpPr txBox="1"/>
          <p:nvPr/>
        </p:nvSpPr>
        <p:spPr>
          <a:xfrm>
            <a:off x="5925234" y="3075120"/>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d</a:t>
            </a:r>
            <a:r>
              <a:rPr lang="en-US" altLang="zh-CN" sz="1700" dirty="0"/>
              <a:t>)</a:t>
            </a:r>
            <a:endParaRPr lang="zh-CN" altLang="en-US" sz="1700" dirty="0"/>
          </a:p>
        </p:txBody>
      </p:sp>
      <p:cxnSp>
        <p:nvCxnSpPr>
          <p:cNvPr id="61" name="直线箭头连接符 60">
            <a:extLst>
              <a:ext uri="{FF2B5EF4-FFF2-40B4-BE49-F238E27FC236}">
                <a16:creationId xmlns:a16="http://schemas.microsoft.com/office/drawing/2014/main" id="{E9873BE5-C713-65C0-087A-9AFAE0FBF0D4}"/>
              </a:ext>
            </a:extLst>
          </p:cNvPr>
          <p:cNvCxnSpPr>
            <a:cxnSpLocks/>
            <a:stCxn id="70" idx="2"/>
            <a:endCxn id="57" idx="0"/>
          </p:cNvCxnSpPr>
          <p:nvPr/>
        </p:nvCxnSpPr>
        <p:spPr>
          <a:xfrm flipH="1">
            <a:off x="5186356" y="2631060"/>
            <a:ext cx="606611" cy="4379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线箭头连接符 61">
            <a:extLst>
              <a:ext uri="{FF2B5EF4-FFF2-40B4-BE49-F238E27FC236}">
                <a16:creationId xmlns:a16="http://schemas.microsoft.com/office/drawing/2014/main" id="{D1D96C46-049B-FCBD-4F15-40F86D8590DC}"/>
              </a:ext>
            </a:extLst>
          </p:cNvPr>
          <p:cNvCxnSpPr>
            <a:cxnSpLocks/>
            <a:stCxn id="57" idx="2"/>
            <a:endCxn id="58" idx="0"/>
          </p:cNvCxnSpPr>
          <p:nvPr/>
        </p:nvCxnSpPr>
        <p:spPr>
          <a:xfrm>
            <a:off x="5186356" y="3422987"/>
            <a:ext cx="0" cy="6435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线箭头连接符 62">
            <a:extLst>
              <a:ext uri="{FF2B5EF4-FFF2-40B4-BE49-F238E27FC236}">
                <a16:creationId xmlns:a16="http://schemas.microsoft.com/office/drawing/2014/main" id="{81D61D57-D509-3194-F394-1F19C792C144}"/>
              </a:ext>
            </a:extLst>
          </p:cNvPr>
          <p:cNvCxnSpPr>
            <a:cxnSpLocks/>
            <a:stCxn id="70" idx="2"/>
            <a:endCxn id="60" idx="0"/>
          </p:cNvCxnSpPr>
          <p:nvPr/>
        </p:nvCxnSpPr>
        <p:spPr>
          <a:xfrm>
            <a:off x="5792967" y="2631060"/>
            <a:ext cx="688467" cy="4440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线箭头连接符 63">
            <a:extLst>
              <a:ext uri="{FF2B5EF4-FFF2-40B4-BE49-F238E27FC236}">
                <a16:creationId xmlns:a16="http://schemas.microsoft.com/office/drawing/2014/main" id="{DB0FEECE-610C-6593-8169-A4C70BA70E3A}"/>
              </a:ext>
            </a:extLst>
          </p:cNvPr>
          <p:cNvCxnSpPr>
            <a:cxnSpLocks/>
            <a:stCxn id="60" idx="2"/>
            <a:endCxn id="59" idx="0"/>
          </p:cNvCxnSpPr>
          <p:nvPr/>
        </p:nvCxnSpPr>
        <p:spPr>
          <a:xfrm>
            <a:off x="6481434" y="3429063"/>
            <a:ext cx="0" cy="6375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文本框 64">
            <a:extLst>
              <a:ext uri="{FF2B5EF4-FFF2-40B4-BE49-F238E27FC236}">
                <a16:creationId xmlns:a16="http://schemas.microsoft.com/office/drawing/2014/main" id="{6423AAC3-4876-BC2B-62F9-506B753522CE}"/>
              </a:ext>
            </a:extLst>
          </p:cNvPr>
          <p:cNvSpPr txBox="1"/>
          <p:nvPr/>
        </p:nvSpPr>
        <p:spPr>
          <a:xfrm>
            <a:off x="5777325" y="1842665"/>
            <a:ext cx="445956" cy="338554"/>
          </a:xfrm>
          <a:prstGeom prst="rect">
            <a:avLst/>
          </a:prstGeom>
          <a:noFill/>
        </p:spPr>
        <p:txBody>
          <a:bodyPr wrap="squar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6" name="文本框 65">
            <a:extLst>
              <a:ext uri="{FF2B5EF4-FFF2-40B4-BE49-F238E27FC236}">
                <a16:creationId xmlns:a16="http://schemas.microsoft.com/office/drawing/2014/main" id="{9A333231-9734-371C-2D20-87FBE0383D31}"/>
              </a:ext>
            </a:extLst>
          </p:cNvPr>
          <p:cNvSpPr txBox="1"/>
          <p:nvPr/>
        </p:nvSpPr>
        <p:spPr>
          <a:xfrm>
            <a:off x="6163839" y="2634476"/>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7" name="文本框 66">
            <a:extLst>
              <a:ext uri="{FF2B5EF4-FFF2-40B4-BE49-F238E27FC236}">
                <a16:creationId xmlns:a16="http://schemas.microsoft.com/office/drawing/2014/main" id="{B32D747A-61BA-FDDA-0318-FE417E60AD9E}"/>
              </a:ext>
            </a:extLst>
          </p:cNvPr>
          <p:cNvSpPr txBox="1"/>
          <p:nvPr/>
        </p:nvSpPr>
        <p:spPr>
          <a:xfrm>
            <a:off x="4790811" y="3522417"/>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8" name="文本框 67">
            <a:extLst>
              <a:ext uri="{FF2B5EF4-FFF2-40B4-BE49-F238E27FC236}">
                <a16:creationId xmlns:a16="http://schemas.microsoft.com/office/drawing/2014/main" id="{B65FEFAB-418C-3810-6D53-83DB6ABFBD3A}"/>
              </a:ext>
            </a:extLst>
          </p:cNvPr>
          <p:cNvSpPr txBox="1"/>
          <p:nvPr/>
        </p:nvSpPr>
        <p:spPr>
          <a:xfrm>
            <a:off x="6481434" y="3543351"/>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70" name="文本框 69">
            <a:extLst>
              <a:ext uri="{FF2B5EF4-FFF2-40B4-BE49-F238E27FC236}">
                <a16:creationId xmlns:a16="http://schemas.microsoft.com/office/drawing/2014/main" id="{E9C56B10-6E55-6455-E082-EF24F8511964}"/>
              </a:ext>
            </a:extLst>
          </p:cNvPr>
          <p:cNvSpPr txBox="1"/>
          <p:nvPr/>
        </p:nvSpPr>
        <p:spPr>
          <a:xfrm>
            <a:off x="5236767" y="227711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b</a:t>
            </a:r>
            <a:r>
              <a:rPr lang="en-US" altLang="zh-CN" sz="1700" dirty="0"/>
              <a:t>)</a:t>
            </a:r>
            <a:endParaRPr lang="zh-CN" altLang="en-US" sz="1700" dirty="0"/>
          </a:p>
        </p:txBody>
      </p:sp>
      <p:cxnSp>
        <p:nvCxnSpPr>
          <p:cNvPr id="71" name="直线箭头连接符 70">
            <a:extLst>
              <a:ext uri="{FF2B5EF4-FFF2-40B4-BE49-F238E27FC236}">
                <a16:creationId xmlns:a16="http://schemas.microsoft.com/office/drawing/2014/main" id="{096EAEBE-3795-A823-41FC-1019B17964CC}"/>
              </a:ext>
            </a:extLst>
          </p:cNvPr>
          <p:cNvCxnSpPr>
            <a:cxnSpLocks/>
            <a:stCxn id="56" idx="2"/>
            <a:endCxn id="70" idx="0"/>
          </p:cNvCxnSpPr>
          <p:nvPr/>
        </p:nvCxnSpPr>
        <p:spPr>
          <a:xfrm>
            <a:off x="5792967" y="1807684"/>
            <a:ext cx="0" cy="4694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91A4B32E-DCC7-34A4-E99B-7B63BAC0B130}"/>
              </a:ext>
            </a:extLst>
          </p:cNvPr>
          <p:cNvSpPr txBox="1"/>
          <p:nvPr/>
        </p:nvSpPr>
        <p:spPr>
          <a:xfrm>
            <a:off x="4949662" y="2648363"/>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4" name="文本框 3">
            <a:extLst>
              <a:ext uri="{FF2B5EF4-FFF2-40B4-BE49-F238E27FC236}">
                <a16:creationId xmlns:a16="http://schemas.microsoft.com/office/drawing/2014/main" id="{85FE7166-0C97-0B6A-25DE-9FD8B48B7049}"/>
              </a:ext>
            </a:extLst>
          </p:cNvPr>
          <p:cNvSpPr txBox="1"/>
          <p:nvPr/>
        </p:nvSpPr>
        <p:spPr>
          <a:xfrm>
            <a:off x="862237" y="2696965"/>
            <a:ext cx="3269059" cy="2031325"/>
          </a:xfrm>
          <a:prstGeom prst="rect">
            <a:avLst/>
          </a:prstGeom>
          <a:noFill/>
        </p:spPr>
        <p:txBody>
          <a:bodyPr wrap="square">
            <a:spAutoFit/>
          </a:bodyPr>
          <a:lstStyle/>
          <a:p>
            <a:r>
              <a:rPr lang="en" altLang="zh-CN" dirty="0">
                <a:latin typeface="Inconsolata" panose="020B0609030003000000" pitchFamily="49" charset="0"/>
                <a:cs typeface="Consolas" panose="020B0609020204030204" pitchFamily="49" charset="0"/>
              </a:rPr>
              <a:t>B[2000]</a:t>
            </a:r>
          </a:p>
          <a:p>
            <a:r>
              <a:rPr lang="en" altLang="zh-CN" dirty="0">
                <a:latin typeface="Inconsolata" panose="020B0609030003000000" pitchFamily="49" charset="0"/>
                <a:cs typeface="Consolas" panose="020B0609020204030204" pitchFamily="49" charset="0"/>
              </a:rPr>
              <a:t>a = input()</a:t>
            </a:r>
          </a:p>
          <a:p>
            <a:r>
              <a:rPr lang="en" altLang="zh-CN" dirty="0">
                <a:latin typeface="Inconsolata" panose="020B0609030003000000" pitchFamily="49" charset="0"/>
                <a:cs typeface="Consolas" panose="020B0609020204030204" pitchFamily="49" charset="0"/>
              </a:rPr>
              <a:t>b = a + 1</a:t>
            </a:r>
          </a:p>
          <a:p>
            <a:r>
              <a:rPr lang="en" altLang="zh-CN" dirty="0">
                <a:solidFill>
                  <a:srgbClr val="C10846"/>
                </a:solidFill>
                <a:latin typeface="Inconsolata" panose="020B0609030003000000" pitchFamily="49" charset="0"/>
                <a:cs typeface="Consolas" panose="020B0609020204030204" pitchFamily="49" charset="0"/>
              </a:rPr>
              <a:t>if</a:t>
            </a:r>
            <a:r>
              <a:rPr lang="en" altLang="zh-CN" dirty="0">
                <a:latin typeface="Inconsolata" panose="020B0609030003000000" pitchFamily="49" charset="0"/>
                <a:cs typeface="Consolas" panose="020B0609020204030204" pitchFamily="49" charset="0"/>
              </a:rPr>
              <a:t>(b % 2 == 0) </a:t>
            </a:r>
            <a:r>
              <a:rPr lang="en" altLang="zh-CN" dirty="0">
                <a:solidFill>
                  <a:srgbClr val="C10846"/>
                </a:solidFill>
                <a:latin typeface="Inconsolata" panose="020B0609030003000000" pitchFamily="49" charset="0"/>
                <a:cs typeface="Consolas" panose="020B0609020204030204" pitchFamily="49" charset="0"/>
              </a:rPr>
              <a:t>continue</a:t>
            </a:r>
          </a:p>
          <a:p>
            <a:r>
              <a:rPr lang="en" altLang="zh-CN" dirty="0">
                <a:latin typeface="Inconsolata" panose="020B0609030003000000" pitchFamily="49" charset="0"/>
                <a:cs typeface="Consolas" panose="020B0609020204030204" pitchFamily="49" charset="0"/>
              </a:rPr>
              <a:t>c = b * 3, d = b * 5</a:t>
            </a:r>
          </a:p>
          <a:p>
            <a:r>
              <a:rPr lang="en" altLang="zh-CN" dirty="0">
                <a:latin typeface="Inconsolata" panose="020B0609030003000000" pitchFamily="49" charset="0"/>
                <a:cs typeface="Consolas" panose="020B0609020204030204" pitchFamily="49" charset="0"/>
              </a:rPr>
              <a:t>B[c % 4 - 1] = 0     </a:t>
            </a:r>
            <a:r>
              <a:rPr lang="en" altLang="zh-CN" dirty="0">
                <a:solidFill>
                  <a:srgbClr val="1919FF"/>
                </a:solidFill>
                <a:latin typeface="Inconsolata" panose="020B0609030003000000" pitchFamily="49" charset="0"/>
                <a:cs typeface="Consolas" panose="020B0609020204030204" pitchFamily="49" charset="0"/>
              </a:rPr>
              <a:t>// A1</a:t>
            </a:r>
          </a:p>
          <a:p>
            <a:r>
              <a:rPr lang="en" altLang="zh-CN" dirty="0">
                <a:latin typeface="Inconsolata" panose="020B0609030003000000" pitchFamily="49" charset="0"/>
                <a:cs typeface="Consolas" panose="020B0609020204030204" pitchFamily="49" charset="0"/>
              </a:rPr>
              <a:t>B[d % 8 - 1] = 0     </a:t>
            </a:r>
            <a:r>
              <a:rPr lang="en" altLang="zh-CN" dirty="0">
                <a:solidFill>
                  <a:srgbClr val="1919FF"/>
                </a:solidFill>
                <a:latin typeface="Inconsolata" panose="020B0609030003000000" pitchFamily="49" charset="0"/>
                <a:cs typeface="Consolas" panose="020B0609020204030204" pitchFamily="49" charset="0"/>
              </a:rPr>
              <a:t>// A2</a:t>
            </a:r>
          </a:p>
        </p:txBody>
      </p:sp>
      <p:sp>
        <p:nvSpPr>
          <p:cNvPr id="7" name="圆角矩形 6">
            <a:extLst>
              <a:ext uri="{FF2B5EF4-FFF2-40B4-BE49-F238E27FC236}">
                <a16:creationId xmlns:a16="http://schemas.microsoft.com/office/drawing/2014/main" id="{B5AF3DC5-56B7-F6F4-5753-00F91E898570}"/>
              </a:ext>
            </a:extLst>
          </p:cNvPr>
          <p:cNvSpPr/>
          <p:nvPr/>
        </p:nvSpPr>
        <p:spPr>
          <a:xfrm>
            <a:off x="8598730" y="1454510"/>
            <a:ext cx="2156155" cy="578882"/>
          </a:xfrm>
          <a:prstGeom prst="roundRect">
            <a:avLst/>
          </a:prstGeom>
          <a:solidFill>
            <a:srgbClr val="C00000"/>
          </a:solidFill>
        </p:spPr>
        <p:txBody>
          <a:bodyPr wrap="square" rtlCol="0">
            <a:spAutoFit/>
          </a:bodyPr>
          <a:lstStyle/>
          <a:p>
            <a:pPr algn="ctr"/>
            <a:r>
              <a:rPr lang="en-US" altLang="zh-CN" sz="2800" b="1" dirty="0">
                <a:solidFill>
                  <a:schemeClr val="bg1"/>
                </a:solidFill>
                <a:latin typeface="Linux Libertine" panose="02000503000000000000" pitchFamily="2" charset="0"/>
                <a:cs typeface="Linux Libertine" panose="02000503000000000000" pitchFamily="2" charset="0"/>
              </a:rPr>
              <a:t>Insight</a:t>
            </a: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95FF4C97-CB51-810E-16CC-7FA6573AAD50}"/>
                  </a:ext>
                </a:extLst>
              </p:cNvPr>
              <p:cNvSpPr txBox="1"/>
              <p:nvPr/>
            </p:nvSpPr>
            <p:spPr>
              <a:xfrm>
                <a:off x="8332711" y="2173745"/>
                <a:ext cx="2650875" cy="2554545"/>
              </a:xfrm>
              <a:prstGeom prst="rect">
                <a:avLst/>
              </a:prstGeom>
              <a:noFill/>
            </p:spPr>
            <p:txBody>
              <a:bodyPr wrap="square">
                <a:spAutoFit/>
              </a:bodyPr>
              <a:lstStyle/>
              <a:p>
                <a:pPr algn="ctr"/>
                <a:r>
                  <a:rPr lang="en" altLang="zh-CN" sz="2000" i="0" u="none" strike="noStrike" dirty="0">
                    <a:solidFill>
                      <a:srgbClr val="000000"/>
                    </a:solidFill>
                    <a:effectLst/>
                    <a:latin typeface="Inconsolata" panose="020B0609030003000000" pitchFamily="49" charset="0"/>
                    <a:ea typeface="Linux Libertine" panose="02000503000000000000" pitchFamily="2" charset="0"/>
                    <a:cs typeface="Consolas" panose="020B0609020204030204" pitchFamily="49" charset="0"/>
                  </a:rPr>
                  <a:t>A1</a:t>
                </a:r>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 and </a:t>
                </a:r>
                <a:r>
                  <a:rPr lang="en" altLang="zh-CN" sz="2000" i="0" u="none" strike="noStrike" dirty="0">
                    <a:solidFill>
                      <a:srgbClr val="000000"/>
                    </a:solidFill>
                    <a:effectLst/>
                    <a:latin typeface="Inconsolata" panose="020B0609030003000000" pitchFamily="49" charset="0"/>
                    <a:ea typeface="Linux Libertine" panose="02000503000000000000" pitchFamily="2" charset="0"/>
                    <a:cs typeface="Consolas" panose="020B0609020204030204" pitchFamily="49" charset="0"/>
                  </a:rPr>
                  <a:t>A2</a:t>
                </a:r>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 are derived from the same </a:t>
                </a:r>
                <a:r>
                  <a:rPr lang="en" altLang="zh-CN" sz="2000" b="1"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over-approximation</a:t>
                </a:r>
                <a:r>
                  <a:rPr lang="zh-CN" altLang="en-US"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 </a:t>
                </a:r>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and are both </a:t>
                </a:r>
                <a:r>
                  <a:rPr lang="en-US" altLang="zh-CN" sz="2000" b="1" dirty="0">
                    <a:solidFill>
                      <a:srgbClr val="000000"/>
                    </a:solidFill>
                    <a:latin typeface="Linux Libertine" panose="02000503000000000000" pitchFamily="2" charset="0"/>
                    <a:ea typeface="Linux Libertine" panose="02000503000000000000" pitchFamily="2" charset="0"/>
                    <a:cs typeface="Linux Libertine" panose="02000503000000000000" pitchFamily="2" charset="0"/>
                  </a:rPr>
                  <a:t>un</a:t>
                </a:r>
                <a:r>
                  <a:rPr lang="en" altLang="zh-CN" sz="2000" b="1"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reachable </a:t>
                </a:r>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by exploitation fuzzing </a:t>
                </a:r>
              </a:p>
              <a:p>
                <a:pPr algn="ctr"/>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a:t>
                </a:r>
                <a14:m>
                  <m:oMath xmlns:m="http://schemas.openxmlformats.org/officeDocument/2006/math">
                    <m:r>
                      <a:rPr lang="en-US" altLang="zh-CN" sz="2000" b="0" i="1" u="none" strike="noStrike" dirty="0" smtClean="0">
                        <a:solidFill>
                          <a:srgbClr val="000000"/>
                        </a:solidFill>
                        <a:effectLst/>
                        <a:latin typeface="Cambria Math" panose="02040503050406030204" pitchFamily="18" charset="0"/>
                        <a:ea typeface="Linux Libertine" panose="02000503000000000000" pitchFamily="2" charset="0"/>
                        <a:cs typeface="Linux Libertine" panose="02000503000000000000" pitchFamily="2" charset="0"/>
                      </a:rPr>
                      <m:t>0% </m:t>
                    </m:r>
                  </m:oMath>
                </a14:m>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probability of generating inputs that trigger them)</a:t>
                </a:r>
              </a:p>
            </p:txBody>
          </p:sp>
        </mc:Choice>
        <mc:Fallback xmlns="">
          <p:sp>
            <p:nvSpPr>
              <p:cNvPr id="8" name="文本框 7">
                <a:extLst>
                  <a:ext uri="{FF2B5EF4-FFF2-40B4-BE49-F238E27FC236}">
                    <a16:creationId xmlns:a16="http://schemas.microsoft.com/office/drawing/2014/main" id="{95FF4C97-CB51-810E-16CC-7FA6573AAD50}"/>
                  </a:ext>
                </a:extLst>
              </p:cNvPr>
              <p:cNvSpPr txBox="1">
                <a:spLocks noRot="1" noChangeAspect="1" noMove="1" noResize="1" noEditPoints="1" noAdjustHandles="1" noChangeArrowheads="1" noChangeShapeType="1" noTextEdit="1"/>
              </p:cNvSpPr>
              <p:nvPr/>
            </p:nvSpPr>
            <p:spPr>
              <a:xfrm>
                <a:off x="8332711" y="2173745"/>
                <a:ext cx="2650875" cy="2554545"/>
              </a:xfrm>
              <a:prstGeom prst="rect">
                <a:avLst/>
              </a:prstGeom>
              <a:blipFill>
                <a:blip r:embed="rId3"/>
                <a:stretch>
                  <a:fillRect l="-957" t="-1980" r="-3349" b="-3465"/>
                </a:stretch>
              </a:blipFill>
            </p:spPr>
            <p:txBody>
              <a:bodyPr/>
              <a:lstStyle/>
              <a:p>
                <a:r>
                  <a:rPr lang="zh-CN" altLang="en-US">
                    <a:noFill/>
                  </a:rPr>
                  <a:t> </a:t>
                </a:r>
              </a:p>
            </p:txBody>
          </p:sp>
        </mc:Fallback>
      </mc:AlternateContent>
      <p:sp>
        <p:nvSpPr>
          <p:cNvPr id="11" name="标题 1">
            <a:extLst>
              <a:ext uri="{FF2B5EF4-FFF2-40B4-BE49-F238E27FC236}">
                <a16:creationId xmlns:a16="http://schemas.microsoft.com/office/drawing/2014/main" id="{D981ABC3-2288-AA0D-ABE7-FD8C26037072}"/>
              </a:ext>
            </a:extLst>
          </p:cNvPr>
          <p:cNvSpPr>
            <a:spLocks noGrp="1"/>
          </p:cNvSpPr>
          <p:nvPr>
            <p:ph type="title"/>
          </p:nvPr>
        </p:nvSpPr>
        <p:spPr>
          <a:xfrm>
            <a:off x="838200" y="365125"/>
            <a:ext cx="10515600" cy="1325563"/>
          </a:xfrm>
        </p:spPr>
        <p:txBody>
          <a:bodyPr>
            <a:normAutofit/>
          </a:bodyPr>
          <a:lstStyle/>
          <a:p>
            <a:r>
              <a:rPr kumimoji="1" lang="en-US" altLang="zh-CN" sz="3600" b="1" dirty="0">
                <a:latin typeface="Linux Biolinum" panose="02000503000000000000" pitchFamily="2" charset="0"/>
                <a:ea typeface="Linux Biolinum" panose="02000503000000000000" pitchFamily="2" charset="0"/>
                <a:cs typeface="Linux Biolinum" panose="02000503000000000000" pitchFamily="2" charset="0"/>
              </a:rPr>
              <a:t>Semantics-aware and Fine-grained </a:t>
            </a:r>
            <a:br>
              <a:rPr kumimoji="1" lang="en-US" altLang="zh-CN" sz="3600" b="1" dirty="0">
                <a:latin typeface="Linux Biolinum" panose="02000503000000000000" pitchFamily="2" charset="0"/>
                <a:ea typeface="Linux Biolinum" panose="02000503000000000000" pitchFamily="2" charset="0"/>
                <a:cs typeface="Linux Biolinum" panose="02000503000000000000" pitchFamily="2" charset="0"/>
              </a:rPr>
            </a:br>
            <a:r>
              <a:rPr kumimoji="1" lang="en-US" altLang="zh-CN" sz="3600" b="1" dirty="0">
                <a:latin typeface="Linux Biolinum" panose="02000503000000000000" pitchFamily="2" charset="0"/>
                <a:ea typeface="Linux Biolinum" panose="02000503000000000000" pitchFamily="2" charset="0"/>
                <a:cs typeface="Linux Biolinum" panose="02000503000000000000" pitchFamily="2" charset="0"/>
              </a:rPr>
              <a:t>Guidance</a:t>
            </a:r>
          </a:p>
        </p:txBody>
      </p:sp>
      <p:sp>
        <p:nvSpPr>
          <p:cNvPr id="3" name="圆角矩形 2">
            <a:extLst>
              <a:ext uri="{FF2B5EF4-FFF2-40B4-BE49-F238E27FC236}">
                <a16:creationId xmlns:a16="http://schemas.microsoft.com/office/drawing/2014/main" id="{991990B5-BC4B-670D-1553-5E7A225095C3}"/>
              </a:ext>
            </a:extLst>
          </p:cNvPr>
          <p:cNvSpPr/>
          <p:nvPr/>
        </p:nvSpPr>
        <p:spPr>
          <a:xfrm>
            <a:off x="2077636" y="5163591"/>
            <a:ext cx="7329840" cy="1402113"/>
          </a:xfrm>
          <a:prstGeom prst="roundRect">
            <a:avLst/>
          </a:prstGeom>
          <a:no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Our approach leverages </a:t>
            </a:r>
            <a:r>
              <a:rPr kumimoji="1" lang="en-US" altLang="zh-CN" sz="24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negative</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sz="2400" dirty="0" err="1">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fuzzer</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feedback to </a:t>
            </a:r>
            <a:r>
              <a:rPr kumimoji="1" lang="en-US" altLang="zh-CN" sz="24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accurately lower </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prioritization of alarms arising from the </a:t>
            </a:r>
            <a:r>
              <a:rPr kumimoji="1" lang="en-US" altLang="zh-CN" sz="24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same over-approximation.</a:t>
            </a:r>
          </a:p>
        </p:txBody>
      </p:sp>
    </p:spTree>
    <p:extLst>
      <p:ext uri="{BB962C8B-B14F-4D97-AF65-F5344CB8AC3E}">
        <p14:creationId xmlns:p14="http://schemas.microsoft.com/office/powerpoint/2010/main" val="71836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13</a:t>
            </a:fld>
            <a:endParaRPr kumimoji="1" lang="zh-CN" altLang="en-US" dirty="0"/>
          </a:p>
        </p:txBody>
      </p:sp>
      <p:sp>
        <p:nvSpPr>
          <p:cNvPr id="56" name="文本框 55">
            <a:extLst>
              <a:ext uri="{FF2B5EF4-FFF2-40B4-BE49-F238E27FC236}">
                <a16:creationId xmlns:a16="http://schemas.microsoft.com/office/drawing/2014/main" id="{096CB315-12F5-A155-CB6A-33B2A2443DFC}"/>
              </a:ext>
            </a:extLst>
          </p:cNvPr>
          <p:cNvSpPr txBox="1"/>
          <p:nvPr/>
        </p:nvSpPr>
        <p:spPr>
          <a:xfrm>
            <a:off x="5236767" y="1453741"/>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a</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57" name="文本框 56">
            <a:extLst>
              <a:ext uri="{FF2B5EF4-FFF2-40B4-BE49-F238E27FC236}">
                <a16:creationId xmlns:a16="http://schemas.microsoft.com/office/drawing/2014/main" id="{2F7F201C-822D-412F-CBBF-72A8544E6696}"/>
              </a:ext>
            </a:extLst>
          </p:cNvPr>
          <p:cNvSpPr txBox="1"/>
          <p:nvPr/>
        </p:nvSpPr>
        <p:spPr>
          <a:xfrm>
            <a:off x="4630156" y="3069044"/>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c</a:t>
            </a:r>
            <a:r>
              <a:rPr lang="en-US" altLang="zh-CN" sz="1700" dirty="0"/>
              <a:t>)</a:t>
            </a:r>
            <a:endParaRPr lang="zh-CN" altLang="en-US" sz="1700" dirty="0"/>
          </a:p>
        </p:txBody>
      </p:sp>
      <p:sp>
        <p:nvSpPr>
          <p:cNvPr id="58" name="文本框 57">
            <a:extLst>
              <a:ext uri="{FF2B5EF4-FFF2-40B4-BE49-F238E27FC236}">
                <a16:creationId xmlns:a16="http://schemas.microsoft.com/office/drawing/2014/main" id="{F6E3E868-3FBA-7146-F123-9EAD1F705F4E}"/>
              </a:ext>
            </a:extLst>
          </p:cNvPr>
          <p:cNvSpPr txBox="1"/>
          <p:nvPr/>
        </p:nvSpPr>
        <p:spPr>
          <a:xfrm>
            <a:off x="4630156" y="4066571"/>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59" name="文本框 58">
            <a:extLst>
              <a:ext uri="{FF2B5EF4-FFF2-40B4-BE49-F238E27FC236}">
                <a16:creationId xmlns:a16="http://schemas.microsoft.com/office/drawing/2014/main" id="{5D4359B8-3591-BAE9-0374-3FDC3F58B3E3}"/>
              </a:ext>
            </a:extLst>
          </p:cNvPr>
          <p:cNvSpPr txBox="1"/>
          <p:nvPr/>
        </p:nvSpPr>
        <p:spPr>
          <a:xfrm>
            <a:off x="5925234" y="4066571"/>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60" name="文本框 59">
            <a:extLst>
              <a:ext uri="{FF2B5EF4-FFF2-40B4-BE49-F238E27FC236}">
                <a16:creationId xmlns:a16="http://schemas.microsoft.com/office/drawing/2014/main" id="{906B7EFB-4C2F-9DCE-5BBC-751787CEB1C1}"/>
              </a:ext>
            </a:extLst>
          </p:cNvPr>
          <p:cNvSpPr txBox="1"/>
          <p:nvPr/>
        </p:nvSpPr>
        <p:spPr>
          <a:xfrm>
            <a:off x="5925234" y="3075120"/>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d</a:t>
            </a:r>
            <a:r>
              <a:rPr lang="en-US" altLang="zh-CN" sz="1700" dirty="0"/>
              <a:t>)</a:t>
            </a:r>
            <a:endParaRPr lang="zh-CN" altLang="en-US" sz="1700" dirty="0"/>
          </a:p>
        </p:txBody>
      </p:sp>
      <p:cxnSp>
        <p:nvCxnSpPr>
          <p:cNvPr id="61" name="直线箭头连接符 60">
            <a:extLst>
              <a:ext uri="{FF2B5EF4-FFF2-40B4-BE49-F238E27FC236}">
                <a16:creationId xmlns:a16="http://schemas.microsoft.com/office/drawing/2014/main" id="{E9873BE5-C713-65C0-087A-9AFAE0FBF0D4}"/>
              </a:ext>
            </a:extLst>
          </p:cNvPr>
          <p:cNvCxnSpPr>
            <a:cxnSpLocks/>
            <a:stCxn id="70" idx="2"/>
            <a:endCxn id="57" idx="0"/>
          </p:cNvCxnSpPr>
          <p:nvPr/>
        </p:nvCxnSpPr>
        <p:spPr>
          <a:xfrm flipH="1">
            <a:off x="5186356" y="2631060"/>
            <a:ext cx="606611" cy="4379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线箭头连接符 61">
            <a:extLst>
              <a:ext uri="{FF2B5EF4-FFF2-40B4-BE49-F238E27FC236}">
                <a16:creationId xmlns:a16="http://schemas.microsoft.com/office/drawing/2014/main" id="{D1D96C46-049B-FCBD-4F15-40F86D8590DC}"/>
              </a:ext>
            </a:extLst>
          </p:cNvPr>
          <p:cNvCxnSpPr>
            <a:cxnSpLocks/>
            <a:stCxn id="57" idx="2"/>
            <a:endCxn id="58" idx="0"/>
          </p:cNvCxnSpPr>
          <p:nvPr/>
        </p:nvCxnSpPr>
        <p:spPr>
          <a:xfrm>
            <a:off x="5186356" y="3422987"/>
            <a:ext cx="0" cy="6435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线箭头连接符 62">
            <a:extLst>
              <a:ext uri="{FF2B5EF4-FFF2-40B4-BE49-F238E27FC236}">
                <a16:creationId xmlns:a16="http://schemas.microsoft.com/office/drawing/2014/main" id="{81D61D57-D509-3194-F394-1F19C792C144}"/>
              </a:ext>
            </a:extLst>
          </p:cNvPr>
          <p:cNvCxnSpPr>
            <a:cxnSpLocks/>
            <a:stCxn id="70" idx="2"/>
            <a:endCxn id="60" idx="0"/>
          </p:cNvCxnSpPr>
          <p:nvPr/>
        </p:nvCxnSpPr>
        <p:spPr>
          <a:xfrm>
            <a:off x="5792967" y="2631060"/>
            <a:ext cx="688467" cy="4440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线箭头连接符 63">
            <a:extLst>
              <a:ext uri="{FF2B5EF4-FFF2-40B4-BE49-F238E27FC236}">
                <a16:creationId xmlns:a16="http://schemas.microsoft.com/office/drawing/2014/main" id="{DB0FEECE-610C-6593-8169-A4C70BA70E3A}"/>
              </a:ext>
            </a:extLst>
          </p:cNvPr>
          <p:cNvCxnSpPr>
            <a:cxnSpLocks/>
            <a:stCxn id="60" idx="2"/>
            <a:endCxn id="59" idx="0"/>
          </p:cNvCxnSpPr>
          <p:nvPr/>
        </p:nvCxnSpPr>
        <p:spPr>
          <a:xfrm>
            <a:off x="6481434" y="3429063"/>
            <a:ext cx="0" cy="6375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文本框 64">
            <a:extLst>
              <a:ext uri="{FF2B5EF4-FFF2-40B4-BE49-F238E27FC236}">
                <a16:creationId xmlns:a16="http://schemas.microsoft.com/office/drawing/2014/main" id="{6423AAC3-4876-BC2B-62F9-506B753522CE}"/>
              </a:ext>
            </a:extLst>
          </p:cNvPr>
          <p:cNvSpPr txBox="1"/>
          <p:nvPr/>
        </p:nvSpPr>
        <p:spPr>
          <a:xfrm>
            <a:off x="5777325" y="1842665"/>
            <a:ext cx="445956" cy="338554"/>
          </a:xfrm>
          <a:prstGeom prst="rect">
            <a:avLst/>
          </a:prstGeom>
          <a:noFill/>
        </p:spPr>
        <p:txBody>
          <a:bodyPr wrap="squar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6" name="文本框 65">
            <a:extLst>
              <a:ext uri="{FF2B5EF4-FFF2-40B4-BE49-F238E27FC236}">
                <a16:creationId xmlns:a16="http://schemas.microsoft.com/office/drawing/2014/main" id="{9A333231-9734-371C-2D20-87FBE0383D31}"/>
              </a:ext>
            </a:extLst>
          </p:cNvPr>
          <p:cNvSpPr txBox="1"/>
          <p:nvPr/>
        </p:nvSpPr>
        <p:spPr>
          <a:xfrm>
            <a:off x="6163839" y="2634476"/>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7" name="文本框 66">
            <a:extLst>
              <a:ext uri="{FF2B5EF4-FFF2-40B4-BE49-F238E27FC236}">
                <a16:creationId xmlns:a16="http://schemas.microsoft.com/office/drawing/2014/main" id="{B32D747A-61BA-FDDA-0318-FE417E60AD9E}"/>
              </a:ext>
            </a:extLst>
          </p:cNvPr>
          <p:cNvSpPr txBox="1"/>
          <p:nvPr/>
        </p:nvSpPr>
        <p:spPr>
          <a:xfrm>
            <a:off x="4790811" y="3522417"/>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8" name="文本框 67">
            <a:extLst>
              <a:ext uri="{FF2B5EF4-FFF2-40B4-BE49-F238E27FC236}">
                <a16:creationId xmlns:a16="http://schemas.microsoft.com/office/drawing/2014/main" id="{B65FEFAB-418C-3810-6D53-83DB6ABFBD3A}"/>
              </a:ext>
            </a:extLst>
          </p:cNvPr>
          <p:cNvSpPr txBox="1"/>
          <p:nvPr/>
        </p:nvSpPr>
        <p:spPr>
          <a:xfrm>
            <a:off x="6481434" y="3543351"/>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graphicFrame>
        <p:nvGraphicFramePr>
          <p:cNvPr id="69" name="表格 96">
            <a:extLst>
              <a:ext uri="{FF2B5EF4-FFF2-40B4-BE49-F238E27FC236}">
                <a16:creationId xmlns:a16="http://schemas.microsoft.com/office/drawing/2014/main" id="{2B322C28-33CD-CD82-8DA3-B5E629B25D44}"/>
              </a:ext>
            </a:extLst>
          </p:cNvPr>
          <p:cNvGraphicFramePr>
            <a:graphicFrameLocks noGrp="1"/>
          </p:cNvGraphicFramePr>
          <p:nvPr/>
        </p:nvGraphicFramePr>
        <p:xfrm>
          <a:off x="4131296" y="4883622"/>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0.512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0.512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bl>
          </a:graphicData>
        </a:graphic>
      </p:graphicFrame>
      <p:sp>
        <p:nvSpPr>
          <p:cNvPr id="70" name="文本框 69">
            <a:extLst>
              <a:ext uri="{FF2B5EF4-FFF2-40B4-BE49-F238E27FC236}">
                <a16:creationId xmlns:a16="http://schemas.microsoft.com/office/drawing/2014/main" id="{E9C56B10-6E55-6455-E082-EF24F8511964}"/>
              </a:ext>
            </a:extLst>
          </p:cNvPr>
          <p:cNvSpPr txBox="1"/>
          <p:nvPr/>
        </p:nvSpPr>
        <p:spPr>
          <a:xfrm>
            <a:off x="5236767" y="227711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b</a:t>
            </a:r>
            <a:r>
              <a:rPr lang="en-US" altLang="zh-CN" sz="1700" dirty="0"/>
              <a:t>)</a:t>
            </a:r>
            <a:endParaRPr lang="zh-CN" altLang="en-US" sz="1700" dirty="0"/>
          </a:p>
        </p:txBody>
      </p:sp>
      <p:cxnSp>
        <p:nvCxnSpPr>
          <p:cNvPr id="71" name="直线箭头连接符 70">
            <a:extLst>
              <a:ext uri="{FF2B5EF4-FFF2-40B4-BE49-F238E27FC236}">
                <a16:creationId xmlns:a16="http://schemas.microsoft.com/office/drawing/2014/main" id="{096EAEBE-3795-A823-41FC-1019B17964CC}"/>
              </a:ext>
            </a:extLst>
          </p:cNvPr>
          <p:cNvCxnSpPr>
            <a:cxnSpLocks/>
            <a:stCxn id="56" idx="2"/>
            <a:endCxn id="70" idx="0"/>
          </p:cNvCxnSpPr>
          <p:nvPr/>
        </p:nvCxnSpPr>
        <p:spPr>
          <a:xfrm>
            <a:off x="5792967" y="1807684"/>
            <a:ext cx="0" cy="4694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91A4B32E-DCC7-34A4-E99B-7B63BAC0B130}"/>
              </a:ext>
            </a:extLst>
          </p:cNvPr>
          <p:cNvSpPr txBox="1"/>
          <p:nvPr/>
        </p:nvSpPr>
        <p:spPr>
          <a:xfrm>
            <a:off x="4949662" y="2648363"/>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cxnSp>
        <p:nvCxnSpPr>
          <p:cNvPr id="96" name="直接箭头连接符 120">
            <a:extLst>
              <a:ext uri="{FF2B5EF4-FFF2-40B4-BE49-F238E27FC236}">
                <a16:creationId xmlns:a16="http://schemas.microsoft.com/office/drawing/2014/main" id="{32DD29F2-D900-B9AF-F859-2FCAA6B61C8A}"/>
              </a:ext>
            </a:extLst>
          </p:cNvPr>
          <p:cNvCxnSpPr>
            <a:cxnSpLocks/>
          </p:cNvCxnSpPr>
          <p:nvPr/>
        </p:nvCxnSpPr>
        <p:spPr>
          <a:xfrm>
            <a:off x="5694996" y="5817596"/>
            <a:ext cx="384148" cy="0"/>
          </a:xfrm>
          <a:prstGeom prst="straightConnector1">
            <a:avLst/>
          </a:prstGeom>
          <a:noFill/>
          <a:ln w="50800" cap="flat" cmpd="sng" algn="ctr">
            <a:solidFill>
              <a:schemeClr val="accent6"/>
            </a:solidFill>
            <a:prstDash val="solid"/>
            <a:miter lim="800000"/>
            <a:tailEnd type="triangle"/>
          </a:ln>
          <a:effectLst/>
        </p:spPr>
      </p:cxnSp>
      <p:sp>
        <p:nvSpPr>
          <p:cNvPr id="4" name="文本框 3">
            <a:extLst>
              <a:ext uri="{FF2B5EF4-FFF2-40B4-BE49-F238E27FC236}">
                <a16:creationId xmlns:a16="http://schemas.microsoft.com/office/drawing/2014/main" id="{85FE7166-0C97-0B6A-25DE-9FD8B48B7049}"/>
              </a:ext>
            </a:extLst>
          </p:cNvPr>
          <p:cNvSpPr txBox="1"/>
          <p:nvPr/>
        </p:nvSpPr>
        <p:spPr>
          <a:xfrm>
            <a:off x="862237" y="2696965"/>
            <a:ext cx="3269059" cy="2031325"/>
          </a:xfrm>
          <a:prstGeom prst="rect">
            <a:avLst/>
          </a:prstGeom>
          <a:noFill/>
        </p:spPr>
        <p:txBody>
          <a:bodyPr wrap="square">
            <a:spAutoFit/>
          </a:bodyPr>
          <a:lstStyle/>
          <a:p>
            <a:r>
              <a:rPr lang="en" altLang="zh-CN" dirty="0">
                <a:latin typeface="Inconsolata" panose="020B0609030003000000" pitchFamily="49" charset="0"/>
                <a:cs typeface="Consolas" panose="020B0609020204030204" pitchFamily="49" charset="0"/>
              </a:rPr>
              <a:t>B[2000]</a:t>
            </a:r>
          </a:p>
          <a:p>
            <a:r>
              <a:rPr lang="en" altLang="zh-CN" dirty="0">
                <a:latin typeface="Inconsolata" panose="020B0609030003000000" pitchFamily="49" charset="0"/>
                <a:cs typeface="Consolas" panose="020B0609020204030204" pitchFamily="49" charset="0"/>
              </a:rPr>
              <a:t>a </a:t>
            </a:r>
            <a:r>
              <a:rPr lang="en" altLang="zh-CN">
                <a:latin typeface="Inconsolata" panose="020B0609030003000000" pitchFamily="49" charset="0"/>
                <a:cs typeface="Consolas" panose="020B0609020204030204" pitchFamily="49" charset="0"/>
              </a:rPr>
              <a:t>= input()</a:t>
            </a:r>
            <a:endParaRPr lang="en" altLang="zh-CN" dirty="0">
              <a:latin typeface="Inconsolata" panose="020B0609030003000000" pitchFamily="49" charset="0"/>
              <a:cs typeface="Consolas" panose="020B0609020204030204" pitchFamily="49" charset="0"/>
            </a:endParaRPr>
          </a:p>
          <a:p>
            <a:r>
              <a:rPr lang="en" altLang="zh-CN" dirty="0">
                <a:latin typeface="Inconsolata" panose="020B0609030003000000" pitchFamily="49" charset="0"/>
                <a:cs typeface="Consolas" panose="020B0609020204030204" pitchFamily="49" charset="0"/>
              </a:rPr>
              <a:t>b = a + 1</a:t>
            </a:r>
          </a:p>
          <a:p>
            <a:r>
              <a:rPr lang="en" altLang="zh-CN" dirty="0">
                <a:solidFill>
                  <a:srgbClr val="C10846"/>
                </a:solidFill>
                <a:latin typeface="Inconsolata" panose="020B0609030003000000" pitchFamily="49" charset="0"/>
                <a:cs typeface="Consolas" panose="020B0609020204030204" pitchFamily="49" charset="0"/>
              </a:rPr>
              <a:t>if</a:t>
            </a:r>
            <a:r>
              <a:rPr lang="en" altLang="zh-CN" dirty="0">
                <a:latin typeface="Inconsolata" panose="020B0609030003000000" pitchFamily="49" charset="0"/>
                <a:cs typeface="Consolas" panose="020B0609020204030204" pitchFamily="49" charset="0"/>
              </a:rPr>
              <a:t>(b % 2 == 0) </a:t>
            </a:r>
            <a:r>
              <a:rPr lang="en" altLang="zh-CN" dirty="0">
                <a:solidFill>
                  <a:srgbClr val="C10846"/>
                </a:solidFill>
                <a:latin typeface="Inconsolata" panose="020B0609030003000000" pitchFamily="49" charset="0"/>
                <a:cs typeface="Consolas" panose="020B0609020204030204" pitchFamily="49" charset="0"/>
              </a:rPr>
              <a:t>continue</a:t>
            </a:r>
          </a:p>
          <a:p>
            <a:r>
              <a:rPr lang="en" altLang="zh-CN" dirty="0">
                <a:latin typeface="Inconsolata" panose="020B0609030003000000" pitchFamily="49" charset="0"/>
                <a:cs typeface="Consolas" panose="020B0609020204030204" pitchFamily="49" charset="0"/>
              </a:rPr>
              <a:t>c = b * 3, d = b * 5</a:t>
            </a:r>
          </a:p>
          <a:p>
            <a:r>
              <a:rPr lang="en" altLang="zh-CN" dirty="0">
                <a:latin typeface="Inconsolata" panose="020B0609030003000000" pitchFamily="49" charset="0"/>
                <a:cs typeface="Consolas" panose="020B0609020204030204" pitchFamily="49" charset="0"/>
              </a:rPr>
              <a:t>B[c % 4 - 1] = 0     </a:t>
            </a:r>
            <a:r>
              <a:rPr lang="en" altLang="zh-CN" dirty="0">
                <a:solidFill>
                  <a:srgbClr val="1919FF"/>
                </a:solidFill>
                <a:latin typeface="Inconsolata" panose="020B0609030003000000" pitchFamily="49" charset="0"/>
                <a:cs typeface="Consolas" panose="020B0609020204030204" pitchFamily="49" charset="0"/>
              </a:rPr>
              <a:t>// A1</a:t>
            </a:r>
          </a:p>
          <a:p>
            <a:r>
              <a:rPr lang="en" altLang="zh-CN" dirty="0">
                <a:latin typeface="Inconsolata" panose="020B0609030003000000" pitchFamily="49" charset="0"/>
                <a:cs typeface="Consolas" panose="020B0609020204030204" pitchFamily="49" charset="0"/>
              </a:rPr>
              <a:t>B[d % 8 - 1] = 0     </a:t>
            </a:r>
            <a:r>
              <a:rPr lang="en" altLang="zh-CN" dirty="0">
                <a:solidFill>
                  <a:srgbClr val="1919FF"/>
                </a:solidFill>
                <a:latin typeface="Inconsolata" panose="020B0609030003000000" pitchFamily="49" charset="0"/>
                <a:cs typeface="Consolas" panose="020B0609020204030204" pitchFamily="49" charset="0"/>
              </a:rPr>
              <a:t>// A2</a:t>
            </a:r>
          </a:p>
        </p:txBody>
      </p:sp>
      <p:graphicFrame>
        <p:nvGraphicFramePr>
          <p:cNvPr id="5" name="表格 96">
            <a:extLst>
              <a:ext uri="{FF2B5EF4-FFF2-40B4-BE49-F238E27FC236}">
                <a16:creationId xmlns:a16="http://schemas.microsoft.com/office/drawing/2014/main" id="{B065C802-AEDF-BA9F-8964-5738C189199E}"/>
              </a:ext>
            </a:extLst>
          </p:cNvPr>
          <p:cNvGraphicFramePr>
            <a:graphicFrameLocks noGrp="1"/>
          </p:cNvGraphicFramePr>
          <p:nvPr>
            <p:extLst>
              <p:ext uri="{D42A27DB-BD31-4B8C-83A1-F6EECF244321}">
                <p14:modId xmlns:p14="http://schemas.microsoft.com/office/powerpoint/2010/main" val="2723248333"/>
              </p:ext>
            </p:extLst>
          </p:nvPr>
        </p:nvGraphicFramePr>
        <p:xfrm>
          <a:off x="6161407" y="4883622"/>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b="1" u="sng"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0.378</a:t>
                      </a:r>
                      <a:endParaRPr lang="zh-CN" altLang="en-US" sz="1600" b="1" u="sng" dirty="0">
                        <a:solidFill>
                          <a:srgbClr val="FF0000"/>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691357"/>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BF"/>
                    </a:solid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BF"/>
                    </a:solidFill>
                  </a:tcPr>
                </a:tc>
                <a:extLst>
                  <a:ext uri="{0D108BD9-81ED-4DB2-BD59-A6C34878D82A}">
                    <a16:rowId xmlns:a16="http://schemas.microsoft.com/office/drawing/2014/main" val="2966627819"/>
                  </a:ext>
                </a:extLst>
              </a:tr>
            </a:tbl>
          </a:graphicData>
        </a:graphic>
      </p:graphicFrame>
      <p:sp>
        <p:nvSpPr>
          <p:cNvPr id="24" name="圆角矩形 23">
            <a:extLst>
              <a:ext uri="{FF2B5EF4-FFF2-40B4-BE49-F238E27FC236}">
                <a16:creationId xmlns:a16="http://schemas.microsoft.com/office/drawing/2014/main" id="{0B8F32A8-74E0-D097-E28B-B32B998BC384}"/>
              </a:ext>
            </a:extLst>
          </p:cNvPr>
          <p:cNvSpPr/>
          <p:nvPr/>
        </p:nvSpPr>
        <p:spPr>
          <a:xfrm>
            <a:off x="8301923" y="2091774"/>
            <a:ext cx="2742591" cy="888773"/>
          </a:xfrm>
          <a:prstGeom prst="roundRect">
            <a:avLst/>
          </a:prstGeom>
          <a:noFill/>
          <a:ln w="38100">
            <a:solidFill>
              <a:schemeClr val="accent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No triggering of </a:t>
            </a:r>
            <a:r>
              <a:rPr kumimoji="1" lang="en-US" altLang="zh-CN" sz="2000"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A1</a:t>
            </a:r>
            <a:r>
              <a:rPr kumimoji="1" lang="en-US" altLang="zh-CN" sz="2000"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a:t>
            </a: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after several mutation </a:t>
            </a:r>
            <a:endParaRPr kumimoji="1" lang="zh-CN" altLang="en-US" sz="2000" b="1" dirty="0">
              <a:solidFill>
                <a:schemeClr val="tx1"/>
              </a:solidFill>
              <a:latin typeface="Linux Libertine" panose="02000503000000000000" pitchFamily="2" charset="0"/>
              <a:cs typeface="Linux Libertine" panose="02000503000000000000" pitchFamily="2" charset="0"/>
            </a:endParaRPr>
          </a:p>
        </p:txBody>
      </p:sp>
      <p:cxnSp>
        <p:nvCxnSpPr>
          <p:cNvPr id="25" name="直接箭头连接符 120">
            <a:extLst>
              <a:ext uri="{FF2B5EF4-FFF2-40B4-BE49-F238E27FC236}">
                <a16:creationId xmlns:a16="http://schemas.microsoft.com/office/drawing/2014/main" id="{27F96EDC-0E7B-BF9E-F7B4-E5FFEEDE9754}"/>
              </a:ext>
            </a:extLst>
          </p:cNvPr>
          <p:cNvCxnSpPr>
            <a:cxnSpLocks/>
            <a:stCxn id="2" idx="2"/>
            <a:endCxn id="24" idx="0"/>
          </p:cNvCxnSpPr>
          <p:nvPr/>
        </p:nvCxnSpPr>
        <p:spPr>
          <a:xfrm>
            <a:off x="9673218" y="1536308"/>
            <a:ext cx="1" cy="555466"/>
          </a:xfrm>
          <a:prstGeom prst="straightConnector1">
            <a:avLst/>
          </a:prstGeom>
          <a:noFill/>
          <a:ln w="50800" cap="flat" cmpd="sng" algn="ctr">
            <a:solidFill>
              <a:schemeClr val="accent6"/>
            </a:solidFill>
            <a:prstDash val="solid"/>
            <a:miter lim="800000"/>
            <a:tailEnd type="triangle"/>
          </a:ln>
          <a:effectLst/>
        </p:spPr>
      </p:cxnSp>
      <p:cxnSp>
        <p:nvCxnSpPr>
          <p:cNvPr id="26" name="直接箭头连接符 120">
            <a:extLst>
              <a:ext uri="{FF2B5EF4-FFF2-40B4-BE49-F238E27FC236}">
                <a16:creationId xmlns:a16="http://schemas.microsoft.com/office/drawing/2014/main" id="{F3C45D30-0AA2-51EC-1738-9AD2774319D7}"/>
              </a:ext>
            </a:extLst>
          </p:cNvPr>
          <p:cNvCxnSpPr>
            <a:cxnSpLocks/>
            <a:stCxn id="24" idx="2"/>
            <a:endCxn id="28" idx="0"/>
          </p:cNvCxnSpPr>
          <p:nvPr/>
        </p:nvCxnSpPr>
        <p:spPr>
          <a:xfrm>
            <a:off x="9673219" y="2980547"/>
            <a:ext cx="1051" cy="498646"/>
          </a:xfrm>
          <a:prstGeom prst="straightConnector1">
            <a:avLst/>
          </a:prstGeom>
          <a:noFill/>
          <a:ln w="50800" cap="flat" cmpd="sng" algn="ctr">
            <a:solidFill>
              <a:schemeClr val="accent6"/>
            </a:solidFill>
            <a:prstDash val="solid"/>
            <a:miter lim="800000"/>
            <a:tailEnd type="triangle"/>
          </a:ln>
          <a:effectLst/>
        </p:spPr>
      </p:cxnSp>
      <p:cxnSp>
        <p:nvCxnSpPr>
          <p:cNvPr id="27" name="直接箭头连接符 120">
            <a:extLst>
              <a:ext uri="{FF2B5EF4-FFF2-40B4-BE49-F238E27FC236}">
                <a16:creationId xmlns:a16="http://schemas.microsoft.com/office/drawing/2014/main" id="{EB0D9271-031E-31FF-7132-DDAE0FCD1B5C}"/>
              </a:ext>
            </a:extLst>
          </p:cNvPr>
          <p:cNvCxnSpPr>
            <a:cxnSpLocks/>
            <a:stCxn id="29" idx="2"/>
            <a:endCxn id="31" idx="0"/>
          </p:cNvCxnSpPr>
          <p:nvPr/>
        </p:nvCxnSpPr>
        <p:spPr>
          <a:xfrm flipH="1">
            <a:off x="9673219" y="4889947"/>
            <a:ext cx="1053" cy="620873"/>
          </a:xfrm>
          <a:prstGeom prst="straightConnector1">
            <a:avLst/>
          </a:prstGeom>
          <a:noFill/>
          <a:ln w="50800" cap="flat" cmpd="sng" algn="ctr">
            <a:solidFill>
              <a:schemeClr val="accent6"/>
            </a:solidFill>
            <a:prstDash val="solid"/>
            <a:miter lim="800000"/>
            <a:tailEnd type="triangle"/>
          </a:ln>
          <a:effectLst/>
        </p:spPr>
      </p:cxnSp>
      <p:sp>
        <p:nvSpPr>
          <p:cNvPr id="28" name="圆角矩形 27">
            <a:extLst>
              <a:ext uri="{FF2B5EF4-FFF2-40B4-BE49-F238E27FC236}">
                <a16:creationId xmlns:a16="http://schemas.microsoft.com/office/drawing/2014/main" id="{BB6EE82B-DCB6-BA59-AB36-7BEC5BF59602}"/>
              </a:ext>
            </a:extLst>
          </p:cNvPr>
          <p:cNvSpPr/>
          <p:nvPr/>
        </p:nvSpPr>
        <p:spPr>
          <a:xfrm>
            <a:off x="8302973" y="3479193"/>
            <a:ext cx="2742593" cy="442674"/>
          </a:xfrm>
          <a:prstGeom prst="roundRect">
            <a:avLst/>
          </a:prstGeom>
          <a:solidFill>
            <a:srgbClr val="C00000"/>
          </a:solidFill>
          <a:ln>
            <a:noFill/>
          </a:ln>
        </p:spPr>
        <p:txBody>
          <a:bodyPr wrap="square" rtlCol="0">
            <a:spAutoFit/>
          </a:bodyPr>
          <a:lstStyle/>
          <a:p>
            <a:pPr algn="ctr"/>
            <a:r>
              <a:rPr kumimoji="1"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Negative</a:t>
            </a:r>
            <a:r>
              <a:rPr kumimoji="1" lang="zh-CN" altLang="en-US"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feedback</a:t>
            </a:r>
            <a:endParaRPr kumimoji="1" lang="zh-CN" altLang="en-US" sz="2000" b="1" dirty="0">
              <a:solidFill>
                <a:schemeClr val="bg1"/>
              </a:solidFill>
              <a:latin typeface="Linux Libertine" panose="02000503000000000000" pitchFamily="2" charset="0"/>
              <a:cs typeface="Linux Libertine" panose="02000503000000000000" pitchFamily="2" charset="0"/>
            </a:endParaRPr>
          </a:p>
        </p:txBody>
      </p:sp>
      <p:sp>
        <p:nvSpPr>
          <p:cNvPr id="29" name="圆角矩形 28">
            <a:extLst>
              <a:ext uri="{FF2B5EF4-FFF2-40B4-BE49-F238E27FC236}">
                <a16:creationId xmlns:a16="http://schemas.microsoft.com/office/drawing/2014/main" id="{BBE3F9B3-691A-EF65-5231-007A3A80E3D4}"/>
              </a:ext>
            </a:extLst>
          </p:cNvPr>
          <p:cNvSpPr/>
          <p:nvPr/>
        </p:nvSpPr>
        <p:spPr>
          <a:xfrm>
            <a:off x="8744692" y="4420514"/>
            <a:ext cx="1859160" cy="469433"/>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Other targets</a:t>
            </a:r>
            <a:endParaRPr kumimoji="1" lang="zh-CN" altLang="en-US" sz="2000" b="1" dirty="0">
              <a:solidFill>
                <a:schemeClr val="tx1"/>
              </a:solidFill>
              <a:latin typeface="Linux Libertine" panose="02000503000000000000" pitchFamily="2" charset="0"/>
              <a:cs typeface="Linux Libertine" panose="02000503000000000000" pitchFamily="2" charset="0"/>
            </a:endParaRPr>
          </a:p>
        </p:txBody>
      </p:sp>
      <p:cxnSp>
        <p:nvCxnSpPr>
          <p:cNvPr id="30" name="直接箭头连接符 120">
            <a:extLst>
              <a:ext uri="{FF2B5EF4-FFF2-40B4-BE49-F238E27FC236}">
                <a16:creationId xmlns:a16="http://schemas.microsoft.com/office/drawing/2014/main" id="{89CC7E3E-F04C-693A-E69F-D0DA54666B93}"/>
              </a:ext>
            </a:extLst>
          </p:cNvPr>
          <p:cNvCxnSpPr>
            <a:cxnSpLocks/>
            <a:stCxn id="28" idx="2"/>
            <a:endCxn id="29" idx="0"/>
          </p:cNvCxnSpPr>
          <p:nvPr/>
        </p:nvCxnSpPr>
        <p:spPr>
          <a:xfrm>
            <a:off x="9674270" y="3921867"/>
            <a:ext cx="2" cy="498647"/>
          </a:xfrm>
          <a:prstGeom prst="straightConnector1">
            <a:avLst/>
          </a:prstGeom>
          <a:noFill/>
          <a:ln w="50800" cap="flat" cmpd="sng" algn="ctr">
            <a:solidFill>
              <a:schemeClr val="accent6"/>
            </a:solidFill>
            <a:prstDash val="solid"/>
            <a:miter lim="800000"/>
            <a:tailEnd type="triangle"/>
          </a:ln>
          <a:effectLst/>
        </p:spPr>
      </p:cxnSp>
      <p:sp>
        <p:nvSpPr>
          <p:cNvPr id="31" name="圆角矩形 30">
            <a:extLst>
              <a:ext uri="{FF2B5EF4-FFF2-40B4-BE49-F238E27FC236}">
                <a16:creationId xmlns:a16="http://schemas.microsoft.com/office/drawing/2014/main" id="{378EC52D-82E0-91A4-E399-99C006F77E88}"/>
              </a:ext>
            </a:extLst>
          </p:cNvPr>
          <p:cNvSpPr/>
          <p:nvPr/>
        </p:nvSpPr>
        <p:spPr>
          <a:xfrm>
            <a:off x="8301923" y="5510820"/>
            <a:ext cx="2742591" cy="888773"/>
          </a:xfrm>
          <a:prstGeom prst="roundRect">
            <a:avLst/>
          </a:prstGeom>
          <a:noFill/>
          <a:ln w="38100">
            <a:solidFill>
              <a:schemeClr val="accent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Avoid focusing on </a:t>
            </a:r>
            <a:r>
              <a:rPr kumimoji="1" lang="en-US" altLang="zh-CN" sz="2000" b="1"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false</a:t>
            </a: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alarms</a:t>
            </a:r>
            <a:endParaRPr kumimoji="1" lang="zh-CN" altLang="en-US" sz="2000" b="1" dirty="0">
              <a:solidFill>
                <a:schemeClr val="tx1"/>
              </a:solidFill>
              <a:latin typeface="Linux Libertine" panose="02000503000000000000" pitchFamily="2" charset="0"/>
              <a:cs typeface="Linux Libertine" panose="02000503000000000000" pitchFamily="2" charset="0"/>
            </a:endParaRPr>
          </a:p>
        </p:txBody>
      </p:sp>
      <p:sp>
        <p:nvSpPr>
          <p:cNvPr id="8" name="标题 1">
            <a:extLst>
              <a:ext uri="{FF2B5EF4-FFF2-40B4-BE49-F238E27FC236}">
                <a16:creationId xmlns:a16="http://schemas.microsoft.com/office/drawing/2014/main" id="{E578F55C-7DA7-79E3-FE1B-F0460765459D}"/>
              </a:ext>
            </a:extLst>
          </p:cNvPr>
          <p:cNvSpPr>
            <a:spLocks noGrp="1"/>
          </p:cNvSpPr>
          <p:nvPr>
            <p:ph type="title"/>
          </p:nvPr>
        </p:nvSpPr>
        <p:spPr>
          <a:xfrm>
            <a:off x="838200" y="365125"/>
            <a:ext cx="10515600" cy="1325563"/>
          </a:xfrm>
        </p:spPr>
        <p:txBody>
          <a:bodyPr>
            <a:normAutofit/>
          </a:bodyPr>
          <a:lstStyle/>
          <a:p>
            <a:r>
              <a:rPr kumimoji="1" lang="en-US" altLang="zh-CN" sz="3600" b="1" dirty="0">
                <a:latin typeface="Linux Biolinum" panose="02000503000000000000" pitchFamily="2" charset="0"/>
                <a:ea typeface="Linux Biolinum" panose="02000503000000000000" pitchFamily="2" charset="0"/>
                <a:cs typeface="Linux Biolinum" panose="02000503000000000000" pitchFamily="2" charset="0"/>
              </a:rPr>
              <a:t>Semantics-aware and Fine-grained </a:t>
            </a:r>
            <a:br>
              <a:rPr kumimoji="1" lang="en-US" altLang="zh-CN" sz="3600" b="1" dirty="0">
                <a:latin typeface="Linux Biolinum" panose="02000503000000000000" pitchFamily="2" charset="0"/>
                <a:ea typeface="Linux Biolinum" panose="02000503000000000000" pitchFamily="2" charset="0"/>
                <a:cs typeface="Linux Biolinum" panose="02000503000000000000" pitchFamily="2" charset="0"/>
              </a:rPr>
            </a:br>
            <a:r>
              <a:rPr kumimoji="1" lang="en-US" altLang="zh-CN" sz="3600" b="1" dirty="0">
                <a:latin typeface="Linux Biolinum" panose="02000503000000000000" pitchFamily="2" charset="0"/>
                <a:ea typeface="Linux Biolinum" panose="02000503000000000000" pitchFamily="2" charset="0"/>
                <a:cs typeface="Linux Biolinum" panose="02000503000000000000" pitchFamily="2" charset="0"/>
              </a:rPr>
              <a:t>Guidance</a:t>
            </a:r>
          </a:p>
        </p:txBody>
      </p:sp>
      <p:sp>
        <p:nvSpPr>
          <p:cNvPr id="2" name="圆角矩形 1">
            <a:extLst>
              <a:ext uri="{FF2B5EF4-FFF2-40B4-BE49-F238E27FC236}">
                <a16:creationId xmlns:a16="http://schemas.microsoft.com/office/drawing/2014/main" id="{DF5A479B-F80D-9A30-BECD-27362230562C}"/>
              </a:ext>
            </a:extLst>
          </p:cNvPr>
          <p:cNvSpPr/>
          <p:nvPr/>
        </p:nvSpPr>
        <p:spPr>
          <a:xfrm>
            <a:off x="8032390" y="1110551"/>
            <a:ext cx="3281656" cy="42575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Exploitation fuzzing on </a:t>
            </a:r>
            <a:r>
              <a:rPr kumimoji="1" lang="en-US" altLang="zh-CN" sz="2000"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A1</a:t>
            </a:r>
            <a:endParaRPr kumimoji="1" lang="zh-CN" altLang="en-US" sz="2000" b="1" dirty="0">
              <a:solidFill>
                <a:schemeClr val="tx1"/>
              </a:solidFill>
              <a:latin typeface="Inconsolata" panose="020B0609030003000000" pitchFamily="49" charset="0"/>
              <a:cs typeface="Linux Biolinum" panose="02000503000000000000" pitchFamily="2" charset="0"/>
            </a:endParaRPr>
          </a:p>
        </p:txBody>
      </p:sp>
    </p:spTree>
    <p:extLst>
      <p:ext uri="{BB962C8B-B14F-4D97-AF65-F5344CB8AC3E}">
        <p14:creationId xmlns:p14="http://schemas.microsoft.com/office/powerpoint/2010/main" val="223239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29" grpId="0" animBg="1"/>
      <p:bldP spid="31"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14</a:t>
            </a:fld>
            <a:endParaRPr kumimoji="1" lang="zh-CN" altLang="en-US" dirty="0"/>
          </a:p>
        </p:txBody>
      </p:sp>
      <p:sp>
        <p:nvSpPr>
          <p:cNvPr id="56" name="文本框 55">
            <a:extLst>
              <a:ext uri="{FF2B5EF4-FFF2-40B4-BE49-F238E27FC236}">
                <a16:creationId xmlns:a16="http://schemas.microsoft.com/office/drawing/2014/main" id="{096CB315-12F5-A155-CB6A-33B2A2443DFC}"/>
              </a:ext>
            </a:extLst>
          </p:cNvPr>
          <p:cNvSpPr txBox="1"/>
          <p:nvPr/>
        </p:nvSpPr>
        <p:spPr>
          <a:xfrm>
            <a:off x="5236767" y="1453741"/>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a</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57" name="文本框 56">
            <a:extLst>
              <a:ext uri="{FF2B5EF4-FFF2-40B4-BE49-F238E27FC236}">
                <a16:creationId xmlns:a16="http://schemas.microsoft.com/office/drawing/2014/main" id="{2F7F201C-822D-412F-CBBF-72A8544E6696}"/>
              </a:ext>
            </a:extLst>
          </p:cNvPr>
          <p:cNvSpPr txBox="1"/>
          <p:nvPr/>
        </p:nvSpPr>
        <p:spPr>
          <a:xfrm>
            <a:off x="4630156" y="3069044"/>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c</a:t>
            </a:r>
            <a:r>
              <a:rPr lang="en-US" altLang="zh-CN" sz="1700" dirty="0"/>
              <a:t>)</a:t>
            </a:r>
            <a:endParaRPr lang="zh-CN" altLang="en-US" sz="1700" dirty="0"/>
          </a:p>
        </p:txBody>
      </p:sp>
      <p:sp>
        <p:nvSpPr>
          <p:cNvPr id="58" name="文本框 57">
            <a:extLst>
              <a:ext uri="{FF2B5EF4-FFF2-40B4-BE49-F238E27FC236}">
                <a16:creationId xmlns:a16="http://schemas.microsoft.com/office/drawing/2014/main" id="{F6E3E868-3FBA-7146-F123-9EAD1F705F4E}"/>
              </a:ext>
            </a:extLst>
          </p:cNvPr>
          <p:cNvSpPr txBox="1"/>
          <p:nvPr/>
        </p:nvSpPr>
        <p:spPr>
          <a:xfrm>
            <a:off x="4630156" y="4066571"/>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59" name="文本框 58">
            <a:extLst>
              <a:ext uri="{FF2B5EF4-FFF2-40B4-BE49-F238E27FC236}">
                <a16:creationId xmlns:a16="http://schemas.microsoft.com/office/drawing/2014/main" id="{5D4359B8-3591-BAE9-0374-3FDC3F58B3E3}"/>
              </a:ext>
            </a:extLst>
          </p:cNvPr>
          <p:cNvSpPr txBox="1"/>
          <p:nvPr/>
        </p:nvSpPr>
        <p:spPr>
          <a:xfrm>
            <a:off x="5925234" y="4066571"/>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60" name="文本框 59">
            <a:extLst>
              <a:ext uri="{FF2B5EF4-FFF2-40B4-BE49-F238E27FC236}">
                <a16:creationId xmlns:a16="http://schemas.microsoft.com/office/drawing/2014/main" id="{906B7EFB-4C2F-9DCE-5BBC-751787CEB1C1}"/>
              </a:ext>
            </a:extLst>
          </p:cNvPr>
          <p:cNvSpPr txBox="1"/>
          <p:nvPr/>
        </p:nvSpPr>
        <p:spPr>
          <a:xfrm>
            <a:off x="5925234" y="3075120"/>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d</a:t>
            </a:r>
            <a:r>
              <a:rPr lang="en-US" altLang="zh-CN" sz="1700" dirty="0"/>
              <a:t>)</a:t>
            </a:r>
            <a:endParaRPr lang="zh-CN" altLang="en-US" sz="1700" dirty="0"/>
          </a:p>
        </p:txBody>
      </p:sp>
      <p:cxnSp>
        <p:nvCxnSpPr>
          <p:cNvPr id="61" name="直线箭头连接符 60">
            <a:extLst>
              <a:ext uri="{FF2B5EF4-FFF2-40B4-BE49-F238E27FC236}">
                <a16:creationId xmlns:a16="http://schemas.microsoft.com/office/drawing/2014/main" id="{E9873BE5-C713-65C0-087A-9AFAE0FBF0D4}"/>
              </a:ext>
            </a:extLst>
          </p:cNvPr>
          <p:cNvCxnSpPr>
            <a:cxnSpLocks/>
            <a:stCxn id="70" idx="2"/>
            <a:endCxn id="57" idx="0"/>
          </p:cNvCxnSpPr>
          <p:nvPr/>
        </p:nvCxnSpPr>
        <p:spPr>
          <a:xfrm flipH="1">
            <a:off x="5186356" y="2631060"/>
            <a:ext cx="606611" cy="4379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线箭头连接符 61">
            <a:extLst>
              <a:ext uri="{FF2B5EF4-FFF2-40B4-BE49-F238E27FC236}">
                <a16:creationId xmlns:a16="http://schemas.microsoft.com/office/drawing/2014/main" id="{D1D96C46-049B-FCBD-4F15-40F86D8590DC}"/>
              </a:ext>
            </a:extLst>
          </p:cNvPr>
          <p:cNvCxnSpPr>
            <a:cxnSpLocks/>
            <a:stCxn id="57" idx="2"/>
            <a:endCxn id="58" idx="0"/>
          </p:cNvCxnSpPr>
          <p:nvPr/>
        </p:nvCxnSpPr>
        <p:spPr>
          <a:xfrm>
            <a:off x="5186356" y="3422987"/>
            <a:ext cx="0" cy="6435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线箭头连接符 62">
            <a:extLst>
              <a:ext uri="{FF2B5EF4-FFF2-40B4-BE49-F238E27FC236}">
                <a16:creationId xmlns:a16="http://schemas.microsoft.com/office/drawing/2014/main" id="{81D61D57-D509-3194-F394-1F19C792C144}"/>
              </a:ext>
            </a:extLst>
          </p:cNvPr>
          <p:cNvCxnSpPr>
            <a:cxnSpLocks/>
            <a:stCxn id="70" idx="2"/>
            <a:endCxn id="60" idx="0"/>
          </p:cNvCxnSpPr>
          <p:nvPr/>
        </p:nvCxnSpPr>
        <p:spPr>
          <a:xfrm>
            <a:off x="5792967" y="2631060"/>
            <a:ext cx="688467" cy="4440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线箭头连接符 63">
            <a:extLst>
              <a:ext uri="{FF2B5EF4-FFF2-40B4-BE49-F238E27FC236}">
                <a16:creationId xmlns:a16="http://schemas.microsoft.com/office/drawing/2014/main" id="{DB0FEECE-610C-6593-8169-A4C70BA70E3A}"/>
              </a:ext>
            </a:extLst>
          </p:cNvPr>
          <p:cNvCxnSpPr>
            <a:cxnSpLocks/>
            <a:stCxn id="60" idx="2"/>
            <a:endCxn id="59" idx="0"/>
          </p:cNvCxnSpPr>
          <p:nvPr/>
        </p:nvCxnSpPr>
        <p:spPr>
          <a:xfrm>
            <a:off x="6481434" y="3429063"/>
            <a:ext cx="0" cy="6375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文本框 64">
            <a:extLst>
              <a:ext uri="{FF2B5EF4-FFF2-40B4-BE49-F238E27FC236}">
                <a16:creationId xmlns:a16="http://schemas.microsoft.com/office/drawing/2014/main" id="{6423AAC3-4876-BC2B-62F9-506B753522CE}"/>
              </a:ext>
            </a:extLst>
          </p:cNvPr>
          <p:cNvSpPr txBox="1"/>
          <p:nvPr/>
        </p:nvSpPr>
        <p:spPr>
          <a:xfrm>
            <a:off x="5777325" y="1842665"/>
            <a:ext cx="445956" cy="338554"/>
          </a:xfrm>
          <a:prstGeom prst="rect">
            <a:avLst/>
          </a:prstGeom>
          <a:noFill/>
        </p:spPr>
        <p:txBody>
          <a:bodyPr wrap="squar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6" name="文本框 65">
            <a:extLst>
              <a:ext uri="{FF2B5EF4-FFF2-40B4-BE49-F238E27FC236}">
                <a16:creationId xmlns:a16="http://schemas.microsoft.com/office/drawing/2014/main" id="{9A333231-9734-371C-2D20-87FBE0383D31}"/>
              </a:ext>
            </a:extLst>
          </p:cNvPr>
          <p:cNvSpPr txBox="1"/>
          <p:nvPr/>
        </p:nvSpPr>
        <p:spPr>
          <a:xfrm>
            <a:off x="6163839" y="2634476"/>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7" name="文本框 66">
            <a:extLst>
              <a:ext uri="{FF2B5EF4-FFF2-40B4-BE49-F238E27FC236}">
                <a16:creationId xmlns:a16="http://schemas.microsoft.com/office/drawing/2014/main" id="{B32D747A-61BA-FDDA-0318-FE417E60AD9E}"/>
              </a:ext>
            </a:extLst>
          </p:cNvPr>
          <p:cNvSpPr txBox="1"/>
          <p:nvPr/>
        </p:nvSpPr>
        <p:spPr>
          <a:xfrm>
            <a:off x="4790811" y="3522417"/>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8" name="文本框 67">
            <a:extLst>
              <a:ext uri="{FF2B5EF4-FFF2-40B4-BE49-F238E27FC236}">
                <a16:creationId xmlns:a16="http://schemas.microsoft.com/office/drawing/2014/main" id="{B65FEFAB-418C-3810-6D53-83DB6ABFBD3A}"/>
              </a:ext>
            </a:extLst>
          </p:cNvPr>
          <p:cNvSpPr txBox="1"/>
          <p:nvPr/>
        </p:nvSpPr>
        <p:spPr>
          <a:xfrm>
            <a:off x="6481434" y="3543351"/>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70" name="文本框 69">
            <a:extLst>
              <a:ext uri="{FF2B5EF4-FFF2-40B4-BE49-F238E27FC236}">
                <a16:creationId xmlns:a16="http://schemas.microsoft.com/office/drawing/2014/main" id="{E9C56B10-6E55-6455-E082-EF24F8511964}"/>
              </a:ext>
            </a:extLst>
          </p:cNvPr>
          <p:cNvSpPr txBox="1"/>
          <p:nvPr/>
        </p:nvSpPr>
        <p:spPr>
          <a:xfrm>
            <a:off x="5236767" y="227711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b</a:t>
            </a:r>
            <a:r>
              <a:rPr lang="en-US" altLang="zh-CN" sz="1700" dirty="0"/>
              <a:t>)</a:t>
            </a:r>
            <a:endParaRPr lang="zh-CN" altLang="en-US" sz="1700" dirty="0"/>
          </a:p>
        </p:txBody>
      </p:sp>
      <p:cxnSp>
        <p:nvCxnSpPr>
          <p:cNvPr id="71" name="直线箭头连接符 70">
            <a:extLst>
              <a:ext uri="{FF2B5EF4-FFF2-40B4-BE49-F238E27FC236}">
                <a16:creationId xmlns:a16="http://schemas.microsoft.com/office/drawing/2014/main" id="{096EAEBE-3795-A823-41FC-1019B17964CC}"/>
              </a:ext>
            </a:extLst>
          </p:cNvPr>
          <p:cNvCxnSpPr>
            <a:cxnSpLocks/>
            <a:stCxn id="56" idx="2"/>
            <a:endCxn id="70" idx="0"/>
          </p:cNvCxnSpPr>
          <p:nvPr/>
        </p:nvCxnSpPr>
        <p:spPr>
          <a:xfrm>
            <a:off x="5792967" y="1807684"/>
            <a:ext cx="0" cy="4694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91A4B32E-DCC7-34A4-E99B-7B63BAC0B130}"/>
              </a:ext>
            </a:extLst>
          </p:cNvPr>
          <p:cNvSpPr txBox="1"/>
          <p:nvPr/>
        </p:nvSpPr>
        <p:spPr>
          <a:xfrm>
            <a:off x="4949662" y="2648363"/>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18" name="文本框 17">
            <a:extLst>
              <a:ext uri="{FF2B5EF4-FFF2-40B4-BE49-F238E27FC236}">
                <a16:creationId xmlns:a16="http://schemas.microsoft.com/office/drawing/2014/main" id="{2A3566F8-04AB-3E6A-AD8F-871F6ACD5ADE}"/>
              </a:ext>
            </a:extLst>
          </p:cNvPr>
          <p:cNvSpPr txBox="1"/>
          <p:nvPr/>
        </p:nvSpPr>
        <p:spPr>
          <a:xfrm>
            <a:off x="811352" y="1598813"/>
            <a:ext cx="3590390" cy="4524315"/>
          </a:xfrm>
          <a:prstGeom prst="rect">
            <a:avLst/>
          </a:prstGeom>
          <a:noFill/>
        </p:spPr>
        <p:txBody>
          <a:bodyPr wrap="square">
            <a:spAutoFit/>
          </a:bodyPr>
          <a:lstStyle/>
          <a:p>
            <a:r>
              <a:rPr lang="en" altLang="zh-CN" dirty="0">
                <a:latin typeface="Inconsolata" panose="020B0609030003000000" pitchFamily="49" charset="0"/>
                <a:cs typeface="Consolas" panose="020B0609020204030204" pitchFamily="49" charset="0"/>
              </a:rPr>
              <a:t>B[2000]</a:t>
            </a:r>
            <a:endParaRPr lang="en" altLang="zh-CN" sz="1800" dirty="0">
              <a:latin typeface="Inconsolata" panose="020B0609030003000000" pitchFamily="49" charset="0"/>
              <a:cs typeface="Consolas" panose="020B0609020204030204" pitchFamily="49" charset="0"/>
            </a:endParaRPr>
          </a:p>
          <a:p>
            <a:r>
              <a:rPr lang="en" altLang="zh-CN" sz="1800" dirty="0">
                <a:latin typeface="Inconsolata" panose="020B0609030003000000" pitchFamily="49" charset="0"/>
                <a:cs typeface="Consolas" panose="020B0609020204030204" pitchFamily="49" charset="0"/>
              </a:rPr>
              <a:t>e = 0</a:t>
            </a:r>
          </a:p>
          <a:p>
            <a:r>
              <a:rPr lang="en" altLang="zh-CN" dirty="0">
                <a:solidFill>
                  <a:srgbClr val="C10846"/>
                </a:solidFill>
                <a:latin typeface="Inconsolata" panose="020B0609030003000000" pitchFamily="49" charset="0"/>
                <a:cs typeface="Consolas" panose="020B0609020204030204" pitchFamily="49" charset="0"/>
              </a:rPr>
              <a:t>if</a:t>
            </a:r>
            <a:r>
              <a:rPr lang="en" altLang="zh-CN" dirty="0">
                <a:latin typeface="Inconsolata" panose="020B0609030003000000" pitchFamily="49" charset="0"/>
                <a:cs typeface="Consolas" panose="020B0609020204030204" pitchFamily="49" charset="0"/>
              </a:rPr>
              <a:t>(input() % 1000 == 0) e = 1</a:t>
            </a:r>
            <a:endParaRPr lang="en" altLang="zh-CN" sz="1800" dirty="0">
              <a:latin typeface="Inconsolata" panose="020B0609030003000000" pitchFamily="49" charset="0"/>
              <a:cs typeface="Consolas" panose="020B0609020204030204" pitchFamily="49" charset="0"/>
            </a:endParaRPr>
          </a:p>
          <a:p>
            <a:r>
              <a:rPr lang="en" altLang="zh-CN" dirty="0">
                <a:latin typeface="Inconsolata" panose="020B0609030003000000" pitchFamily="49" charset="0"/>
                <a:cs typeface="Consolas" panose="020B0609020204030204" pitchFamily="49" charset="0"/>
              </a:rPr>
              <a:t>a = abs(input())</a:t>
            </a:r>
          </a:p>
          <a:p>
            <a:r>
              <a:rPr lang="en" altLang="zh-CN" dirty="0">
                <a:latin typeface="Inconsolata" panose="020B0609030003000000" pitchFamily="49" charset="0"/>
                <a:cs typeface="Consolas" panose="020B0609020204030204" pitchFamily="49" charset="0"/>
              </a:rPr>
              <a:t>b = a + 1</a:t>
            </a:r>
          </a:p>
          <a:p>
            <a:r>
              <a:rPr lang="en" altLang="zh-CN" dirty="0">
                <a:solidFill>
                  <a:srgbClr val="C10846"/>
                </a:solidFill>
                <a:latin typeface="Inconsolata" panose="020B0609030003000000" pitchFamily="49" charset="0"/>
                <a:cs typeface="Consolas" panose="020B0609020204030204" pitchFamily="49" charset="0"/>
              </a:rPr>
              <a:t>if</a:t>
            </a:r>
            <a:r>
              <a:rPr lang="en" altLang="zh-CN" dirty="0">
                <a:latin typeface="Inconsolata" panose="020B0609030003000000" pitchFamily="49" charset="0"/>
                <a:cs typeface="Consolas" panose="020B0609020204030204" pitchFamily="49" charset="0"/>
              </a:rPr>
              <a:t>(e == 0){</a:t>
            </a:r>
          </a:p>
          <a:p>
            <a:r>
              <a:rPr lang="en" altLang="zh-CN" dirty="0">
                <a:latin typeface="Inconsolata" panose="020B0609030003000000" pitchFamily="49" charset="0"/>
                <a:cs typeface="Consolas" panose="020B0609020204030204" pitchFamily="49" charset="0"/>
              </a:rPr>
              <a:t>    </a:t>
            </a:r>
            <a:r>
              <a:rPr lang="en" altLang="zh-CN" dirty="0">
                <a:solidFill>
                  <a:srgbClr val="C10846"/>
                </a:solidFill>
                <a:latin typeface="Inconsolata" panose="020B0609030003000000" pitchFamily="49" charset="0"/>
                <a:cs typeface="Consolas" panose="020B0609020204030204" pitchFamily="49" charset="0"/>
              </a:rPr>
              <a:t>if</a:t>
            </a:r>
            <a:r>
              <a:rPr lang="en" altLang="zh-CN" dirty="0">
                <a:latin typeface="Inconsolata" panose="020B0609030003000000" pitchFamily="49" charset="0"/>
                <a:cs typeface="Consolas" panose="020B0609020204030204" pitchFamily="49" charset="0"/>
              </a:rPr>
              <a:t>(b == </a:t>
            </a:r>
            <a:r>
              <a:rPr lang="en-US" altLang="zh-CN" dirty="0">
                <a:latin typeface="Inconsolata" panose="020B0609030003000000" pitchFamily="49" charset="0"/>
                <a:cs typeface="Consolas" panose="020B0609020204030204" pitchFamily="49" charset="0"/>
              </a:rPr>
              <a:t>100</a:t>
            </a:r>
            <a:r>
              <a:rPr lang="en" altLang="zh-CN" dirty="0">
                <a:latin typeface="Inconsolata" panose="020B0609030003000000" pitchFamily="49" charset="0"/>
                <a:cs typeface="Consolas" panose="020B0609020204030204" pitchFamily="49" charset="0"/>
              </a:rPr>
              <a:t>) c = -1</a:t>
            </a:r>
          </a:p>
          <a:p>
            <a:r>
              <a:rPr lang="en" altLang="zh-CN" dirty="0">
                <a:latin typeface="Inconsolata" panose="020B0609030003000000" pitchFamily="49" charset="0"/>
                <a:cs typeface="Consolas" panose="020B0609020204030204" pitchFamily="49" charset="0"/>
              </a:rPr>
              <a:t>    </a:t>
            </a:r>
            <a:r>
              <a:rPr lang="en" altLang="zh-CN" dirty="0">
                <a:solidFill>
                  <a:srgbClr val="C10846"/>
                </a:solidFill>
                <a:latin typeface="Inconsolata" panose="020B0609030003000000" pitchFamily="49" charset="0"/>
                <a:cs typeface="Consolas" panose="020B0609020204030204" pitchFamily="49" charset="0"/>
              </a:rPr>
              <a:t>else</a:t>
            </a:r>
            <a:r>
              <a:rPr lang="en" altLang="zh-CN" dirty="0">
                <a:latin typeface="Inconsolata" panose="020B0609030003000000" pitchFamily="49" charset="0"/>
                <a:cs typeface="Consolas" panose="020B0609020204030204" pitchFamily="49" charset="0"/>
              </a:rPr>
              <a:t> c = 0</a:t>
            </a:r>
          </a:p>
          <a:p>
            <a:r>
              <a:rPr lang="en" altLang="zh-CN" dirty="0">
                <a:latin typeface="Inconsolata" panose="020B0609030003000000" pitchFamily="49" charset="0"/>
                <a:cs typeface="Consolas" panose="020B0609020204030204" pitchFamily="49" charset="0"/>
              </a:rPr>
              <a:t>    </a:t>
            </a:r>
            <a:r>
              <a:rPr lang="en" altLang="zh-CN" dirty="0">
                <a:solidFill>
                  <a:srgbClr val="C10846"/>
                </a:solidFill>
                <a:latin typeface="Inconsolata" panose="020B0609030003000000" pitchFamily="49" charset="0"/>
                <a:cs typeface="Consolas" panose="020B0609020204030204" pitchFamily="49" charset="0"/>
              </a:rPr>
              <a:t>if</a:t>
            </a:r>
            <a:r>
              <a:rPr lang="en" altLang="zh-CN" dirty="0">
                <a:latin typeface="Inconsolata" panose="020B0609030003000000" pitchFamily="49" charset="0"/>
                <a:cs typeface="Consolas" panose="020B0609020204030204" pitchFamily="49" charset="0"/>
              </a:rPr>
              <a:t>(b == </a:t>
            </a:r>
            <a:r>
              <a:rPr lang="en-US" altLang="zh-CN" dirty="0">
                <a:latin typeface="Inconsolata" panose="020B0609030003000000" pitchFamily="49" charset="0"/>
                <a:cs typeface="Consolas" panose="020B0609020204030204" pitchFamily="49" charset="0"/>
              </a:rPr>
              <a:t>200</a:t>
            </a:r>
            <a:r>
              <a:rPr lang="en" altLang="zh-CN" dirty="0">
                <a:latin typeface="Inconsolata" panose="020B0609030003000000" pitchFamily="49" charset="0"/>
                <a:cs typeface="Consolas" panose="020B0609020204030204" pitchFamily="49" charset="0"/>
              </a:rPr>
              <a:t>) d = -1</a:t>
            </a:r>
          </a:p>
          <a:p>
            <a:r>
              <a:rPr lang="en" altLang="zh-CN" dirty="0">
                <a:latin typeface="Inconsolata" panose="020B0609030003000000" pitchFamily="49" charset="0"/>
                <a:cs typeface="Consolas" panose="020B0609020204030204" pitchFamily="49" charset="0"/>
              </a:rPr>
              <a:t>    </a:t>
            </a:r>
            <a:r>
              <a:rPr lang="en" altLang="zh-CN" dirty="0">
                <a:solidFill>
                  <a:srgbClr val="C10846"/>
                </a:solidFill>
                <a:latin typeface="Inconsolata" panose="020B0609030003000000" pitchFamily="49" charset="0"/>
                <a:cs typeface="Consolas" panose="020B0609020204030204" pitchFamily="49" charset="0"/>
              </a:rPr>
              <a:t>else</a:t>
            </a:r>
            <a:r>
              <a:rPr lang="en" altLang="zh-CN" dirty="0">
                <a:latin typeface="Inconsolata" panose="020B0609030003000000" pitchFamily="49" charset="0"/>
                <a:cs typeface="Consolas" panose="020B0609020204030204" pitchFamily="49" charset="0"/>
              </a:rPr>
              <a:t> d = 0</a:t>
            </a:r>
          </a:p>
          <a:p>
            <a:r>
              <a:rPr lang="en" altLang="zh-CN" dirty="0">
                <a:latin typeface="Inconsolata" panose="020B0609030003000000" pitchFamily="49" charset="0"/>
                <a:cs typeface="Consolas" panose="020B0609020204030204" pitchFamily="49" charset="0"/>
              </a:rPr>
              <a:t>}</a:t>
            </a:r>
            <a:r>
              <a:rPr lang="en" altLang="zh-CN" dirty="0">
                <a:solidFill>
                  <a:srgbClr val="C10846"/>
                </a:solidFill>
                <a:latin typeface="Inconsolata" panose="020B0609030003000000" pitchFamily="49" charset="0"/>
                <a:cs typeface="Consolas" panose="020B0609020204030204" pitchFamily="49" charset="0"/>
              </a:rPr>
              <a:t>else</a:t>
            </a:r>
            <a:r>
              <a:rPr lang="en" altLang="zh-CN" dirty="0">
                <a:latin typeface="Inconsolata" panose="020B0609030003000000" pitchFamily="49" charset="0"/>
                <a:cs typeface="Consolas" panose="020B0609020204030204" pitchFamily="49" charset="0"/>
              </a:rPr>
              <a:t>{</a:t>
            </a:r>
          </a:p>
          <a:p>
            <a:r>
              <a:rPr lang="en" altLang="zh-CN" dirty="0">
                <a:latin typeface="Inconsolata" panose="020B0609030003000000" pitchFamily="49" charset="0"/>
                <a:cs typeface="Consolas" panose="020B0609020204030204" pitchFamily="49" charset="0"/>
              </a:rPr>
              <a:t>    c = b % </a:t>
            </a:r>
            <a:r>
              <a:rPr lang="en-US" altLang="zh-CN" dirty="0">
                <a:latin typeface="Inconsolata" panose="020B0609030003000000" pitchFamily="49" charset="0"/>
                <a:cs typeface="Consolas" panose="020B0609020204030204" pitchFamily="49" charset="0"/>
              </a:rPr>
              <a:t>100</a:t>
            </a:r>
            <a:r>
              <a:rPr lang="en" altLang="zh-CN" dirty="0">
                <a:latin typeface="Inconsolata" panose="020B0609030003000000" pitchFamily="49" charset="0"/>
                <a:cs typeface="Consolas" panose="020B0609020204030204" pitchFamily="49" charset="0"/>
              </a:rPr>
              <a:t> – 1</a:t>
            </a:r>
          </a:p>
          <a:p>
            <a:r>
              <a:rPr lang="en" altLang="zh-CN" dirty="0">
                <a:latin typeface="Inconsolata" panose="020B0609030003000000" pitchFamily="49" charset="0"/>
                <a:cs typeface="Consolas" panose="020B0609020204030204" pitchFamily="49" charset="0"/>
              </a:rPr>
              <a:t>    d = b % </a:t>
            </a:r>
            <a:r>
              <a:rPr lang="en-US" altLang="zh-CN" dirty="0">
                <a:latin typeface="Inconsolata" panose="020B0609030003000000" pitchFamily="49" charset="0"/>
                <a:cs typeface="Consolas" panose="020B0609020204030204" pitchFamily="49" charset="0"/>
              </a:rPr>
              <a:t>200</a:t>
            </a:r>
            <a:r>
              <a:rPr lang="en" altLang="zh-CN" dirty="0">
                <a:latin typeface="Inconsolata" panose="020B0609030003000000" pitchFamily="49" charset="0"/>
                <a:cs typeface="Consolas" panose="020B0609020204030204" pitchFamily="49" charset="0"/>
              </a:rPr>
              <a:t> - 1</a:t>
            </a:r>
          </a:p>
          <a:p>
            <a:r>
              <a:rPr lang="en" altLang="zh-CN" dirty="0">
                <a:latin typeface="Inconsolata" panose="020B0609030003000000" pitchFamily="49" charset="0"/>
                <a:cs typeface="Consolas" panose="020B0609020204030204" pitchFamily="49" charset="0"/>
              </a:rPr>
              <a:t>}</a:t>
            </a:r>
          </a:p>
          <a:p>
            <a:r>
              <a:rPr lang="en" altLang="zh-CN" dirty="0">
                <a:latin typeface="Inconsolata" panose="020B0609030003000000" pitchFamily="49" charset="0"/>
                <a:cs typeface="Consolas" panose="020B0609020204030204" pitchFamily="49" charset="0"/>
              </a:rPr>
              <a:t>B[c] = 0     </a:t>
            </a:r>
            <a:r>
              <a:rPr lang="en" altLang="zh-CN" dirty="0">
                <a:solidFill>
                  <a:srgbClr val="1919FF"/>
                </a:solidFill>
                <a:latin typeface="Inconsolata" panose="020B0609030003000000" pitchFamily="49" charset="0"/>
                <a:cs typeface="Consolas" panose="020B0609020204030204" pitchFamily="49" charset="0"/>
              </a:rPr>
              <a:t>// A1</a:t>
            </a:r>
          </a:p>
          <a:p>
            <a:r>
              <a:rPr lang="en" altLang="zh-CN" dirty="0">
                <a:latin typeface="Inconsolata" panose="020B0609030003000000" pitchFamily="49" charset="0"/>
                <a:cs typeface="Consolas" panose="020B0609020204030204" pitchFamily="49" charset="0"/>
              </a:rPr>
              <a:t>B[d] = 0     </a:t>
            </a:r>
            <a:r>
              <a:rPr lang="en" altLang="zh-CN" dirty="0">
                <a:solidFill>
                  <a:srgbClr val="1919FF"/>
                </a:solidFill>
                <a:latin typeface="Inconsolata" panose="020B0609030003000000" pitchFamily="49" charset="0"/>
                <a:cs typeface="Consolas" panose="020B0609020204030204" pitchFamily="49" charset="0"/>
              </a:rPr>
              <a:t>// A2</a:t>
            </a:r>
          </a:p>
        </p:txBody>
      </p:sp>
      <p:sp>
        <p:nvSpPr>
          <p:cNvPr id="4" name="圆角矩形 3">
            <a:extLst>
              <a:ext uri="{FF2B5EF4-FFF2-40B4-BE49-F238E27FC236}">
                <a16:creationId xmlns:a16="http://schemas.microsoft.com/office/drawing/2014/main" id="{FA64B24A-A3CB-1481-F67E-052164E1A2AB}"/>
              </a:ext>
            </a:extLst>
          </p:cNvPr>
          <p:cNvSpPr/>
          <p:nvPr/>
        </p:nvSpPr>
        <p:spPr>
          <a:xfrm>
            <a:off x="679085" y="3030279"/>
            <a:ext cx="3131688" cy="1390235"/>
          </a:xfrm>
          <a:prstGeom prst="roundRect">
            <a:avLst/>
          </a:prstGeom>
          <a:noFill/>
          <a:ln w="254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latin typeface="Inconsolata" panose="020B0609030003000000" pitchFamily="49" charset="0"/>
              <a:cs typeface="Linux Biolinum" panose="02000503000000000000" pitchFamily="2" charset="0"/>
            </a:endParaRPr>
          </a:p>
        </p:txBody>
      </p:sp>
      <p:sp>
        <p:nvSpPr>
          <p:cNvPr id="11" name="标题 1">
            <a:extLst>
              <a:ext uri="{FF2B5EF4-FFF2-40B4-BE49-F238E27FC236}">
                <a16:creationId xmlns:a16="http://schemas.microsoft.com/office/drawing/2014/main" id="{51865C95-AABE-4C90-87B9-3C7A8B575CA3}"/>
              </a:ext>
            </a:extLst>
          </p:cNvPr>
          <p:cNvSpPr>
            <a:spLocks noGrp="1"/>
          </p:cNvSpPr>
          <p:nvPr>
            <p:ph type="title"/>
          </p:nvPr>
        </p:nvSpPr>
        <p:spPr>
          <a:xfrm>
            <a:off x="838200" y="365125"/>
            <a:ext cx="10515600" cy="1325563"/>
          </a:xfrm>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Adaptive Guidance</a:t>
            </a:r>
            <a:endParaRPr kumimoji="1" lang="zh-CN" altLang="en-US" dirty="0"/>
          </a:p>
        </p:txBody>
      </p:sp>
      <p:sp>
        <p:nvSpPr>
          <p:cNvPr id="19" name="圆角矩形 18">
            <a:extLst>
              <a:ext uri="{FF2B5EF4-FFF2-40B4-BE49-F238E27FC236}">
                <a16:creationId xmlns:a16="http://schemas.microsoft.com/office/drawing/2014/main" id="{A74B9D28-E6AA-3591-476A-038CCCD5F0AE}"/>
              </a:ext>
            </a:extLst>
          </p:cNvPr>
          <p:cNvSpPr/>
          <p:nvPr/>
        </p:nvSpPr>
        <p:spPr>
          <a:xfrm>
            <a:off x="8611665" y="1807684"/>
            <a:ext cx="2156155" cy="578882"/>
          </a:xfrm>
          <a:prstGeom prst="roundRect">
            <a:avLst/>
          </a:prstGeom>
          <a:solidFill>
            <a:srgbClr val="C00000"/>
          </a:solidFill>
        </p:spPr>
        <p:txBody>
          <a:bodyPr wrap="square" rtlCol="0">
            <a:spAutoFit/>
          </a:bodyPr>
          <a:lstStyle/>
          <a:p>
            <a:pPr algn="ctr"/>
            <a:r>
              <a:rPr lang="en-US" altLang="zh-CN" sz="2800" b="1" dirty="0">
                <a:solidFill>
                  <a:schemeClr val="bg1"/>
                </a:solidFill>
                <a:latin typeface="Linux Libertine" panose="02000503000000000000" pitchFamily="2" charset="0"/>
                <a:cs typeface="Linux Libertine" panose="02000503000000000000" pitchFamily="2" charset="0"/>
              </a:rPr>
              <a:t>Insight</a:t>
            </a: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A4438196-C9D1-ED7F-79B1-64524AB622DF}"/>
                  </a:ext>
                </a:extLst>
              </p:cNvPr>
              <p:cNvSpPr txBox="1"/>
              <p:nvPr/>
            </p:nvSpPr>
            <p:spPr>
              <a:xfrm>
                <a:off x="8406180" y="2798536"/>
                <a:ext cx="2567123" cy="3170099"/>
              </a:xfrm>
              <a:prstGeom prst="rect">
                <a:avLst/>
              </a:prstGeom>
              <a:noFill/>
            </p:spPr>
            <p:txBody>
              <a:bodyPr wrap="square">
                <a:spAutoFit/>
              </a:bodyPr>
              <a:lstStyle/>
              <a:p>
                <a:pPr algn="ctr"/>
                <a:r>
                  <a:rPr lang="en" altLang="zh-CN" sz="2000" i="0" u="none" strike="noStrike" dirty="0">
                    <a:solidFill>
                      <a:srgbClr val="000000"/>
                    </a:solidFill>
                    <a:effectLst/>
                    <a:latin typeface="Inconsolata" panose="020B0609030003000000" pitchFamily="49" charset="0"/>
                    <a:ea typeface="Linux Libertine" panose="02000503000000000000" pitchFamily="2" charset="0"/>
                    <a:cs typeface="Consolas" panose="020B0609020204030204" pitchFamily="49" charset="0"/>
                  </a:rPr>
                  <a:t>A1</a:t>
                </a:r>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 and </a:t>
                </a:r>
                <a:r>
                  <a:rPr lang="en" altLang="zh-CN" sz="2000" i="0" u="none" strike="noStrike" dirty="0">
                    <a:solidFill>
                      <a:srgbClr val="000000"/>
                    </a:solidFill>
                    <a:effectLst/>
                    <a:latin typeface="Inconsolata" panose="020B0609030003000000" pitchFamily="49" charset="0"/>
                    <a:ea typeface="Linux Libertine" panose="02000503000000000000" pitchFamily="2" charset="0"/>
                    <a:cs typeface="Consolas" panose="020B0609020204030204" pitchFamily="49" charset="0"/>
                  </a:rPr>
                  <a:t>A2</a:t>
                </a:r>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 are both constrained by the </a:t>
                </a:r>
                <a:r>
                  <a:rPr lang="en" altLang="zh-CN" sz="2000" b="1"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same input constraint statement</a:t>
                </a:r>
                <a:r>
                  <a:rPr lang="zh-CN" altLang="en-US" sz="2000" b="1"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 </a:t>
                </a:r>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and are both </a:t>
                </a:r>
                <a:r>
                  <a:rPr lang="en-US" altLang="zh-CN" sz="2000" b="1" dirty="0">
                    <a:solidFill>
                      <a:srgbClr val="000000"/>
                    </a:solidFill>
                    <a:latin typeface="Linux Libertine" panose="02000503000000000000" pitchFamily="2" charset="0"/>
                    <a:ea typeface="Linux Libertine" panose="02000503000000000000" pitchFamily="2" charset="0"/>
                    <a:cs typeface="Linux Libertine" panose="02000503000000000000" pitchFamily="2" charset="0"/>
                  </a:rPr>
                  <a:t>un</a:t>
                </a:r>
                <a:r>
                  <a:rPr lang="en" altLang="zh-CN" sz="2000" b="1"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reachable </a:t>
                </a:r>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by exploitation fuzzing </a:t>
                </a:r>
              </a:p>
              <a:p>
                <a:pPr algn="ctr"/>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a:t>
                </a:r>
                <a14:m>
                  <m:oMath xmlns:m="http://schemas.openxmlformats.org/officeDocument/2006/math">
                    <m:r>
                      <a:rPr lang="en-US" altLang="zh-CN" sz="2000" i="1" dirty="0" smtClean="0">
                        <a:solidFill>
                          <a:srgbClr val="000000"/>
                        </a:solidFill>
                        <a:latin typeface="Cambria Math" panose="02040503050406030204" pitchFamily="18" charset="0"/>
                        <a:ea typeface="Linux Libertine" panose="02000503000000000000" pitchFamily="2" charset="0"/>
                        <a:cs typeface="Linux Libertine" panose="02000503000000000000" pitchFamily="2" charset="0"/>
                      </a:rPr>
                      <m:t>&lt;</m:t>
                    </m:r>
                    <m:r>
                      <a:rPr lang="en-US" altLang="zh-CN" sz="2000" b="0" i="1" dirty="0" smtClean="0">
                        <a:solidFill>
                          <a:srgbClr val="000000"/>
                        </a:solidFill>
                        <a:latin typeface="Cambria Math" panose="02040503050406030204" pitchFamily="18" charset="0"/>
                        <a:ea typeface="Linux Libertine" panose="02000503000000000000" pitchFamily="2" charset="0"/>
                        <a:cs typeface="Linux Libertine" panose="02000503000000000000" pitchFamily="2" charset="0"/>
                      </a:rPr>
                      <m:t>1%</m:t>
                    </m:r>
                    <m:r>
                      <a:rPr lang="en-US" altLang="zh-CN" sz="2000" b="0" i="1" u="none" strike="noStrike" dirty="0" smtClean="0">
                        <a:solidFill>
                          <a:srgbClr val="000000"/>
                        </a:solidFill>
                        <a:effectLst/>
                        <a:latin typeface="Cambria Math" panose="02040503050406030204" pitchFamily="18" charset="0"/>
                        <a:ea typeface="Linux Libertine" panose="02000503000000000000" pitchFamily="2" charset="0"/>
                        <a:cs typeface="Linux Libertine" panose="02000503000000000000" pitchFamily="2" charset="0"/>
                      </a:rPr>
                      <m:t> </m:t>
                    </m:r>
                  </m:oMath>
                </a14:m>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probability of generating inputs that trigger them)</a:t>
                </a:r>
              </a:p>
            </p:txBody>
          </p:sp>
        </mc:Choice>
        <mc:Fallback xmlns="">
          <p:sp>
            <p:nvSpPr>
              <p:cNvPr id="20" name="文本框 19">
                <a:extLst>
                  <a:ext uri="{FF2B5EF4-FFF2-40B4-BE49-F238E27FC236}">
                    <a16:creationId xmlns:a16="http://schemas.microsoft.com/office/drawing/2014/main" id="{A4438196-C9D1-ED7F-79B1-64524AB622DF}"/>
                  </a:ext>
                </a:extLst>
              </p:cNvPr>
              <p:cNvSpPr txBox="1">
                <a:spLocks noRot="1" noChangeAspect="1" noMove="1" noResize="1" noEditPoints="1" noAdjustHandles="1" noChangeArrowheads="1" noChangeShapeType="1" noTextEdit="1"/>
              </p:cNvSpPr>
              <p:nvPr/>
            </p:nvSpPr>
            <p:spPr>
              <a:xfrm>
                <a:off x="8406180" y="2798536"/>
                <a:ext cx="2567123" cy="3170099"/>
              </a:xfrm>
              <a:prstGeom prst="rect">
                <a:avLst/>
              </a:prstGeom>
              <a:blipFill>
                <a:blip r:embed="rId3"/>
                <a:stretch>
                  <a:fillRect l="-1961" t="-1600" r="-3431" b="-2800"/>
                </a:stretch>
              </a:blipFill>
            </p:spPr>
            <p:txBody>
              <a:bodyPr/>
              <a:lstStyle/>
              <a:p>
                <a:r>
                  <a:rPr lang="zh-CN" altLang="en-US">
                    <a:noFill/>
                  </a:rPr>
                  <a:t> </a:t>
                </a:r>
              </a:p>
            </p:txBody>
          </p:sp>
        </mc:Fallback>
      </mc:AlternateContent>
      <p:sp>
        <p:nvSpPr>
          <p:cNvPr id="21" name="圆角矩形 20">
            <a:extLst>
              <a:ext uri="{FF2B5EF4-FFF2-40B4-BE49-F238E27FC236}">
                <a16:creationId xmlns:a16="http://schemas.microsoft.com/office/drawing/2014/main" id="{378DDEBD-6075-1A45-3B10-B24D28C96538}"/>
              </a:ext>
            </a:extLst>
          </p:cNvPr>
          <p:cNvSpPr/>
          <p:nvPr/>
        </p:nvSpPr>
        <p:spPr>
          <a:xfrm>
            <a:off x="679085" y="4420515"/>
            <a:ext cx="3131688" cy="1090306"/>
          </a:xfrm>
          <a:prstGeom prst="roundRect">
            <a:avLst/>
          </a:prstGeom>
          <a:noFill/>
          <a:ln w="254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latin typeface="Inconsolata" panose="020B0609030003000000" pitchFamily="49" charset="0"/>
              <a:cs typeface="Linux Biolinum" panose="02000503000000000000" pitchFamily="2" charset="0"/>
            </a:endParaRPr>
          </a:p>
        </p:txBody>
      </p:sp>
      <p:sp>
        <p:nvSpPr>
          <p:cNvPr id="2" name="圆角矩形 1">
            <a:extLst>
              <a:ext uri="{FF2B5EF4-FFF2-40B4-BE49-F238E27FC236}">
                <a16:creationId xmlns:a16="http://schemas.microsoft.com/office/drawing/2014/main" id="{AD6108BC-5B8D-875C-763D-C1A6CD6072AF}"/>
              </a:ext>
            </a:extLst>
          </p:cNvPr>
          <p:cNvSpPr/>
          <p:nvPr/>
        </p:nvSpPr>
        <p:spPr>
          <a:xfrm>
            <a:off x="3943040" y="4813495"/>
            <a:ext cx="4014186" cy="1752209"/>
          </a:xfrm>
          <a:prstGeom prst="roundRect">
            <a:avLst/>
          </a:prstGeom>
          <a:no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By using negative feedback to </a:t>
            </a:r>
            <a:r>
              <a:rPr kumimoji="1" lang="en-US" altLang="zh-CN" sz="24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de-prioritize</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targets that are </a:t>
            </a:r>
            <a:r>
              <a:rPr kumimoji="1" lang="en-US" altLang="zh-CN" sz="24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unreachable</a:t>
            </a:r>
            <a:r>
              <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under the </a:t>
            </a:r>
            <a:r>
              <a:rPr kumimoji="1" lang="en-US" altLang="zh-CN" sz="24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current seed set</a:t>
            </a:r>
          </a:p>
        </p:txBody>
      </p:sp>
      <p:sp>
        <p:nvSpPr>
          <p:cNvPr id="7" name="圆角矩形 6">
            <a:extLst>
              <a:ext uri="{FF2B5EF4-FFF2-40B4-BE49-F238E27FC236}">
                <a16:creationId xmlns:a16="http://schemas.microsoft.com/office/drawing/2014/main" id="{0DF533DE-017F-5962-CF1A-332B745583CE}"/>
              </a:ext>
            </a:extLst>
          </p:cNvPr>
          <p:cNvSpPr/>
          <p:nvPr/>
        </p:nvSpPr>
        <p:spPr>
          <a:xfrm>
            <a:off x="8406180" y="1027906"/>
            <a:ext cx="2614849" cy="551112"/>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No seeds with </a:t>
            </a:r>
            <a:r>
              <a:rPr kumimoji="1" lang="en-US" altLang="zh-CN" sz="2000" dirty="0">
                <a:solidFill>
                  <a:schemeClr val="tx1"/>
                </a:solidFill>
                <a:latin typeface="Inconsolata" panose="020B0609030003000000" pitchFamily="49" charset="0"/>
                <a:cs typeface="Linux Biolinum" panose="02000503000000000000" pitchFamily="2" charset="0"/>
              </a:rPr>
              <a:t>e = 1</a:t>
            </a:r>
            <a:endParaRPr kumimoji="1" lang="zh-CN" altLang="en-US" sz="2000" dirty="0">
              <a:solidFill>
                <a:schemeClr val="tx1"/>
              </a:solidFill>
              <a:latin typeface="Inconsolata" panose="020B0609030003000000" pitchFamily="49" charset="0"/>
              <a:cs typeface="Linux Biolinum" panose="02000503000000000000" pitchFamily="2" charset="0"/>
            </a:endParaRPr>
          </a:p>
        </p:txBody>
      </p:sp>
    </p:spTree>
    <p:extLst>
      <p:ext uri="{BB962C8B-B14F-4D97-AF65-F5344CB8AC3E}">
        <p14:creationId xmlns:p14="http://schemas.microsoft.com/office/powerpoint/2010/main" val="321565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2"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19" grpId="0" animBg="1"/>
      <p:bldP spid="20" grpId="0"/>
      <p:bldP spid="21" grpId="0" animBg="1"/>
      <p:bldP spid="21" grpId="1" animBg="1"/>
      <p:bldP spid="2"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Adaptive Guidance</a:t>
            </a:r>
            <a:endParaRPr kumimoji="1" lang="zh-CN" altLang="en-US" dirty="0"/>
          </a:p>
        </p:txBody>
      </p:sp>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15</a:t>
            </a:fld>
            <a:endParaRPr kumimoji="1" lang="zh-CN" altLang="en-US" dirty="0"/>
          </a:p>
        </p:txBody>
      </p:sp>
      <p:sp>
        <p:nvSpPr>
          <p:cNvPr id="56" name="文本框 55">
            <a:extLst>
              <a:ext uri="{FF2B5EF4-FFF2-40B4-BE49-F238E27FC236}">
                <a16:creationId xmlns:a16="http://schemas.microsoft.com/office/drawing/2014/main" id="{096CB315-12F5-A155-CB6A-33B2A2443DFC}"/>
              </a:ext>
            </a:extLst>
          </p:cNvPr>
          <p:cNvSpPr txBox="1"/>
          <p:nvPr/>
        </p:nvSpPr>
        <p:spPr>
          <a:xfrm>
            <a:off x="5236767" y="1453741"/>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a</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57" name="文本框 56">
            <a:extLst>
              <a:ext uri="{FF2B5EF4-FFF2-40B4-BE49-F238E27FC236}">
                <a16:creationId xmlns:a16="http://schemas.microsoft.com/office/drawing/2014/main" id="{2F7F201C-822D-412F-CBBF-72A8544E6696}"/>
              </a:ext>
            </a:extLst>
          </p:cNvPr>
          <p:cNvSpPr txBox="1"/>
          <p:nvPr/>
        </p:nvSpPr>
        <p:spPr>
          <a:xfrm>
            <a:off x="4630156" y="3069044"/>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c</a:t>
            </a:r>
            <a:r>
              <a:rPr lang="en-US" altLang="zh-CN" sz="1700" dirty="0"/>
              <a:t>)</a:t>
            </a:r>
            <a:endParaRPr lang="zh-CN" altLang="en-US" sz="1700" dirty="0"/>
          </a:p>
        </p:txBody>
      </p:sp>
      <p:sp>
        <p:nvSpPr>
          <p:cNvPr id="58" name="文本框 57">
            <a:extLst>
              <a:ext uri="{FF2B5EF4-FFF2-40B4-BE49-F238E27FC236}">
                <a16:creationId xmlns:a16="http://schemas.microsoft.com/office/drawing/2014/main" id="{F6E3E868-3FBA-7146-F123-9EAD1F705F4E}"/>
              </a:ext>
            </a:extLst>
          </p:cNvPr>
          <p:cNvSpPr txBox="1"/>
          <p:nvPr/>
        </p:nvSpPr>
        <p:spPr>
          <a:xfrm>
            <a:off x="4630156" y="4066571"/>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59" name="文本框 58">
            <a:extLst>
              <a:ext uri="{FF2B5EF4-FFF2-40B4-BE49-F238E27FC236}">
                <a16:creationId xmlns:a16="http://schemas.microsoft.com/office/drawing/2014/main" id="{5D4359B8-3591-BAE9-0374-3FDC3F58B3E3}"/>
              </a:ext>
            </a:extLst>
          </p:cNvPr>
          <p:cNvSpPr txBox="1"/>
          <p:nvPr/>
        </p:nvSpPr>
        <p:spPr>
          <a:xfrm>
            <a:off x="5925234" y="4066571"/>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60" name="文本框 59">
            <a:extLst>
              <a:ext uri="{FF2B5EF4-FFF2-40B4-BE49-F238E27FC236}">
                <a16:creationId xmlns:a16="http://schemas.microsoft.com/office/drawing/2014/main" id="{906B7EFB-4C2F-9DCE-5BBC-751787CEB1C1}"/>
              </a:ext>
            </a:extLst>
          </p:cNvPr>
          <p:cNvSpPr txBox="1"/>
          <p:nvPr/>
        </p:nvSpPr>
        <p:spPr>
          <a:xfrm>
            <a:off x="5925234" y="3075120"/>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d</a:t>
            </a:r>
            <a:r>
              <a:rPr lang="en-US" altLang="zh-CN" sz="1700" dirty="0"/>
              <a:t>)</a:t>
            </a:r>
            <a:endParaRPr lang="zh-CN" altLang="en-US" sz="1700" dirty="0"/>
          </a:p>
        </p:txBody>
      </p:sp>
      <p:cxnSp>
        <p:nvCxnSpPr>
          <p:cNvPr id="61" name="直线箭头连接符 60">
            <a:extLst>
              <a:ext uri="{FF2B5EF4-FFF2-40B4-BE49-F238E27FC236}">
                <a16:creationId xmlns:a16="http://schemas.microsoft.com/office/drawing/2014/main" id="{E9873BE5-C713-65C0-087A-9AFAE0FBF0D4}"/>
              </a:ext>
            </a:extLst>
          </p:cNvPr>
          <p:cNvCxnSpPr>
            <a:cxnSpLocks/>
            <a:stCxn id="70" idx="2"/>
            <a:endCxn id="57" idx="0"/>
          </p:cNvCxnSpPr>
          <p:nvPr/>
        </p:nvCxnSpPr>
        <p:spPr>
          <a:xfrm flipH="1">
            <a:off x="5186356" y="2631060"/>
            <a:ext cx="606611" cy="4379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线箭头连接符 61">
            <a:extLst>
              <a:ext uri="{FF2B5EF4-FFF2-40B4-BE49-F238E27FC236}">
                <a16:creationId xmlns:a16="http://schemas.microsoft.com/office/drawing/2014/main" id="{D1D96C46-049B-FCBD-4F15-40F86D8590DC}"/>
              </a:ext>
            </a:extLst>
          </p:cNvPr>
          <p:cNvCxnSpPr>
            <a:cxnSpLocks/>
            <a:stCxn id="57" idx="2"/>
            <a:endCxn id="58" idx="0"/>
          </p:cNvCxnSpPr>
          <p:nvPr/>
        </p:nvCxnSpPr>
        <p:spPr>
          <a:xfrm>
            <a:off x="5186356" y="3422987"/>
            <a:ext cx="0" cy="6435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线箭头连接符 62">
            <a:extLst>
              <a:ext uri="{FF2B5EF4-FFF2-40B4-BE49-F238E27FC236}">
                <a16:creationId xmlns:a16="http://schemas.microsoft.com/office/drawing/2014/main" id="{81D61D57-D509-3194-F394-1F19C792C144}"/>
              </a:ext>
            </a:extLst>
          </p:cNvPr>
          <p:cNvCxnSpPr>
            <a:cxnSpLocks/>
            <a:stCxn id="70" idx="2"/>
            <a:endCxn id="60" idx="0"/>
          </p:cNvCxnSpPr>
          <p:nvPr/>
        </p:nvCxnSpPr>
        <p:spPr>
          <a:xfrm>
            <a:off x="5792967" y="2631060"/>
            <a:ext cx="688467" cy="4440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线箭头连接符 63">
            <a:extLst>
              <a:ext uri="{FF2B5EF4-FFF2-40B4-BE49-F238E27FC236}">
                <a16:creationId xmlns:a16="http://schemas.microsoft.com/office/drawing/2014/main" id="{DB0FEECE-610C-6593-8169-A4C70BA70E3A}"/>
              </a:ext>
            </a:extLst>
          </p:cNvPr>
          <p:cNvCxnSpPr>
            <a:cxnSpLocks/>
            <a:stCxn id="60" idx="2"/>
            <a:endCxn id="59" idx="0"/>
          </p:cNvCxnSpPr>
          <p:nvPr/>
        </p:nvCxnSpPr>
        <p:spPr>
          <a:xfrm>
            <a:off x="6481434" y="3429063"/>
            <a:ext cx="0" cy="6375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文本框 64">
            <a:extLst>
              <a:ext uri="{FF2B5EF4-FFF2-40B4-BE49-F238E27FC236}">
                <a16:creationId xmlns:a16="http://schemas.microsoft.com/office/drawing/2014/main" id="{6423AAC3-4876-BC2B-62F9-506B753522CE}"/>
              </a:ext>
            </a:extLst>
          </p:cNvPr>
          <p:cNvSpPr txBox="1"/>
          <p:nvPr/>
        </p:nvSpPr>
        <p:spPr>
          <a:xfrm>
            <a:off x="5777325" y="1842665"/>
            <a:ext cx="445956" cy="338554"/>
          </a:xfrm>
          <a:prstGeom prst="rect">
            <a:avLst/>
          </a:prstGeom>
          <a:noFill/>
        </p:spPr>
        <p:txBody>
          <a:bodyPr wrap="squar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6" name="文本框 65">
            <a:extLst>
              <a:ext uri="{FF2B5EF4-FFF2-40B4-BE49-F238E27FC236}">
                <a16:creationId xmlns:a16="http://schemas.microsoft.com/office/drawing/2014/main" id="{9A333231-9734-371C-2D20-87FBE0383D31}"/>
              </a:ext>
            </a:extLst>
          </p:cNvPr>
          <p:cNvSpPr txBox="1"/>
          <p:nvPr/>
        </p:nvSpPr>
        <p:spPr>
          <a:xfrm>
            <a:off x="6163839" y="2634476"/>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7" name="文本框 66">
            <a:extLst>
              <a:ext uri="{FF2B5EF4-FFF2-40B4-BE49-F238E27FC236}">
                <a16:creationId xmlns:a16="http://schemas.microsoft.com/office/drawing/2014/main" id="{B32D747A-61BA-FDDA-0318-FE417E60AD9E}"/>
              </a:ext>
            </a:extLst>
          </p:cNvPr>
          <p:cNvSpPr txBox="1"/>
          <p:nvPr/>
        </p:nvSpPr>
        <p:spPr>
          <a:xfrm>
            <a:off x="4790811" y="3522417"/>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8" name="文本框 67">
            <a:extLst>
              <a:ext uri="{FF2B5EF4-FFF2-40B4-BE49-F238E27FC236}">
                <a16:creationId xmlns:a16="http://schemas.microsoft.com/office/drawing/2014/main" id="{B65FEFAB-418C-3810-6D53-83DB6ABFBD3A}"/>
              </a:ext>
            </a:extLst>
          </p:cNvPr>
          <p:cNvSpPr txBox="1"/>
          <p:nvPr/>
        </p:nvSpPr>
        <p:spPr>
          <a:xfrm>
            <a:off x="6481434" y="3543351"/>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graphicFrame>
        <p:nvGraphicFramePr>
          <p:cNvPr id="69" name="表格 96">
            <a:extLst>
              <a:ext uri="{FF2B5EF4-FFF2-40B4-BE49-F238E27FC236}">
                <a16:creationId xmlns:a16="http://schemas.microsoft.com/office/drawing/2014/main" id="{2B322C28-33CD-CD82-8DA3-B5E629B25D44}"/>
              </a:ext>
            </a:extLst>
          </p:cNvPr>
          <p:cNvGraphicFramePr>
            <a:graphicFrameLocks noGrp="1"/>
          </p:cNvGraphicFramePr>
          <p:nvPr/>
        </p:nvGraphicFramePr>
        <p:xfrm>
          <a:off x="4131296" y="4883622"/>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0.512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0.512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bl>
          </a:graphicData>
        </a:graphic>
      </p:graphicFrame>
      <p:sp>
        <p:nvSpPr>
          <p:cNvPr id="70" name="文本框 69">
            <a:extLst>
              <a:ext uri="{FF2B5EF4-FFF2-40B4-BE49-F238E27FC236}">
                <a16:creationId xmlns:a16="http://schemas.microsoft.com/office/drawing/2014/main" id="{E9C56B10-6E55-6455-E082-EF24F8511964}"/>
              </a:ext>
            </a:extLst>
          </p:cNvPr>
          <p:cNvSpPr txBox="1"/>
          <p:nvPr/>
        </p:nvSpPr>
        <p:spPr>
          <a:xfrm>
            <a:off x="5236767" y="227711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b</a:t>
            </a:r>
            <a:r>
              <a:rPr lang="en-US" altLang="zh-CN" sz="1700" dirty="0"/>
              <a:t>)</a:t>
            </a:r>
            <a:endParaRPr lang="zh-CN" altLang="en-US" sz="1700" dirty="0"/>
          </a:p>
        </p:txBody>
      </p:sp>
      <p:cxnSp>
        <p:nvCxnSpPr>
          <p:cNvPr id="71" name="直线箭头连接符 70">
            <a:extLst>
              <a:ext uri="{FF2B5EF4-FFF2-40B4-BE49-F238E27FC236}">
                <a16:creationId xmlns:a16="http://schemas.microsoft.com/office/drawing/2014/main" id="{096EAEBE-3795-A823-41FC-1019B17964CC}"/>
              </a:ext>
            </a:extLst>
          </p:cNvPr>
          <p:cNvCxnSpPr>
            <a:cxnSpLocks/>
            <a:stCxn id="56" idx="2"/>
            <a:endCxn id="70" idx="0"/>
          </p:cNvCxnSpPr>
          <p:nvPr/>
        </p:nvCxnSpPr>
        <p:spPr>
          <a:xfrm>
            <a:off x="5792967" y="1807684"/>
            <a:ext cx="0" cy="4694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91A4B32E-DCC7-34A4-E99B-7B63BAC0B130}"/>
              </a:ext>
            </a:extLst>
          </p:cNvPr>
          <p:cNvSpPr txBox="1"/>
          <p:nvPr/>
        </p:nvSpPr>
        <p:spPr>
          <a:xfrm>
            <a:off x="4949662" y="2648363"/>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cxnSp>
        <p:nvCxnSpPr>
          <p:cNvPr id="96" name="直接箭头连接符 120">
            <a:extLst>
              <a:ext uri="{FF2B5EF4-FFF2-40B4-BE49-F238E27FC236}">
                <a16:creationId xmlns:a16="http://schemas.microsoft.com/office/drawing/2014/main" id="{32DD29F2-D900-B9AF-F859-2FCAA6B61C8A}"/>
              </a:ext>
            </a:extLst>
          </p:cNvPr>
          <p:cNvCxnSpPr>
            <a:cxnSpLocks/>
          </p:cNvCxnSpPr>
          <p:nvPr/>
        </p:nvCxnSpPr>
        <p:spPr>
          <a:xfrm>
            <a:off x="5694996" y="5817596"/>
            <a:ext cx="384148" cy="0"/>
          </a:xfrm>
          <a:prstGeom prst="straightConnector1">
            <a:avLst/>
          </a:prstGeom>
          <a:noFill/>
          <a:ln w="50800" cap="flat" cmpd="sng" algn="ctr">
            <a:solidFill>
              <a:schemeClr val="accent6"/>
            </a:solidFill>
            <a:prstDash val="solid"/>
            <a:miter lim="800000"/>
            <a:tailEnd type="triangle"/>
          </a:ln>
          <a:effectLst/>
        </p:spPr>
      </p:cxnSp>
      <p:graphicFrame>
        <p:nvGraphicFramePr>
          <p:cNvPr id="5" name="表格 96">
            <a:extLst>
              <a:ext uri="{FF2B5EF4-FFF2-40B4-BE49-F238E27FC236}">
                <a16:creationId xmlns:a16="http://schemas.microsoft.com/office/drawing/2014/main" id="{B065C802-AEDF-BA9F-8964-5738C189199E}"/>
              </a:ext>
            </a:extLst>
          </p:cNvPr>
          <p:cNvGraphicFramePr>
            <a:graphicFrameLocks noGrp="1"/>
          </p:cNvGraphicFramePr>
          <p:nvPr/>
        </p:nvGraphicFramePr>
        <p:xfrm>
          <a:off x="6161407" y="4883622"/>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b="1" u="sng"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0.378</a:t>
                      </a:r>
                      <a:endParaRPr lang="zh-CN" altLang="en-US" sz="1600" b="1" u="sng" dirty="0">
                        <a:solidFill>
                          <a:srgbClr val="FF0000"/>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691357"/>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BF"/>
                    </a:solid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BF"/>
                    </a:solidFill>
                  </a:tcPr>
                </a:tc>
                <a:extLst>
                  <a:ext uri="{0D108BD9-81ED-4DB2-BD59-A6C34878D82A}">
                    <a16:rowId xmlns:a16="http://schemas.microsoft.com/office/drawing/2014/main" val="2966627819"/>
                  </a:ext>
                </a:extLst>
              </a:tr>
            </a:tbl>
          </a:graphicData>
        </a:graphic>
      </p:graphicFrame>
      <p:sp>
        <p:nvSpPr>
          <p:cNvPr id="24" name="圆角矩形 23">
            <a:extLst>
              <a:ext uri="{FF2B5EF4-FFF2-40B4-BE49-F238E27FC236}">
                <a16:creationId xmlns:a16="http://schemas.microsoft.com/office/drawing/2014/main" id="{0B8F32A8-74E0-D097-E28B-B32B998BC384}"/>
              </a:ext>
            </a:extLst>
          </p:cNvPr>
          <p:cNvSpPr/>
          <p:nvPr/>
        </p:nvSpPr>
        <p:spPr>
          <a:xfrm>
            <a:off x="8301923" y="2091774"/>
            <a:ext cx="2742591" cy="888773"/>
          </a:xfrm>
          <a:prstGeom prst="roundRect">
            <a:avLst/>
          </a:prstGeom>
          <a:noFill/>
          <a:ln w="38100">
            <a:solidFill>
              <a:schemeClr val="accent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No triggering of </a:t>
            </a:r>
            <a:r>
              <a:rPr kumimoji="1" lang="en-US" altLang="zh-CN" sz="2000"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A1</a:t>
            </a:r>
            <a:r>
              <a:rPr kumimoji="1" lang="en-US" altLang="zh-CN" sz="2000"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a:t>
            </a: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after several mutation </a:t>
            </a:r>
            <a:endParaRPr kumimoji="1" lang="zh-CN" altLang="en-US" sz="2000" b="1" dirty="0">
              <a:solidFill>
                <a:schemeClr val="tx1"/>
              </a:solidFill>
              <a:latin typeface="Linux Libertine" panose="02000503000000000000" pitchFamily="2" charset="0"/>
              <a:cs typeface="Linux Libertine" panose="02000503000000000000" pitchFamily="2" charset="0"/>
            </a:endParaRPr>
          </a:p>
        </p:txBody>
      </p:sp>
      <p:cxnSp>
        <p:nvCxnSpPr>
          <p:cNvPr id="25" name="直接箭头连接符 120">
            <a:extLst>
              <a:ext uri="{FF2B5EF4-FFF2-40B4-BE49-F238E27FC236}">
                <a16:creationId xmlns:a16="http://schemas.microsoft.com/office/drawing/2014/main" id="{27F96EDC-0E7B-BF9E-F7B4-E5FFEEDE9754}"/>
              </a:ext>
            </a:extLst>
          </p:cNvPr>
          <p:cNvCxnSpPr>
            <a:cxnSpLocks/>
            <a:stCxn id="8" idx="2"/>
            <a:endCxn id="24" idx="0"/>
          </p:cNvCxnSpPr>
          <p:nvPr/>
        </p:nvCxnSpPr>
        <p:spPr>
          <a:xfrm>
            <a:off x="9673219" y="1622341"/>
            <a:ext cx="0" cy="469433"/>
          </a:xfrm>
          <a:prstGeom prst="straightConnector1">
            <a:avLst/>
          </a:prstGeom>
          <a:noFill/>
          <a:ln w="50800" cap="flat" cmpd="sng" algn="ctr">
            <a:solidFill>
              <a:schemeClr val="accent6"/>
            </a:solidFill>
            <a:prstDash val="solid"/>
            <a:miter lim="800000"/>
            <a:tailEnd type="triangle"/>
          </a:ln>
          <a:effectLst/>
        </p:spPr>
      </p:cxnSp>
      <p:cxnSp>
        <p:nvCxnSpPr>
          <p:cNvPr id="26" name="直接箭头连接符 120">
            <a:extLst>
              <a:ext uri="{FF2B5EF4-FFF2-40B4-BE49-F238E27FC236}">
                <a16:creationId xmlns:a16="http://schemas.microsoft.com/office/drawing/2014/main" id="{F3C45D30-0AA2-51EC-1738-9AD2774319D7}"/>
              </a:ext>
            </a:extLst>
          </p:cNvPr>
          <p:cNvCxnSpPr>
            <a:cxnSpLocks/>
            <a:stCxn id="24" idx="2"/>
            <a:endCxn id="28" idx="0"/>
          </p:cNvCxnSpPr>
          <p:nvPr/>
        </p:nvCxnSpPr>
        <p:spPr>
          <a:xfrm>
            <a:off x="9673219" y="2980547"/>
            <a:ext cx="1051" cy="498646"/>
          </a:xfrm>
          <a:prstGeom prst="straightConnector1">
            <a:avLst/>
          </a:prstGeom>
          <a:noFill/>
          <a:ln w="50800" cap="flat" cmpd="sng" algn="ctr">
            <a:solidFill>
              <a:schemeClr val="accent6"/>
            </a:solidFill>
            <a:prstDash val="solid"/>
            <a:miter lim="800000"/>
            <a:tailEnd type="triangle"/>
          </a:ln>
          <a:effectLst/>
        </p:spPr>
      </p:cxnSp>
      <p:cxnSp>
        <p:nvCxnSpPr>
          <p:cNvPr id="27" name="直接箭头连接符 120">
            <a:extLst>
              <a:ext uri="{FF2B5EF4-FFF2-40B4-BE49-F238E27FC236}">
                <a16:creationId xmlns:a16="http://schemas.microsoft.com/office/drawing/2014/main" id="{EB0D9271-031E-31FF-7132-DDAE0FCD1B5C}"/>
              </a:ext>
            </a:extLst>
          </p:cNvPr>
          <p:cNvCxnSpPr>
            <a:cxnSpLocks/>
            <a:stCxn id="29" idx="2"/>
            <a:endCxn id="31" idx="0"/>
          </p:cNvCxnSpPr>
          <p:nvPr/>
        </p:nvCxnSpPr>
        <p:spPr>
          <a:xfrm flipH="1">
            <a:off x="9673219" y="4889947"/>
            <a:ext cx="1053" cy="620873"/>
          </a:xfrm>
          <a:prstGeom prst="straightConnector1">
            <a:avLst/>
          </a:prstGeom>
          <a:noFill/>
          <a:ln w="50800" cap="flat" cmpd="sng" algn="ctr">
            <a:solidFill>
              <a:schemeClr val="accent6"/>
            </a:solidFill>
            <a:prstDash val="solid"/>
            <a:miter lim="800000"/>
            <a:tailEnd type="triangle"/>
          </a:ln>
          <a:effectLst/>
        </p:spPr>
      </p:cxnSp>
      <p:sp>
        <p:nvSpPr>
          <p:cNvPr id="28" name="圆角矩形 27">
            <a:extLst>
              <a:ext uri="{FF2B5EF4-FFF2-40B4-BE49-F238E27FC236}">
                <a16:creationId xmlns:a16="http://schemas.microsoft.com/office/drawing/2014/main" id="{BB6EE82B-DCB6-BA59-AB36-7BEC5BF59602}"/>
              </a:ext>
            </a:extLst>
          </p:cNvPr>
          <p:cNvSpPr/>
          <p:nvPr/>
        </p:nvSpPr>
        <p:spPr>
          <a:xfrm>
            <a:off x="8302973" y="3479193"/>
            <a:ext cx="2742593" cy="442674"/>
          </a:xfrm>
          <a:prstGeom prst="roundRect">
            <a:avLst/>
          </a:prstGeom>
          <a:solidFill>
            <a:srgbClr val="C00000"/>
          </a:solidFill>
          <a:ln>
            <a:noFill/>
          </a:ln>
        </p:spPr>
        <p:txBody>
          <a:bodyPr wrap="square" rtlCol="0">
            <a:spAutoFit/>
          </a:bodyPr>
          <a:lstStyle/>
          <a:p>
            <a:pPr algn="ctr"/>
            <a:r>
              <a:rPr kumimoji="1"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Negative</a:t>
            </a:r>
            <a:r>
              <a:rPr kumimoji="1" lang="zh-CN" altLang="en-US"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feedback</a:t>
            </a:r>
            <a:endParaRPr kumimoji="1" lang="zh-CN" altLang="en-US" sz="2000" b="1" dirty="0">
              <a:solidFill>
                <a:schemeClr val="bg1"/>
              </a:solidFill>
              <a:latin typeface="Linux Libertine" panose="02000503000000000000" pitchFamily="2" charset="0"/>
              <a:cs typeface="Linux Libertine" panose="02000503000000000000" pitchFamily="2" charset="0"/>
            </a:endParaRPr>
          </a:p>
        </p:txBody>
      </p:sp>
      <p:sp>
        <p:nvSpPr>
          <p:cNvPr id="29" name="圆角矩形 28">
            <a:extLst>
              <a:ext uri="{FF2B5EF4-FFF2-40B4-BE49-F238E27FC236}">
                <a16:creationId xmlns:a16="http://schemas.microsoft.com/office/drawing/2014/main" id="{BBE3F9B3-691A-EF65-5231-007A3A80E3D4}"/>
              </a:ext>
            </a:extLst>
          </p:cNvPr>
          <p:cNvSpPr/>
          <p:nvPr/>
        </p:nvSpPr>
        <p:spPr>
          <a:xfrm>
            <a:off x="8744692" y="4420514"/>
            <a:ext cx="1859160" cy="469433"/>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Other targets</a:t>
            </a:r>
            <a:endParaRPr kumimoji="1" lang="zh-CN" altLang="en-US" sz="2000" b="1" dirty="0">
              <a:solidFill>
                <a:schemeClr val="tx1"/>
              </a:solidFill>
              <a:latin typeface="Linux Libertine" panose="02000503000000000000" pitchFamily="2" charset="0"/>
              <a:cs typeface="Linux Libertine" panose="02000503000000000000" pitchFamily="2" charset="0"/>
            </a:endParaRPr>
          </a:p>
        </p:txBody>
      </p:sp>
      <p:cxnSp>
        <p:nvCxnSpPr>
          <p:cNvPr id="30" name="直接箭头连接符 120">
            <a:extLst>
              <a:ext uri="{FF2B5EF4-FFF2-40B4-BE49-F238E27FC236}">
                <a16:creationId xmlns:a16="http://schemas.microsoft.com/office/drawing/2014/main" id="{89CC7E3E-F04C-693A-E69F-D0DA54666B93}"/>
              </a:ext>
            </a:extLst>
          </p:cNvPr>
          <p:cNvCxnSpPr>
            <a:cxnSpLocks/>
            <a:stCxn id="28" idx="2"/>
            <a:endCxn id="29" idx="0"/>
          </p:cNvCxnSpPr>
          <p:nvPr/>
        </p:nvCxnSpPr>
        <p:spPr>
          <a:xfrm>
            <a:off x="9674270" y="3921867"/>
            <a:ext cx="2" cy="498647"/>
          </a:xfrm>
          <a:prstGeom prst="straightConnector1">
            <a:avLst/>
          </a:prstGeom>
          <a:noFill/>
          <a:ln w="50800" cap="flat" cmpd="sng" algn="ctr">
            <a:solidFill>
              <a:schemeClr val="accent6"/>
            </a:solidFill>
            <a:prstDash val="solid"/>
            <a:miter lim="800000"/>
            <a:tailEnd type="triangle"/>
          </a:ln>
          <a:effectLst/>
        </p:spPr>
      </p:cxnSp>
      <p:sp>
        <p:nvSpPr>
          <p:cNvPr id="31" name="圆角矩形 30">
            <a:extLst>
              <a:ext uri="{FF2B5EF4-FFF2-40B4-BE49-F238E27FC236}">
                <a16:creationId xmlns:a16="http://schemas.microsoft.com/office/drawing/2014/main" id="{378EC52D-82E0-91A4-E399-99C006F77E88}"/>
              </a:ext>
            </a:extLst>
          </p:cNvPr>
          <p:cNvSpPr/>
          <p:nvPr/>
        </p:nvSpPr>
        <p:spPr>
          <a:xfrm>
            <a:off x="8301923" y="5510820"/>
            <a:ext cx="2742591" cy="888773"/>
          </a:xfrm>
          <a:prstGeom prst="roundRect">
            <a:avLst/>
          </a:prstGeom>
          <a:noFill/>
          <a:ln w="38100">
            <a:solidFill>
              <a:schemeClr val="accent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Avoid focusing on </a:t>
            </a:r>
            <a:r>
              <a:rPr kumimoji="1" lang="en-US" altLang="zh-CN" sz="2000" b="1"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unreachable</a:t>
            </a: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alarms</a:t>
            </a:r>
            <a:endParaRPr kumimoji="1" lang="zh-CN" altLang="en-US" sz="2000" b="1" dirty="0">
              <a:solidFill>
                <a:schemeClr val="tx1"/>
              </a:solidFill>
              <a:latin typeface="Linux Libertine" panose="02000503000000000000" pitchFamily="2" charset="0"/>
              <a:cs typeface="Linux Libertine" panose="02000503000000000000" pitchFamily="2" charset="0"/>
            </a:endParaRPr>
          </a:p>
        </p:txBody>
      </p:sp>
      <p:sp>
        <p:nvSpPr>
          <p:cNvPr id="7" name="文本框 6">
            <a:extLst>
              <a:ext uri="{FF2B5EF4-FFF2-40B4-BE49-F238E27FC236}">
                <a16:creationId xmlns:a16="http://schemas.microsoft.com/office/drawing/2014/main" id="{FF9DD867-C7D2-6C85-E4A9-E370AFA23F39}"/>
              </a:ext>
            </a:extLst>
          </p:cNvPr>
          <p:cNvSpPr txBox="1"/>
          <p:nvPr/>
        </p:nvSpPr>
        <p:spPr>
          <a:xfrm>
            <a:off x="811352" y="1598813"/>
            <a:ext cx="3590390" cy="4524315"/>
          </a:xfrm>
          <a:prstGeom prst="rect">
            <a:avLst/>
          </a:prstGeom>
          <a:noFill/>
        </p:spPr>
        <p:txBody>
          <a:bodyPr wrap="square">
            <a:spAutoFit/>
          </a:bodyPr>
          <a:lstStyle/>
          <a:p>
            <a:r>
              <a:rPr lang="en" altLang="zh-CN" dirty="0">
                <a:latin typeface="Inconsolata" panose="020B0609030003000000" pitchFamily="49" charset="0"/>
                <a:cs typeface="Consolas" panose="020B0609020204030204" pitchFamily="49" charset="0"/>
              </a:rPr>
              <a:t>B[2000]</a:t>
            </a:r>
            <a:endParaRPr lang="en" altLang="zh-CN" sz="1800" dirty="0">
              <a:latin typeface="Inconsolata" panose="020B0609030003000000" pitchFamily="49" charset="0"/>
              <a:cs typeface="Consolas" panose="020B0609020204030204" pitchFamily="49" charset="0"/>
            </a:endParaRPr>
          </a:p>
          <a:p>
            <a:r>
              <a:rPr lang="en" altLang="zh-CN" sz="1800" dirty="0">
                <a:latin typeface="Inconsolata" panose="020B0609030003000000" pitchFamily="49" charset="0"/>
                <a:cs typeface="Consolas" panose="020B0609020204030204" pitchFamily="49" charset="0"/>
              </a:rPr>
              <a:t>e = 0</a:t>
            </a:r>
          </a:p>
          <a:p>
            <a:r>
              <a:rPr lang="en" altLang="zh-CN" dirty="0">
                <a:solidFill>
                  <a:srgbClr val="C10846"/>
                </a:solidFill>
                <a:latin typeface="Inconsolata" panose="020B0609030003000000" pitchFamily="49" charset="0"/>
                <a:cs typeface="Consolas" panose="020B0609020204030204" pitchFamily="49" charset="0"/>
              </a:rPr>
              <a:t>if</a:t>
            </a:r>
            <a:r>
              <a:rPr lang="en" altLang="zh-CN" dirty="0">
                <a:latin typeface="Inconsolata" panose="020B0609030003000000" pitchFamily="49" charset="0"/>
                <a:cs typeface="Consolas" panose="020B0609020204030204" pitchFamily="49" charset="0"/>
              </a:rPr>
              <a:t>(input() % 1000 == 0) e = 1</a:t>
            </a:r>
            <a:endParaRPr lang="en" altLang="zh-CN" sz="1800" dirty="0">
              <a:latin typeface="Inconsolata" panose="020B0609030003000000" pitchFamily="49" charset="0"/>
              <a:cs typeface="Consolas" panose="020B0609020204030204" pitchFamily="49" charset="0"/>
            </a:endParaRPr>
          </a:p>
          <a:p>
            <a:r>
              <a:rPr lang="en" altLang="zh-CN" dirty="0">
                <a:latin typeface="Inconsolata" panose="020B0609030003000000" pitchFamily="49" charset="0"/>
                <a:cs typeface="Consolas" panose="020B0609020204030204" pitchFamily="49" charset="0"/>
              </a:rPr>
              <a:t>a = abs(input())</a:t>
            </a:r>
          </a:p>
          <a:p>
            <a:r>
              <a:rPr lang="en" altLang="zh-CN" dirty="0">
                <a:latin typeface="Inconsolata" panose="020B0609030003000000" pitchFamily="49" charset="0"/>
                <a:cs typeface="Consolas" panose="020B0609020204030204" pitchFamily="49" charset="0"/>
              </a:rPr>
              <a:t>b = a + 1</a:t>
            </a:r>
          </a:p>
          <a:p>
            <a:r>
              <a:rPr lang="en" altLang="zh-CN" dirty="0">
                <a:solidFill>
                  <a:srgbClr val="C10846"/>
                </a:solidFill>
                <a:latin typeface="Inconsolata" panose="020B0609030003000000" pitchFamily="49" charset="0"/>
                <a:cs typeface="Consolas" panose="020B0609020204030204" pitchFamily="49" charset="0"/>
              </a:rPr>
              <a:t>if</a:t>
            </a:r>
            <a:r>
              <a:rPr lang="en" altLang="zh-CN" dirty="0">
                <a:latin typeface="Inconsolata" panose="020B0609030003000000" pitchFamily="49" charset="0"/>
                <a:cs typeface="Consolas" panose="020B0609020204030204" pitchFamily="49" charset="0"/>
              </a:rPr>
              <a:t>(e == 0){</a:t>
            </a:r>
          </a:p>
          <a:p>
            <a:r>
              <a:rPr lang="en" altLang="zh-CN" dirty="0">
                <a:latin typeface="Inconsolata" panose="020B0609030003000000" pitchFamily="49" charset="0"/>
                <a:cs typeface="Consolas" panose="020B0609020204030204" pitchFamily="49" charset="0"/>
              </a:rPr>
              <a:t>    </a:t>
            </a:r>
            <a:r>
              <a:rPr lang="en" altLang="zh-CN" dirty="0">
                <a:solidFill>
                  <a:srgbClr val="C10846"/>
                </a:solidFill>
                <a:latin typeface="Inconsolata" panose="020B0609030003000000" pitchFamily="49" charset="0"/>
                <a:cs typeface="Consolas" panose="020B0609020204030204" pitchFamily="49" charset="0"/>
              </a:rPr>
              <a:t>if</a:t>
            </a:r>
            <a:r>
              <a:rPr lang="en" altLang="zh-CN" dirty="0">
                <a:latin typeface="Inconsolata" panose="020B0609030003000000" pitchFamily="49" charset="0"/>
                <a:cs typeface="Consolas" panose="020B0609020204030204" pitchFamily="49" charset="0"/>
              </a:rPr>
              <a:t>(b == </a:t>
            </a:r>
            <a:r>
              <a:rPr lang="en-US" altLang="zh-CN" dirty="0">
                <a:latin typeface="Inconsolata" panose="020B0609030003000000" pitchFamily="49" charset="0"/>
                <a:cs typeface="Consolas" panose="020B0609020204030204" pitchFamily="49" charset="0"/>
              </a:rPr>
              <a:t>100</a:t>
            </a:r>
            <a:r>
              <a:rPr lang="en" altLang="zh-CN" dirty="0">
                <a:latin typeface="Inconsolata" panose="020B0609030003000000" pitchFamily="49" charset="0"/>
                <a:cs typeface="Consolas" panose="020B0609020204030204" pitchFamily="49" charset="0"/>
              </a:rPr>
              <a:t>) c = -1</a:t>
            </a:r>
          </a:p>
          <a:p>
            <a:r>
              <a:rPr lang="en" altLang="zh-CN" dirty="0">
                <a:latin typeface="Inconsolata" panose="020B0609030003000000" pitchFamily="49" charset="0"/>
                <a:cs typeface="Consolas" panose="020B0609020204030204" pitchFamily="49" charset="0"/>
              </a:rPr>
              <a:t>    </a:t>
            </a:r>
            <a:r>
              <a:rPr lang="en" altLang="zh-CN" dirty="0">
                <a:solidFill>
                  <a:srgbClr val="C10846"/>
                </a:solidFill>
                <a:latin typeface="Inconsolata" panose="020B0609030003000000" pitchFamily="49" charset="0"/>
                <a:cs typeface="Consolas" panose="020B0609020204030204" pitchFamily="49" charset="0"/>
              </a:rPr>
              <a:t>else</a:t>
            </a:r>
            <a:r>
              <a:rPr lang="en" altLang="zh-CN" dirty="0">
                <a:latin typeface="Inconsolata" panose="020B0609030003000000" pitchFamily="49" charset="0"/>
                <a:cs typeface="Consolas" panose="020B0609020204030204" pitchFamily="49" charset="0"/>
              </a:rPr>
              <a:t> c = 0</a:t>
            </a:r>
          </a:p>
          <a:p>
            <a:r>
              <a:rPr lang="en" altLang="zh-CN" dirty="0">
                <a:latin typeface="Inconsolata" panose="020B0609030003000000" pitchFamily="49" charset="0"/>
                <a:cs typeface="Consolas" panose="020B0609020204030204" pitchFamily="49" charset="0"/>
              </a:rPr>
              <a:t>    </a:t>
            </a:r>
            <a:r>
              <a:rPr lang="en" altLang="zh-CN" dirty="0">
                <a:solidFill>
                  <a:srgbClr val="C10846"/>
                </a:solidFill>
                <a:latin typeface="Inconsolata" panose="020B0609030003000000" pitchFamily="49" charset="0"/>
                <a:cs typeface="Consolas" panose="020B0609020204030204" pitchFamily="49" charset="0"/>
              </a:rPr>
              <a:t>if</a:t>
            </a:r>
            <a:r>
              <a:rPr lang="en" altLang="zh-CN" dirty="0">
                <a:latin typeface="Inconsolata" panose="020B0609030003000000" pitchFamily="49" charset="0"/>
                <a:cs typeface="Consolas" panose="020B0609020204030204" pitchFamily="49" charset="0"/>
              </a:rPr>
              <a:t>(b == </a:t>
            </a:r>
            <a:r>
              <a:rPr lang="en-US" altLang="zh-CN" dirty="0">
                <a:latin typeface="Inconsolata" panose="020B0609030003000000" pitchFamily="49" charset="0"/>
                <a:cs typeface="Consolas" panose="020B0609020204030204" pitchFamily="49" charset="0"/>
              </a:rPr>
              <a:t>200</a:t>
            </a:r>
            <a:r>
              <a:rPr lang="en" altLang="zh-CN" dirty="0">
                <a:latin typeface="Inconsolata" panose="020B0609030003000000" pitchFamily="49" charset="0"/>
                <a:cs typeface="Consolas" panose="020B0609020204030204" pitchFamily="49" charset="0"/>
              </a:rPr>
              <a:t>) d = -1</a:t>
            </a:r>
          </a:p>
          <a:p>
            <a:r>
              <a:rPr lang="en" altLang="zh-CN" dirty="0">
                <a:latin typeface="Inconsolata" panose="020B0609030003000000" pitchFamily="49" charset="0"/>
                <a:cs typeface="Consolas" panose="020B0609020204030204" pitchFamily="49" charset="0"/>
              </a:rPr>
              <a:t>    </a:t>
            </a:r>
            <a:r>
              <a:rPr lang="en" altLang="zh-CN" dirty="0">
                <a:solidFill>
                  <a:srgbClr val="C10846"/>
                </a:solidFill>
                <a:latin typeface="Inconsolata" panose="020B0609030003000000" pitchFamily="49" charset="0"/>
                <a:cs typeface="Consolas" panose="020B0609020204030204" pitchFamily="49" charset="0"/>
              </a:rPr>
              <a:t>else</a:t>
            </a:r>
            <a:r>
              <a:rPr lang="en" altLang="zh-CN" dirty="0">
                <a:latin typeface="Inconsolata" panose="020B0609030003000000" pitchFamily="49" charset="0"/>
                <a:cs typeface="Consolas" panose="020B0609020204030204" pitchFamily="49" charset="0"/>
              </a:rPr>
              <a:t> d = 0</a:t>
            </a:r>
          </a:p>
          <a:p>
            <a:r>
              <a:rPr lang="en" altLang="zh-CN" dirty="0">
                <a:latin typeface="Inconsolata" panose="020B0609030003000000" pitchFamily="49" charset="0"/>
                <a:cs typeface="Consolas" panose="020B0609020204030204" pitchFamily="49" charset="0"/>
              </a:rPr>
              <a:t>}</a:t>
            </a:r>
            <a:r>
              <a:rPr lang="en" altLang="zh-CN" dirty="0">
                <a:solidFill>
                  <a:srgbClr val="C10846"/>
                </a:solidFill>
                <a:latin typeface="Inconsolata" panose="020B0609030003000000" pitchFamily="49" charset="0"/>
                <a:cs typeface="Consolas" panose="020B0609020204030204" pitchFamily="49" charset="0"/>
              </a:rPr>
              <a:t>else</a:t>
            </a:r>
            <a:r>
              <a:rPr lang="en" altLang="zh-CN" dirty="0">
                <a:latin typeface="Inconsolata" panose="020B0609030003000000" pitchFamily="49" charset="0"/>
                <a:cs typeface="Consolas" panose="020B0609020204030204" pitchFamily="49" charset="0"/>
              </a:rPr>
              <a:t>{</a:t>
            </a:r>
          </a:p>
          <a:p>
            <a:r>
              <a:rPr lang="en" altLang="zh-CN" dirty="0">
                <a:latin typeface="Inconsolata" panose="020B0609030003000000" pitchFamily="49" charset="0"/>
                <a:cs typeface="Consolas" panose="020B0609020204030204" pitchFamily="49" charset="0"/>
              </a:rPr>
              <a:t>    c = b % </a:t>
            </a:r>
            <a:r>
              <a:rPr lang="en-US" altLang="zh-CN" dirty="0">
                <a:latin typeface="Inconsolata" panose="020B0609030003000000" pitchFamily="49" charset="0"/>
                <a:cs typeface="Consolas" panose="020B0609020204030204" pitchFamily="49" charset="0"/>
              </a:rPr>
              <a:t>100</a:t>
            </a:r>
            <a:r>
              <a:rPr lang="en" altLang="zh-CN" dirty="0">
                <a:latin typeface="Inconsolata" panose="020B0609030003000000" pitchFamily="49" charset="0"/>
                <a:cs typeface="Consolas" panose="020B0609020204030204" pitchFamily="49" charset="0"/>
              </a:rPr>
              <a:t> – 1</a:t>
            </a:r>
          </a:p>
          <a:p>
            <a:r>
              <a:rPr lang="en" altLang="zh-CN" dirty="0">
                <a:latin typeface="Inconsolata" panose="020B0609030003000000" pitchFamily="49" charset="0"/>
                <a:cs typeface="Consolas" panose="020B0609020204030204" pitchFamily="49" charset="0"/>
              </a:rPr>
              <a:t>    d = b % </a:t>
            </a:r>
            <a:r>
              <a:rPr lang="en-US" altLang="zh-CN" dirty="0">
                <a:latin typeface="Inconsolata" panose="020B0609030003000000" pitchFamily="49" charset="0"/>
                <a:cs typeface="Consolas" panose="020B0609020204030204" pitchFamily="49" charset="0"/>
              </a:rPr>
              <a:t>200</a:t>
            </a:r>
            <a:r>
              <a:rPr lang="en" altLang="zh-CN" dirty="0">
                <a:latin typeface="Inconsolata" panose="020B0609030003000000" pitchFamily="49" charset="0"/>
                <a:cs typeface="Consolas" panose="020B0609020204030204" pitchFamily="49" charset="0"/>
              </a:rPr>
              <a:t> - 1</a:t>
            </a:r>
          </a:p>
          <a:p>
            <a:r>
              <a:rPr lang="en" altLang="zh-CN" dirty="0">
                <a:latin typeface="Inconsolata" panose="020B0609030003000000" pitchFamily="49" charset="0"/>
                <a:cs typeface="Consolas" panose="020B0609020204030204" pitchFamily="49" charset="0"/>
              </a:rPr>
              <a:t>}</a:t>
            </a:r>
          </a:p>
          <a:p>
            <a:r>
              <a:rPr lang="en" altLang="zh-CN" dirty="0">
                <a:latin typeface="Inconsolata" panose="020B0609030003000000" pitchFamily="49" charset="0"/>
                <a:cs typeface="Consolas" panose="020B0609020204030204" pitchFamily="49" charset="0"/>
              </a:rPr>
              <a:t>B[c] = 0     </a:t>
            </a:r>
            <a:r>
              <a:rPr lang="en" altLang="zh-CN" dirty="0">
                <a:solidFill>
                  <a:srgbClr val="1919FF"/>
                </a:solidFill>
                <a:latin typeface="Inconsolata" panose="020B0609030003000000" pitchFamily="49" charset="0"/>
                <a:cs typeface="Consolas" panose="020B0609020204030204" pitchFamily="49" charset="0"/>
              </a:rPr>
              <a:t>// A1</a:t>
            </a:r>
          </a:p>
          <a:p>
            <a:r>
              <a:rPr lang="en" altLang="zh-CN" dirty="0">
                <a:latin typeface="Inconsolata" panose="020B0609030003000000" pitchFamily="49" charset="0"/>
                <a:cs typeface="Consolas" panose="020B0609020204030204" pitchFamily="49" charset="0"/>
              </a:rPr>
              <a:t>B[d] = 0     </a:t>
            </a:r>
            <a:r>
              <a:rPr lang="en" altLang="zh-CN" dirty="0">
                <a:solidFill>
                  <a:srgbClr val="1919FF"/>
                </a:solidFill>
                <a:latin typeface="Inconsolata" panose="020B0609030003000000" pitchFamily="49" charset="0"/>
                <a:cs typeface="Consolas" panose="020B0609020204030204" pitchFamily="49" charset="0"/>
              </a:rPr>
              <a:t>// A2</a:t>
            </a:r>
          </a:p>
        </p:txBody>
      </p:sp>
      <p:sp>
        <p:nvSpPr>
          <p:cNvPr id="8" name="圆角矩形 7">
            <a:extLst>
              <a:ext uri="{FF2B5EF4-FFF2-40B4-BE49-F238E27FC236}">
                <a16:creationId xmlns:a16="http://schemas.microsoft.com/office/drawing/2014/main" id="{EDD7AF5B-0795-A339-9A4A-5B3015E62A91}"/>
              </a:ext>
            </a:extLst>
          </p:cNvPr>
          <p:cNvSpPr/>
          <p:nvPr/>
        </p:nvSpPr>
        <p:spPr>
          <a:xfrm>
            <a:off x="8059380" y="733568"/>
            <a:ext cx="3227677" cy="888773"/>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Exploitation fuzzing on </a:t>
            </a:r>
            <a:r>
              <a:rPr kumimoji="1" lang="en-US" altLang="zh-CN" sz="2000"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A1</a:t>
            </a:r>
            <a:endParaRPr kumimoji="1" lang="zh-CN" altLang="en-US" sz="2000" b="1" dirty="0">
              <a:solidFill>
                <a:schemeClr val="tx1"/>
              </a:solidFill>
              <a:latin typeface="Inconsolata" panose="020B0609030003000000" pitchFamily="49" charset="0"/>
              <a:cs typeface="Linux Biolinum" panose="02000503000000000000" pitchFamily="2" charset="0"/>
            </a:endParaRPr>
          </a:p>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No seeds with </a:t>
            </a:r>
            <a:r>
              <a:rPr kumimoji="1" lang="en-US" altLang="zh-CN" sz="2000" dirty="0">
                <a:solidFill>
                  <a:schemeClr val="tx1"/>
                </a:solidFill>
                <a:latin typeface="Inconsolata" panose="020B0609030003000000" pitchFamily="49" charset="0"/>
                <a:cs typeface="Linux Biolinum" panose="02000503000000000000" pitchFamily="2" charset="0"/>
              </a:rPr>
              <a:t>e = 1</a:t>
            </a:r>
            <a:endParaRPr kumimoji="1" lang="zh-CN" altLang="en-US" sz="2000" dirty="0">
              <a:solidFill>
                <a:schemeClr val="tx1"/>
              </a:solidFill>
              <a:latin typeface="Inconsolata" panose="020B0609030003000000" pitchFamily="49" charset="0"/>
              <a:cs typeface="Linux Biolinum" panose="02000503000000000000" pitchFamily="2" charset="0"/>
            </a:endParaRPr>
          </a:p>
        </p:txBody>
      </p:sp>
      <p:sp>
        <p:nvSpPr>
          <p:cNvPr id="3" name="圆角矩形 2">
            <a:extLst>
              <a:ext uri="{FF2B5EF4-FFF2-40B4-BE49-F238E27FC236}">
                <a16:creationId xmlns:a16="http://schemas.microsoft.com/office/drawing/2014/main" id="{A771AA57-1907-CCD5-6561-E052B0B40A04}"/>
              </a:ext>
            </a:extLst>
          </p:cNvPr>
          <p:cNvSpPr/>
          <p:nvPr/>
        </p:nvSpPr>
        <p:spPr>
          <a:xfrm>
            <a:off x="679085" y="3030279"/>
            <a:ext cx="3131688" cy="1390235"/>
          </a:xfrm>
          <a:prstGeom prst="roundRect">
            <a:avLst/>
          </a:prstGeom>
          <a:noFill/>
          <a:ln w="254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latin typeface="Inconsolata" panose="020B0609030003000000" pitchFamily="49" charset="0"/>
              <a:cs typeface="Linux Biolinum" panose="02000503000000000000" pitchFamily="2" charset="0"/>
            </a:endParaRPr>
          </a:p>
        </p:txBody>
      </p:sp>
    </p:spTree>
    <p:extLst>
      <p:ext uri="{BB962C8B-B14F-4D97-AF65-F5344CB8AC3E}">
        <p14:creationId xmlns:p14="http://schemas.microsoft.com/office/powerpoint/2010/main" val="110364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29" grpId="0" animBg="1"/>
      <p:bldP spid="31"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16</a:t>
            </a:fld>
            <a:endParaRPr kumimoji="1" lang="zh-CN" altLang="en-US" dirty="0"/>
          </a:p>
        </p:txBody>
      </p:sp>
      <p:sp>
        <p:nvSpPr>
          <p:cNvPr id="56" name="文本框 55">
            <a:extLst>
              <a:ext uri="{FF2B5EF4-FFF2-40B4-BE49-F238E27FC236}">
                <a16:creationId xmlns:a16="http://schemas.microsoft.com/office/drawing/2014/main" id="{096CB315-12F5-A155-CB6A-33B2A2443DFC}"/>
              </a:ext>
            </a:extLst>
          </p:cNvPr>
          <p:cNvSpPr txBox="1"/>
          <p:nvPr/>
        </p:nvSpPr>
        <p:spPr>
          <a:xfrm>
            <a:off x="5236767" y="1453741"/>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a</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57" name="文本框 56">
            <a:extLst>
              <a:ext uri="{FF2B5EF4-FFF2-40B4-BE49-F238E27FC236}">
                <a16:creationId xmlns:a16="http://schemas.microsoft.com/office/drawing/2014/main" id="{2F7F201C-822D-412F-CBBF-72A8544E6696}"/>
              </a:ext>
            </a:extLst>
          </p:cNvPr>
          <p:cNvSpPr txBox="1"/>
          <p:nvPr/>
        </p:nvSpPr>
        <p:spPr>
          <a:xfrm>
            <a:off x="4630156" y="3069044"/>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c</a:t>
            </a:r>
            <a:r>
              <a:rPr lang="en-US" altLang="zh-CN" sz="1700" dirty="0"/>
              <a:t>)</a:t>
            </a:r>
            <a:endParaRPr lang="zh-CN" altLang="en-US" sz="1700" dirty="0"/>
          </a:p>
        </p:txBody>
      </p:sp>
      <p:sp>
        <p:nvSpPr>
          <p:cNvPr id="58" name="文本框 57">
            <a:extLst>
              <a:ext uri="{FF2B5EF4-FFF2-40B4-BE49-F238E27FC236}">
                <a16:creationId xmlns:a16="http://schemas.microsoft.com/office/drawing/2014/main" id="{F6E3E868-3FBA-7146-F123-9EAD1F705F4E}"/>
              </a:ext>
            </a:extLst>
          </p:cNvPr>
          <p:cNvSpPr txBox="1"/>
          <p:nvPr/>
        </p:nvSpPr>
        <p:spPr>
          <a:xfrm>
            <a:off x="4630156" y="4066571"/>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59" name="文本框 58">
            <a:extLst>
              <a:ext uri="{FF2B5EF4-FFF2-40B4-BE49-F238E27FC236}">
                <a16:creationId xmlns:a16="http://schemas.microsoft.com/office/drawing/2014/main" id="{5D4359B8-3591-BAE9-0374-3FDC3F58B3E3}"/>
              </a:ext>
            </a:extLst>
          </p:cNvPr>
          <p:cNvSpPr txBox="1"/>
          <p:nvPr/>
        </p:nvSpPr>
        <p:spPr>
          <a:xfrm>
            <a:off x="5925234" y="4066571"/>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60" name="文本框 59">
            <a:extLst>
              <a:ext uri="{FF2B5EF4-FFF2-40B4-BE49-F238E27FC236}">
                <a16:creationId xmlns:a16="http://schemas.microsoft.com/office/drawing/2014/main" id="{906B7EFB-4C2F-9DCE-5BBC-751787CEB1C1}"/>
              </a:ext>
            </a:extLst>
          </p:cNvPr>
          <p:cNvSpPr txBox="1"/>
          <p:nvPr/>
        </p:nvSpPr>
        <p:spPr>
          <a:xfrm>
            <a:off x="5925234" y="3075120"/>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d</a:t>
            </a:r>
            <a:r>
              <a:rPr lang="en-US" altLang="zh-CN" sz="1700" dirty="0"/>
              <a:t>)</a:t>
            </a:r>
            <a:endParaRPr lang="zh-CN" altLang="en-US" sz="1700" dirty="0"/>
          </a:p>
        </p:txBody>
      </p:sp>
      <p:cxnSp>
        <p:nvCxnSpPr>
          <p:cNvPr id="61" name="直线箭头连接符 60">
            <a:extLst>
              <a:ext uri="{FF2B5EF4-FFF2-40B4-BE49-F238E27FC236}">
                <a16:creationId xmlns:a16="http://schemas.microsoft.com/office/drawing/2014/main" id="{E9873BE5-C713-65C0-087A-9AFAE0FBF0D4}"/>
              </a:ext>
            </a:extLst>
          </p:cNvPr>
          <p:cNvCxnSpPr>
            <a:cxnSpLocks/>
            <a:stCxn id="70" idx="2"/>
            <a:endCxn id="57" idx="0"/>
          </p:cNvCxnSpPr>
          <p:nvPr/>
        </p:nvCxnSpPr>
        <p:spPr>
          <a:xfrm flipH="1">
            <a:off x="5186356" y="2631060"/>
            <a:ext cx="606611" cy="4379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线箭头连接符 61">
            <a:extLst>
              <a:ext uri="{FF2B5EF4-FFF2-40B4-BE49-F238E27FC236}">
                <a16:creationId xmlns:a16="http://schemas.microsoft.com/office/drawing/2014/main" id="{D1D96C46-049B-FCBD-4F15-40F86D8590DC}"/>
              </a:ext>
            </a:extLst>
          </p:cNvPr>
          <p:cNvCxnSpPr>
            <a:cxnSpLocks/>
            <a:stCxn id="57" idx="2"/>
            <a:endCxn id="58" idx="0"/>
          </p:cNvCxnSpPr>
          <p:nvPr/>
        </p:nvCxnSpPr>
        <p:spPr>
          <a:xfrm>
            <a:off x="5186356" y="3422987"/>
            <a:ext cx="0" cy="6435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线箭头连接符 62">
            <a:extLst>
              <a:ext uri="{FF2B5EF4-FFF2-40B4-BE49-F238E27FC236}">
                <a16:creationId xmlns:a16="http://schemas.microsoft.com/office/drawing/2014/main" id="{81D61D57-D509-3194-F394-1F19C792C144}"/>
              </a:ext>
            </a:extLst>
          </p:cNvPr>
          <p:cNvCxnSpPr>
            <a:cxnSpLocks/>
            <a:stCxn id="70" idx="2"/>
            <a:endCxn id="60" idx="0"/>
          </p:cNvCxnSpPr>
          <p:nvPr/>
        </p:nvCxnSpPr>
        <p:spPr>
          <a:xfrm>
            <a:off x="5792967" y="2631060"/>
            <a:ext cx="688467" cy="4440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线箭头连接符 63">
            <a:extLst>
              <a:ext uri="{FF2B5EF4-FFF2-40B4-BE49-F238E27FC236}">
                <a16:creationId xmlns:a16="http://schemas.microsoft.com/office/drawing/2014/main" id="{DB0FEECE-610C-6593-8169-A4C70BA70E3A}"/>
              </a:ext>
            </a:extLst>
          </p:cNvPr>
          <p:cNvCxnSpPr>
            <a:cxnSpLocks/>
            <a:stCxn id="60" idx="2"/>
            <a:endCxn id="59" idx="0"/>
          </p:cNvCxnSpPr>
          <p:nvPr/>
        </p:nvCxnSpPr>
        <p:spPr>
          <a:xfrm>
            <a:off x="6481434" y="3429063"/>
            <a:ext cx="0" cy="6375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文本框 64">
            <a:extLst>
              <a:ext uri="{FF2B5EF4-FFF2-40B4-BE49-F238E27FC236}">
                <a16:creationId xmlns:a16="http://schemas.microsoft.com/office/drawing/2014/main" id="{6423AAC3-4876-BC2B-62F9-506B753522CE}"/>
              </a:ext>
            </a:extLst>
          </p:cNvPr>
          <p:cNvSpPr txBox="1"/>
          <p:nvPr/>
        </p:nvSpPr>
        <p:spPr>
          <a:xfrm>
            <a:off x="5777325" y="1842665"/>
            <a:ext cx="445956" cy="338554"/>
          </a:xfrm>
          <a:prstGeom prst="rect">
            <a:avLst/>
          </a:prstGeom>
          <a:noFill/>
        </p:spPr>
        <p:txBody>
          <a:bodyPr wrap="squar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6" name="文本框 65">
            <a:extLst>
              <a:ext uri="{FF2B5EF4-FFF2-40B4-BE49-F238E27FC236}">
                <a16:creationId xmlns:a16="http://schemas.microsoft.com/office/drawing/2014/main" id="{9A333231-9734-371C-2D20-87FBE0383D31}"/>
              </a:ext>
            </a:extLst>
          </p:cNvPr>
          <p:cNvSpPr txBox="1"/>
          <p:nvPr/>
        </p:nvSpPr>
        <p:spPr>
          <a:xfrm>
            <a:off x="6163839" y="2634476"/>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7" name="文本框 66">
            <a:extLst>
              <a:ext uri="{FF2B5EF4-FFF2-40B4-BE49-F238E27FC236}">
                <a16:creationId xmlns:a16="http://schemas.microsoft.com/office/drawing/2014/main" id="{B32D747A-61BA-FDDA-0318-FE417E60AD9E}"/>
              </a:ext>
            </a:extLst>
          </p:cNvPr>
          <p:cNvSpPr txBox="1"/>
          <p:nvPr/>
        </p:nvSpPr>
        <p:spPr>
          <a:xfrm>
            <a:off x="4790811" y="3522417"/>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8" name="文本框 67">
            <a:extLst>
              <a:ext uri="{FF2B5EF4-FFF2-40B4-BE49-F238E27FC236}">
                <a16:creationId xmlns:a16="http://schemas.microsoft.com/office/drawing/2014/main" id="{B65FEFAB-418C-3810-6D53-83DB6ABFBD3A}"/>
              </a:ext>
            </a:extLst>
          </p:cNvPr>
          <p:cNvSpPr txBox="1"/>
          <p:nvPr/>
        </p:nvSpPr>
        <p:spPr>
          <a:xfrm>
            <a:off x="6481434" y="3543351"/>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70" name="文本框 69">
            <a:extLst>
              <a:ext uri="{FF2B5EF4-FFF2-40B4-BE49-F238E27FC236}">
                <a16:creationId xmlns:a16="http://schemas.microsoft.com/office/drawing/2014/main" id="{E9C56B10-6E55-6455-E082-EF24F8511964}"/>
              </a:ext>
            </a:extLst>
          </p:cNvPr>
          <p:cNvSpPr txBox="1"/>
          <p:nvPr/>
        </p:nvSpPr>
        <p:spPr>
          <a:xfrm>
            <a:off x="5236767" y="227711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b</a:t>
            </a:r>
            <a:r>
              <a:rPr lang="en-US" altLang="zh-CN" sz="1700" dirty="0"/>
              <a:t>)</a:t>
            </a:r>
            <a:endParaRPr lang="zh-CN" altLang="en-US" sz="1700" dirty="0"/>
          </a:p>
        </p:txBody>
      </p:sp>
      <p:cxnSp>
        <p:nvCxnSpPr>
          <p:cNvPr id="71" name="直线箭头连接符 70">
            <a:extLst>
              <a:ext uri="{FF2B5EF4-FFF2-40B4-BE49-F238E27FC236}">
                <a16:creationId xmlns:a16="http://schemas.microsoft.com/office/drawing/2014/main" id="{096EAEBE-3795-A823-41FC-1019B17964CC}"/>
              </a:ext>
            </a:extLst>
          </p:cNvPr>
          <p:cNvCxnSpPr>
            <a:cxnSpLocks/>
            <a:stCxn id="56" idx="2"/>
            <a:endCxn id="70" idx="0"/>
          </p:cNvCxnSpPr>
          <p:nvPr/>
        </p:nvCxnSpPr>
        <p:spPr>
          <a:xfrm>
            <a:off x="5792967" y="1807684"/>
            <a:ext cx="0" cy="4694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91A4B32E-DCC7-34A4-E99B-7B63BAC0B130}"/>
              </a:ext>
            </a:extLst>
          </p:cNvPr>
          <p:cNvSpPr txBox="1"/>
          <p:nvPr/>
        </p:nvSpPr>
        <p:spPr>
          <a:xfrm>
            <a:off x="4949662" y="2648363"/>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12" name="文本框 11">
            <a:extLst>
              <a:ext uri="{FF2B5EF4-FFF2-40B4-BE49-F238E27FC236}">
                <a16:creationId xmlns:a16="http://schemas.microsoft.com/office/drawing/2014/main" id="{C339586D-4442-F050-3923-ED79F047A1A5}"/>
              </a:ext>
            </a:extLst>
          </p:cNvPr>
          <p:cNvSpPr txBox="1"/>
          <p:nvPr/>
        </p:nvSpPr>
        <p:spPr>
          <a:xfrm>
            <a:off x="811352" y="1598813"/>
            <a:ext cx="3590390" cy="4524315"/>
          </a:xfrm>
          <a:prstGeom prst="rect">
            <a:avLst/>
          </a:prstGeom>
          <a:noFill/>
        </p:spPr>
        <p:txBody>
          <a:bodyPr wrap="square">
            <a:spAutoFit/>
          </a:bodyPr>
          <a:lstStyle/>
          <a:p>
            <a:r>
              <a:rPr lang="en" altLang="zh-CN" dirty="0">
                <a:latin typeface="Inconsolata" panose="020B0609030003000000" pitchFamily="49" charset="0"/>
                <a:cs typeface="Consolas" panose="020B0609020204030204" pitchFamily="49" charset="0"/>
              </a:rPr>
              <a:t>B[2000]</a:t>
            </a:r>
            <a:endParaRPr lang="en" altLang="zh-CN" sz="1800" dirty="0">
              <a:latin typeface="Inconsolata" panose="020B0609030003000000" pitchFamily="49" charset="0"/>
              <a:cs typeface="Consolas" panose="020B0609020204030204" pitchFamily="49" charset="0"/>
            </a:endParaRPr>
          </a:p>
          <a:p>
            <a:r>
              <a:rPr lang="en" altLang="zh-CN" sz="1800" dirty="0">
                <a:latin typeface="Inconsolata" panose="020B0609030003000000" pitchFamily="49" charset="0"/>
                <a:cs typeface="Consolas" panose="020B0609020204030204" pitchFamily="49" charset="0"/>
              </a:rPr>
              <a:t>e = 0</a:t>
            </a:r>
          </a:p>
          <a:p>
            <a:r>
              <a:rPr lang="en" altLang="zh-CN" dirty="0">
                <a:solidFill>
                  <a:srgbClr val="C10846"/>
                </a:solidFill>
                <a:latin typeface="Inconsolata" panose="020B0609030003000000" pitchFamily="49" charset="0"/>
                <a:cs typeface="Consolas" panose="020B0609020204030204" pitchFamily="49" charset="0"/>
              </a:rPr>
              <a:t>if</a:t>
            </a:r>
            <a:r>
              <a:rPr lang="en" altLang="zh-CN" dirty="0">
                <a:latin typeface="Inconsolata" panose="020B0609030003000000" pitchFamily="49" charset="0"/>
                <a:cs typeface="Consolas" panose="020B0609020204030204" pitchFamily="49" charset="0"/>
              </a:rPr>
              <a:t>(input() % 1000 == 0) e = 1</a:t>
            </a:r>
            <a:endParaRPr lang="en" altLang="zh-CN" sz="1800" dirty="0">
              <a:latin typeface="Inconsolata" panose="020B0609030003000000" pitchFamily="49" charset="0"/>
              <a:cs typeface="Consolas" panose="020B0609020204030204" pitchFamily="49" charset="0"/>
            </a:endParaRPr>
          </a:p>
          <a:p>
            <a:r>
              <a:rPr lang="en" altLang="zh-CN" dirty="0">
                <a:latin typeface="Inconsolata" panose="020B0609030003000000" pitchFamily="49" charset="0"/>
                <a:cs typeface="Consolas" panose="020B0609020204030204" pitchFamily="49" charset="0"/>
              </a:rPr>
              <a:t>a = abs(input())</a:t>
            </a:r>
          </a:p>
          <a:p>
            <a:r>
              <a:rPr lang="en" altLang="zh-CN" dirty="0">
                <a:latin typeface="Inconsolata" panose="020B0609030003000000" pitchFamily="49" charset="0"/>
                <a:cs typeface="Consolas" panose="020B0609020204030204" pitchFamily="49" charset="0"/>
              </a:rPr>
              <a:t>b = a + 1</a:t>
            </a:r>
          </a:p>
          <a:p>
            <a:r>
              <a:rPr lang="en" altLang="zh-CN" dirty="0">
                <a:solidFill>
                  <a:srgbClr val="C10846"/>
                </a:solidFill>
                <a:latin typeface="Inconsolata" panose="020B0609030003000000" pitchFamily="49" charset="0"/>
                <a:cs typeface="Consolas" panose="020B0609020204030204" pitchFamily="49" charset="0"/>
              </a:rPr>
              <a:t>if</a:t>
            </a:r>
            <a:r>
              <a:rPr lang="en" altLang="zh-CN" dirty="0">
                <a:latin typeface="Inconsolata" panose="020B0609030003000000" pitchFamily="49" charset="0"/>
                <a:cs typeface="Consolas" panose="020B0609020204030204" pitchFamily="49" charset="0"/>
              </a:rPr>
              <a:t>(e == 0){</a:t>
            </a:r>
          </a:p>
          <a:p>
            <a:r>
              <a:rPr lang="en" altLang="zh-CN" dirty="0">
                <a:latin typeface="Inconsolata" panose="020B0609030003000000" pitchFamily="49" charset="0"/>
                <a:cs typeface="Consolas" panose="020B0609020204030204" pitchFamily="49" charset="0"/>
              </a:rPr>
              <a:t>    </a:t>
            </a:r>
            <a:r>
              <a:rPr lang="en" altLang="zh-CN" dirty="0">
                <a:solidFill>
                  <a:srgbClr val="C10846"/>
                </a:solidFill>
                <a:latin typeface="Inconsolata" panose="020B0609030003000000" pitchFamily="49" charset="0"/>
                <a:cs typeface="Consolas" panose="020B0609020204030204" pitchFamily="49" charset="0"/>
              </a:rPr>
              <a:t>if</a:t>
            </a:r>
            <a:r>
              <a:rPr lang="en" altLang="zh-CN" dirty="0">
                <a:latin typeface="Inconsolata" panose="020B0609030003000000" pitchFamily="49" charset="0"/>
                <a:cs typeface="Consolas" panose="020B0609020204030204" pitchFamily="49" charset="0"/>
              </a:rPr>
              <a:t>(b == </a:t>
            </a:r>
            <a:r>
              <a:rPr lang="en-US" altLang="zh-CN" dirty="0">
                <a:latin typeface="Inconsolata" panose="020B0609030003000000" pitchFamily="49" charset="0"/>
                <a:cs typeface="Consolas" panose="020B0609020204030204" pitchFamily="49" charset="0"/>
              </a:rPr>
              <a:t>100</a:t>
            </a:r>
            <a:r>
              <a:rPr lang="en" altLang="zh-CN" dirty="0">
                <a:latin typeface="Inconsolata" panose="020B0609030003000000" pitchFamily="49" charset="0"/>
                <a:cs typeface="Consolas" panose="020B0609020204030204" pitchFamily="49" charset="0"/>
              </a:rPr>
              <a:t>) c = -1</a:t>
            </a:r>
          </a:p>
          <a:p>
            <a:r>
              <a:rPr lang="en" altLang="zh-CN" dirty="0">
                <a:latin typeface="Inconsolata" panose="020B0609030003000000" pitchFamily="49" charset="0"/>
                <a:cs typeface="Consolas" panose="020B0609020204030204" pitchFamily="49" charset="0"/>
              </a:rPr>
              <a:t>    </a:t>
            </a:r>
            <a:r>
              <a:rPr lang="en" altLang="zh-CN" dirty="0">
                <a:solidFill>
                  <a:srgbClr val="C10846"/>
                </a:solidFill>
                <a:latin typeface="Inconsolata" panose="020B0609030003000000" pitchFamily="49" charset="0"/>
                <a:cs typeface="Consolas" panose="020B0609020204030204" pitchFamily="49" charset="0"/>
              </a:rPr>
              <a:t>else</a:t>
            </a:r>
            <a:r>
              <a:rPr lang="en" altLang="zh-CN" dirty="0">
                <a:latin typeface="Inconsolata" panose="020B0609030003000000" pitchFamily="49" charset="0"/>
                <a:cs typeface="Consolas" panose="020B0609020204030204" pitchFamily="49" charset="0"/>
              </a:rPr>
              <a:t> c = 0</a:t>
            </a:r>
          </a:p>
          <a:p>
            <a:r>
              <a:rPr lang="en" altLang="zh-CN" dirty="0">
                <a:latin typeface="Inconsolata" panose="020B0609030003000000" pitchFamily="49" charset="0"/>
                <a:cs typeface="Consolas" panose="020B0609020204030204" pitchFamily="49" charset="0"/>
              </a:rPr>
              <a:t>    </a:t>
            </a:r>
            <a:r>
              <a:rPr lang="en" altLang="zh-CN" dirty="0">
                <a:solidFill>
                  <a:srgbClr val="C10846"/>
                </a:solidFill>
                <a:latin typeface="Inconsolata" panose="020B0609030003000000" pitchFamily="49" charset="0"/>
                <a:cs typeface="Consolas" panose="020B0609020204030204" pitchFamily="49" charset="0"/>
              </a:rPr>
              <a:t>if</a:t>
            </a:r>
            <a:r>
              <a:rPr lang="en" altLang="zh-CN" dirty="0">
                <a:latin typeface="Inconsolata" panose="020B0609030003000000" pitchFamily="49" charset="0"/>
                <a:cs typeface="Consolas" panose="020B0609020204030204" pitchFamily="49" charset="0"/>
              </a:rPr>
              <a:t>(b == </a:t>
            </a:r>
            <a:r>
              <a:rPr lang="en-US" altLang="zh-CN" dirty="0">
                <a:latin typeface="Inconsolata" panose="020B0609030003000000" pitchFamily="49" charset="0"/>
                <a:cs typeface="Consolas" panose="020B0609020204030204" pitchFamily="49" charset="0"/>
              </a:rPr>
              <a:t>200</a:t>
            </a:r>
            <a:r>
              <a:rPr lang="en" altLang="zh-CN" dirty="0">
                <a:latin typeface="Inconsolata" panose="020B0609030003000000" pitchFamily="49" charset="0"/>
                <a:cs typeface="Consolas" panose="020B0609020204030204" pitchFamily="49" charset="0"/>
              </a:rPr>
              <a:t>) d = -1</a:t>
            </a:r>
          </a:p>
          <a:p>
            <a:r>
              <a:rPr lang="en" altLang="zh-CN" dirty="0">
                <a:latin typeface="Inconsolata" panose="020B0609030003000000" pitchFamily="49" charset="0"/>
                <a:cs typeface="Consolas" panose="020B0609020204030204" pitchFamily="49" charset="0"/>
              </a:rPr>
              <a:t>    </a:t>
            </a:r>
            <a:r>
              <a:rPr lang="en" altLang="zh-CN" dirty="0">
                <a:solidFill>
                  <a:srgbClr val="C10846"/>
                </a:solidFill>
                <a:latin typeface="Inconsolata" panose="020B0609030003000000" pitchFamily="49" charset="0"/>
                <a:cs typeface="Consolas" panose="020B0609020204030204" pitchFamily="49" charset="0"/>
              </a:rPr>
              <a:t>else</a:t>
            </a:r>
            <a:r>
              <a:rPr lang="en" altLang="zh-CN" dirty="0">
                <a:latin typeface="Inconsolata" panose="020B0609030003000000" pitchFamily="49" charset="0"/>
                <a:cs typeface="Consolas" panose="020B0609020204030204" pitchFamily="49" charset="0"/>
              </a:rPr>
              <a:t> d = 0</a:t>
            </a:r>
          </a:p>
          <a:p>
            <a:r>
              <a:rPr lang="en" altLang="zh-CN" dirty="0">
                <a:latin typeface="Inconsolata" panose="020B0609030003000000" pitchFamily="49" charset="0"/>
                <a:cs typeface="Consolas" panose="020B0609020204030204" pitchFamily="49" charset="0"/>
              </a:rPr>
              <a:t>}</a:t>
            </a:r>
            <a:r>
              <a:rPr lang="en" altLang="zh-CN" dirty="0">
                <a:solidFill>
                  <a:srgbClr val="C10846"/>
                </a:solidFill>
                <a:latin typeface="Inconsolata" panose="020B0609030003000000" pitchFamily="49" charset="0"/>
                <a:cs typeface="Consolas" panose="020B0609020204030204" pitchFamily="49" charset="0"/>
              </a:rPr>
              <a:t>else</a:t>
            </a:r>
            <a:r>
              <a:rPr lang="en" altLang="zh-CN" dirty="0">
                <a:latin typeface="Inconsolata" panose="020B0609030003000000" pitchFamily="49" charset="0"/>
                <a:cs typeface="Consolas" panose="020B0609020204030204" pitchFamily="49" charset="0"/>
              </a:rPr>
              <a:t>{</a:t>
            </a:r>
          </a:p>
          <a:p>
            <a:r>
              <a:rPr lang="en" altLang="zh-CN" dirty="0">
                <a:latin typeface="Inconsolata" panose="020B0609030003000000" pitchFamily="49" charset="0"/>
                <a:cs typeface="Consolas" panose="020B0609020204030204" pitchFamily="49" charset="0"/>
              </a:rPr>
              <a:t>    c = b % </a:t>
            </a:r>
            <a:r>
              <a:rPr lang="en-US" altLang="zh-CN" dirty="0">
                <a:latin typeface="Inconsolata" panose="020B0609030003000000" pitchFamily="49" charset="0"/>
                <a:cs typeface="Consolas" panose="020B0609020204030204" pitchFamily="49" charset="0"/>
              </a:rPr>
              <a:t>100</a:t>
            </a:r>
            <a:r>
              <a:rPr lang="en" altLang="zh-CN" dirty="0">
                <a:latin typeface="Inconsolata" panose="020B0609030003000000" pitchFamily="49" charset="0"/>
                <a:cs typeface="Consolas" panose="020B0609020204030204" pitchFamily="49" charset="0"/>
              </a:rPr>
              <a:t> – 1</a:t>
            </a:r>
          </a:p>
          <a:p>
            <a:r>
              <a:rPr lang="en" altLang="zh-CN" dirty="0">
                <a:latin typeface="Inconsolata" panose="020B0609030003000000" pitchFamily="49" charset="0"/>
                <a:cs typeface="Consolas" panose="020B0609020204030204" pitchFamily="49" charset="0"/>
              </a:rPr>
              <a:t>    d = b % </a:t>
            </a:r>
            <a:r>
              <a:rPr lang="en-US" altLang="zh-CN" dirty="0">
                <a:latin typeface="Inconsolata" panose="020B0609030003000000" pitchFamily="49" charset="0"/>
                <a:cs typeface="Consolas" panose="020B0609020204030204" pitchFamily="49" charset="0"/>
              </a:rPr>
              <a:t>200</a:t>
            </a:r>
            <a:r>
              <a:rPr lang="en" altLang="zh-CN" dirty="0">
                <a:latin typeface="Inconsolata" panose="020B0609030003000000" pitchFamily="49" charset="0"/>
                <a:cs typeface="Consolas" panose="020B0609020204030204" pitchFamily="49" charset="0"/>
              </a:rPr>
              <a:t> - 1</a:t>
            </a:r>
          </a:p>
          <a:p>
            <a:r>
              <a:rPr lang="en" altLang="zh-CN" dirty="0">
                <a:latin typeface="Inconsolata" panose="020B0609030003000000" pitchFamily="49" charset="0"/>
                <a:cs typeface="Consolas" panose="020B0609020204030204" pitchFamily="49" charset="0"/>
              </a:rPr>
              <a:t>}</a:t>
            </a:r>
          </a:p>
          <a:p>
            <a:r>
              <a:rPr lang="en" altLang="zh-CN" dirty="0">
                <a:latin typeface="Inconsolata" panose="020B0609030003000000" pitchFamily="49" charset="0"/>
                <a:cs typeface="Consolas" panose="020B0609020204030204" pitchFamily="49" charset="0"/>
              </a:rPr>
              <a:t>B[c] = 0     </a:t>
            </a:r>
            <a:r>
              <a:rPr lang="en" altLang="zh-CN" dirty="0">
                <a:solidFill>
                  <a:srgbClr val="1919FF"/>
                </a:solidFill>
                <a:latin typeface="Inconsolata" panose="020B0609030003000000" pitchFamily="49" charset="0"/>
                <a:cs typeface="Consolas" panose="020B0609020204030204" pitchFamily="49" charset="0"/>
              </a:rPr>
              <a:t>// A1</a:t>
            </a:r>
          </a:p>
          <a:p>
            <a:r>
              <a:rPr lang="en" altLang="zh-CN" dirty="0">
                <a:latin typeface="Inconsolata" panose="020B0609030003000000" pitchFamily="49" charset="0"/>
                <a:cs typeface="Consolas" panose="020B0609020204030204" pitchFamily="49" charset="0"/>
              </a:rPr>
              <a:t>B[d] = 0     </a:t>
            </a:r>
            <a:r>
              <a:rPr lang="en" altLang="zh-CN" dirty="0">
                <a:solidFill>
                  <a:srgbClr val="1919FF"/>
                </a:solidFill>
                <a:latin typeface="Inconsolata" panose="020B0609030003000000" pitchFamily="49" charset="0"/>
                <a:cs typeface="Consolas" panose="020B0609020204030204" pitchFamily="49" charset="0"/>
              </a:rPr>
              <a:t>// A2</a:t>
            </a:r>
          </a:p>
        </p:txBody>
      </p:sp>
      <p:sp>
        <p:nvSpPr>
          <p:cNvPr id="5" name="圆角矩形 4">
            <a:extLst>
              <a:ext uri="{FF2B5EF4-FFF2-40B4-BE49-F238E27FC236}">
                <a16:creationId xmlns:a16="http://schemas.microsoft.com/office/drawing/2014/main" id="{83A8FC45-E1EC-D26F-22A1-D12BC1EB4D17}"/>
              </a:ext>
            </a:extLst>
          </p:cNvPr>
          <p:cNvSpPr/>
          <p:nvPr/>
        </p:nvSpPr>
        <p:spPr>
          <a:xfrm>
            <a:off x="679085" y="4420515"/>
            <a:ext cx="3131688" cy="1090306"/>
          </a:xfrm>
          <a:prstGeom prst="roundRect">
            <a:avLst/>
          </a:prstGeom>
          <a:noFill/>
          <a:ln w="254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latin typeface="Inconsolata" panose="020B0609030003000000" pitchFamily="49" charset="0"/>
              <a:cs typeface="Linux Biolinum" panose="02000503000000000000" pitchFamily="2" charset="0"/>
            </a:endParaRPr>
          </a:p>
        </p:txBody>
      </p:sp>
      <p:sp>
        <p:nvSpPr>
          <p:cNvPr id="14" name="标题 1">
            <a:extLst>
              <a:ext uri="{FF2B5EF4-FFF2-40B4-BE49-F238E27FC236}">
                <a16:creationId xmlns:a16="http://schemas.microsoft.com/office/drawing/2014/main" id="{D88D1837-BC9C-78BE-528E-DE3F67F7356C}"/>
              </a:ext>
            </a:extLst>
          </p:cNvPr>
          <p:cNvSpPr>
            <a:spLocks noGrp="1"/>
          </p:cNvSpPr>
          <p:nvPr>
            <p:ph type="title"/>
          </p:nvPr>
        </p:nvSpPr>
        <p:spPr>
          <a:xfrm>
            <a:off x="838200" y="365125"/>
            <a:ext cx="10515600" cy="1325563"/>
          </a:xfrm>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Adaptive Guidance</a:t>
            </a:r>
            <a:endParaRPr kumimoji="1" lang="zh-CN" altLang="en-US" dirty="0"/>
          </a:p>
        </p:txBody>
      </p:sp>
      <p:sp>
        <p:nvSpPr>
          <p:cNvPr id="15" name="圆角矩形 14">
            <a:extLst>
              <a:ext uri="{FF2B5EF4-FFF2-40B4-BE49-F238E27FC236}">
                <a16:creationId xmlns:a16="http://schemas.microsoft.com/office/drawing/2014/main" id="{25B86D04-AEC8-8986-C040-08D2604FF737}"/>
              </a:ext>
            </a:extLst>
          </p:cNvPr>
          <p:cNvSpPr/>
          <p:nvPr/>
        </p:nvSpPr>
        <p:spPr>
          <a:xfrm>
            <a:off x="8614444" y="1891778"/>
            <a:ext cx="2156155" cy="578882"/>
          </a:xfrm>
          <a:prstGeom prst="roundRect">
            <a:avLst/>
          </a:prstGeom>
          <a:solidFill>
            <a:srgbClr val="00B050"/>
          </a:solidFill>
        </p:spPr>
        <p:txBody>
          <a:bodyPr wrap="square" rtlCol="0">
            <a:spAutoFit/>
          </a:bodyPr>
          <a:lstStyle/>
          <a:p>
            <a:pPr algn="ctr"/>
            <a:r>
              <a:rPr lang="en-US" altLang="zh-CN" sz="2800" b="1" dirty="0">
                <a:solidFill>
                  <a:schemeClr val="bg1"/>
                </a:solidFill>
                <a:latin typeface="Linux Libertine" panose="02000503000000000000" pitchFamily="2" charset="0"/>
                <a:cs typeface="Linux Libertine" panose="02000503000000000000" pitchFamily="2" charset="0"/>
              </a:rPr>
              <a:t>Insight</a:t>
            </a: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EE773CA8-D5C7-DE98-28E5-A2B663887A7D}"/>
                  </a:ext>
                </a:extLst>
              </p:cNvPr>
              <p:cNvSpPr txBox="1"/>
              <p:nvPr/>
            </p:nvSpPr>
            <p:spPr>
              <a:xfrm>
                <a:off x="8345612" y="2917107"/>
                <a:ext cx="2772547" cy="2862322"/>
              </a:xfrm>
              <a:prstGeom prst="rect">
                <a:avLst/>
              </a:prstGeom>
              <a:noFill/>
            </p:spPr>
            <p:txBody>
              <a:bodyPr wrap="square">
                <a:spAutoFit/>
              </a:bodyPr>
              <a:lstStyle/>
              <a:p>
                <a:pPr algn="ctr"/>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With the new seed, the input constraint statement is </a:t>
                </a:r>
                <a:r>
                  <a:rPr lang="en" altLang="zh-CN" sz="2000" b="1"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overcome</a:t>
                </a:r>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a:t>
                </a:r>
              </a:p>
              <a:p>
                <a:pPr algn="ctr"/>
                <a:r>
                  <a:rPr lang="en" altLang="zh-CN" sz="2000" i="0" u="none" strike="noStrike" dirty="0">
                    <a:solidFill>
                      <a:srgbClr val="000000"/>
                    </a:solidFill>
                    <a:effectLst/>
                    <a:latin typeface="Inconsolata" panose="020B0609030003000000" pitchFamily="49" charset="0"/>
                    <a:ea typeface="Linux Libertine" panose="02000503000000000000" pitchFamily="2" charset="0"/>
                    <a:cs typeface="Consolas" panose="020B0609020204030204" pitchFamily="49" charset="0"/>
                  </a:rPr>
                  <a:t>A1</a:t>
                </a:r>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 and </a:t>
                </a:r>
                <a:r>
                  <a:rPr lang="en" altLang="zh-CN" sz="2000" i="0" u="none" strike="noStrike" dirty="0">
                    <a:solidFill>
                      <a:srgbClr val="000000"/>
                    </a:solidFill>
                    <a:effectLst/>
                    <a:latin typeface="Inconsolata" panose="020B0609030003000000" pitchFamily="49" charset="0"/>
                    <a:ea typeface="Linux Libertine" panose="02000503000000000000" pitchFamily="2" charset="0"/>
                    <a:cs typeface="Consolas" panose="020B0609020204030204" pitchFamily="49" charset="0"/>
                  </a:rPr>
                  <a:t>A2</a:t>
                </a:r>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 are both </a:t>
                </a:r>
                <a:r>
                  <a:rPr lang="en" altLang="zh-CN" sz="2000" b="1"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reachable </a:t>
                </a:r>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by exploitation fuzzing </a:t>
                </a:r>
              </a:p>
              <a:p>
                <a:pPr algn="ctr"/>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a:t>
                </a:r>
                <a14:m>
                  <m:oMath xmlns:m="http://schemas.openxmlformats.org/officeDocument/2006/math">
                    <m:r>
                      <a:rPr lang="en-US" altLang="zh-CN" sz="2000" i="1" dirty="0">
                        <a:solidFill>
                          <a:srgbClr val="000000"/>
                        </a:solidFill>
                        <a:latin typeface="Cambria Math" panose="02040503050406030204" pitchFamily="18" charset="0"/>
                        <a:ea typeface="Linux Libertine" panose="02000503000000000000" pitchFamily="2" charset="0"/>
                        <a:cs typeface="Linux Libertine" panose="02000503000000000000" pitchFamily="2" charset="0"/>
                      </a:rPr>
                      <m:t>≥</m:t>
                    </m:r>
                    <m:r>
                      <a:rPr lang="en" altLang="zh-CN" sz="2000" i="1" dirty="0">
                        <a:solidFill>
                          <a:srgbClr val="000000"/>
                        </a:solidFill>
                        <a:latin typeface="Cambria Math" panose="02040503050406030204" pitchFamily="18" charset="0"/>
                        <a:ea typeface="Linux Libertine" panose="02000503000000000000" pitchFamily="2" charset="0"/>
                        <a:cs typeface="Linux Libertine" panose="02000503000000000000" pitchFamily="2" charset="0"/>
                      </a:rPr>
                      <m:t>99%</m:t>
                    </m:r>
                  </m:oMath>
                </a14:m>
                <a:r>
                  <a:rPr lang="zh-CN" altLang="en-US"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 </a:t>
                </a:r>
                <a:r>
                  <a:rPr lang="en" altLang="zh-CN" sz="2000" i="0" u="none" strike="noStrike" dirty="0">
                    <a:solidFill>
                      <a:srgbClr val="000000"/>
                    </a:solidFill>
                    <a:effectLst/>
                    <a:latin typeface="Linux Libertine" panose="02000503000000000000" pitchFamily="2" charset="0"/>
                    <a:ea typeface="Linux Libertine" panose="02000503000000000000" pitchFamily="2" charset="0"/>
                    <a:cs typeface="Linux Libertine" panose="02000503000000000000" pitchFamily="2" charset="0"/>
                  </a:rPr>
                  <a:t>probability of generating inputs that trigger them)</a:t>
                </a:r>
              </a:p>
            </p:txBody>
          </p:sp>
        </mc:Choice>
        <mc:Fallback xmlns="">
          <p:sp>
            <p:nvSpPr>
              <p:cNvPr id="16" name="文本框 15">
                <a:extLst>
                  <a:ext uri="{FF2B5EF4-FFF2-40B4-BE49-F238E27FC236}">
                    <a16:creationId xmlns:a16="http://schemas.microsoft.com/office/drawing/2014/main" id="{EE773CA8-D5C7-DE98-28E5-A2B663887A7D}"/>
                  </a:ext>
                </a:extLst>
              </p:cNvPr>
              <p:cNvSpPr txBox="1">
                <a:spLocks noRot="1" noChangeAspect="1" noMove="1" noResize="1" noEditPoints="1" noAdjustHandles="1" noChangeArrowheads="1" noChangeShapeType="1" noTextEdit="1"/>
              </p:cNvSpPr>
              <p:nvPr/>
            </p:nvSpPr>
            <p:spPr>
              <a:xfrm>
                <a:off x="8345612" y="2917107"/>
                <a:ext cx="2772547" cy="2862322"/>
              </a:xfrm>
              <a:prstGeom prst="rect">
                <a:avLst/>
              </a:prstGeom>
              <a:blipFill>
                <a:blip r:embed="rId3"/>
                <a:stretch>
                  <a:fillRect l="-457" t="-881" r="-913" b="-2643"/>
                </a:stretch>
              </a:blipFill>
            </p:spPr>
            <p:txBody>
              <a:bodyPr/>
              <a:lstStyle/>
              <a:p>
                <a:r>
                  <a:rPr lang="zh-CN" altLang="en-US">
                    <a:noFill/>
                  </a:rPr>
                  <a:t> </a:t>
                </a:r>
              </a:p>
            </p:txBody>
          </p:sp>
        </mc:Fallback>
      </mc:AlternateContent>
      <p:sp>
        <p:nvSpPr>
          <p:cNvPr id="2" name="圆角矩形 1">
            <a:extLst>
              <a:ext uri="{FF2B5EF4-FFF2-40B4-BE49-F238E27FC236}">
                <a16:creationId xmlns:a16="http://schemas.microsoft.com/office/drawing/2014/main" id="{3BBD5694-A470-231D-8C39-2FCC1BE6059C}"/>
              </a:ext>
            </a:extLst>
          </p:cNvPr>
          <p:cNvSpPr/>
          <p:nvPr/>
        </p:nvSpPr>
        <p:spPr>
          <a:xfrm>
            <a:off x="4032827" y="4704079"/>
            <a:ext cx="3784814" cy="2019970"/>
          </a:xfrm>
          <a:prstGeom prst="roundRect">
            <a:avLst/>
          </a:prstGeom>
          <a:no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2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By using </a:t>
            </a:r>
            <a:r>
              <a:rPr kumimoji="1" lang="en-US" altLang="zh-CN" sz="22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negative</a:t>
            </a:r>
            <a:r>
              <a:rPr kumimoji="1" lang="zh-CN" altLang="en-US" sz="22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sz="22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feedback</a:t>
            </a:r>
            <a:r>
              <a:rPr kumimoji="1" lang="zh-CN" altLang="en-US" sz="22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sz="22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elimination </a:t>
            </a:r>
            <a:r>
              <a:rPr kumimoji="1" lang="en-US" altLang="zh-CN" sz="22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together with </a:t>
            </a:r>
            <a:r>
              <a:rPr kumimoji="1" lang="en-US" altLang="zh-CN" sz="22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positive feedback</a:t>
            </a:r>
            <a:r>
              <a:rPr kumimoji="1" lang="en-US" altLang="zh-CN" sz="22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to prioritize targets that become </a:t>
            </a:r>
            <a:r>
              <a:rPr kumimoji="1" lang="en-US" altLang="zh-CN" sz="22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reachable</a:t>
            </a:r>
            <a:r>
              <a:rPr kumimoji="1" lang="en-US" altLang="zh-CN" sz="22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 again.</a:t>
            </a:r>
            <a:endParaRPr kumimoji="1" lang="en-US" altLang="zh-CN" sz="2200"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3" name="圆角矩形 2">
            <a:extLst>
              <a:ext uri="{FF2B5EF4-FFF2-40B4-BE49-F238E27FC236}">
                <a16:creationId xmlns:a16="http://schemas.microsoft.com/office/drawing/2014/main" id="{464C8C76-C19C-8155-C936-D9EAE28BEBE1}"/>
              </a:ext>
            </a:extLst>
          </p:cNvPr>
          <p:cNvSpPr/>
          <p:nvPr/>
        </p:nvSpPr>
        <p:spPr>
          <a:xfrm>
            <a:off x="8406180" y="1027906"/>
            <a:ext cx="2614849" cy="551112"/>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Seeds with </a:t>
            </a:r>
            <a:r>
              <a:rPr kumimoji="1" lang="en-US" altLang="zh-CN" sz="2000" dirty="0">
                <a:solidFill>
                  <a:schemeClr val="tx1"/>
                </a:solidFill>
                <a:latin typeface="Inconsolata" panose="020B0609030003000000" pitchFamily="49" charset="0"/>
                <a:cs typeface="Linux Biolinum" panose="02000503000000000000" pitchFamily="2" charset="0"/>
              </a:rPr>
              <a:t>e = 1</a:t>
            </a:r>
            <a:endParaRPr kumimoji="1" lang="zh-CN" altLang="en-US" sz="2000" dirty="0">
              <a:solidFill>
                <a:schemeClr val="tx1"/>
              </a:solidFill>
              <a:latin typeface="Inconsolata" panose="020B0609030003000000" pitchFamily="49" charset="0"/>
              <a:cs typeface="Linux Biolinum" panose="02000503000000000000" pitchFamily="2" charset="0"/>
            </a:endParaRPr>
          </a:p>
        </p:txBody>
      </p:sp>
      <p:sp>
        <p:nvSpPr>
          <p:cNvPr id="4" name="圆角矩形 3">
            <a:extLst>
              <a:ext uri="{FF2B5EF4-FFF2-40B4-BE49-F238E27FC236}">
                <a16:creationId xmlns:a16="http://schemas.microsoft.com/office/drawing/2014/main" id="{A301D3F5-25E5-923C-4AB6-377FBA3F13DA}"/>
              </a:ext>
            </a:extLst>
          </p:cNvPr>
          <p:cNvSpPr/>
          <p:nvPr/>
        </p:nvSpPr>
        <p:spPr>
          <a:xfrm>
            <a:off x="679085" y="3030279"/>
            <a:ext cx="3131688" cy="1390235"/>
          </a:xfrm>
          <a:prstGeom prst="roundRect">
            <a:avLst/>
          </a:prstGeom>
          <a:noFill/>
          <a:ln w="254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latin typeface="Inconsolata" panose="020B0609030003000000" pitchFamily="49" charset="0"/>
              <a:cs typeface="Linux Biolinum" panose="02000503000000000000" pitchFamily="2" charset="0"/>
            </a:endParaRPr>
          </a:p>
        </p:txBody>
      </p:sp>
    </p:spTree>
    <p:extLst>
      <p:ext uri="{BB962C8B-B14F-4D97-AF65-F5344CB8AC3E}">
        <p14:creationId xmlns:p14="http://schemas.microsoft.com/office/powerpoint/2010/main" val="44495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p:bldP spid="2" grpId="0"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17</a:t>
            </a:fld>
            <a:endParaRPr kumimoji="1" lang="zh-CN" altLang="en-US" dirty="0"/>
          </a:p>
        </p:txBody>
      </p:sp>
      <p:sp>
        <p:nvSpPr>
          <p:cNvPr id="56" name="文本框 55">
            <a:extLst>
              <a:ext uri="{FF2B5EF4-FFF2-40B4-BE49-F238E27FC236}">
                <a16:creationId xmlns:a16="http://schemas.microsoft.com/office/drawing/2014/main" id="{096CB315-12F5-A155-CB6A-33B2A2443DFC}"/>
              </a:ext>
            </a:extLst>
          </p:cNvPr>
          <p:cNvSpPr txBox="1"/>
          <p:nvPr/>
        </p:nvSpPr>
        <p:spPr>
          <a:xfrm>
            <a:off x="5236767" y="1453741"/>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a</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57" name="文本框 56">
            <a:extLst>
              <a:ext uri="{FF2B5EF4-FFF2-40B4-BE49-F238E27FC236}">
                <a16:creationId xmlns:a16="http://schemas.microsoft.com/office/drawing/2014/main" id="{2F7F201C-822D-412F-CBBF-72A8544E6696}"/>
              </a:ext>
            </a:extLst>
          </p:cNvPr>
          <p:cNvSpPr txBox="1"/>
          <p:nvPr/>
        </p:nvSpPr>
        <p:spPr>
          <a:xfrm>
            <a:off x="4630156" y="3069044"/>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c</a:t>
            </a:r>
            <a:r>
              <a:rPr lang="en-US" altLang="zh-CN" sz="1700" dirty="0"/>
              <a:t>)</a:t>
            </a:r>
            <a:endParaRPr lang="zh-CN" altLang="en-US" sz="1700" dirty="0"/>
          </a:p>
        </p:txBody>
      </p:sp>
      <p:sp>
        <p:nvSpPr>
          <p:cNvPr id="58" name="文本框 57">
            <a:extLst>
              <a:ext uri="{FF2B5EF4-FFF2-40B4-BE49-F238E27FC236}">
                <a16:creationId xmlns:a16="http://schemas.microsoft.com/office/drawing/2014/main" id="{F6E3E868-3FBA-7146-F123-9EAD1F705F4E}"/>
              </a:ext>
            </a:extLst>
          </p:cNvPr>
          <p:cNvSpPr txBox="1"/>
          <p:nvPr/>
        </p:nvSpPr>
        <p:spPr>
          <a:xfrm>
            <a:off x="4630156" y="4066571"/>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59" name="文本框 58">
            <a:extLst>
              <a:ext uri="{FF2B5EF4-FFF2-40B4-BE49-F238E27FC236}">
                <a16:creationId xmlns:a16="http://schemas.microsoft.com/office/drawing/2014/main" id="{5D4359B8-3591-BAE9-0374-3FDC3F58B3E3}"/>
              </a:ext>
            </a:extLst>
          </p:cNvPr>
          <p:cNvSpPr txBox="1"/>
          <p:nvPr/>
        </p:nvSpPr>
        <p:spPr>
          <a:xfrm>
            <a:off x="5925234" y="4066571"/>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60" name="文本框 59">
            <a:extLst>
              <a:ext uri="{FF2B5EF4-FFF2-40B4-BE49-F238E27FC236}">
                <a16:creationId xmlns:a16="http://schemas.microsoft.com/office/drawing/2014/main" id="{906B7EFB-4C2F-9DCE-5BBC-751787CEB1C1}"/>
              </a:ext>
            </a:extLst>
          </p:cNvPr>
          <p:cNvSpPr txBox="1"/>
          <p:nvPr/>
        </p:nvSpPr>
        <p:spPr>
          <a:xfrm>
            <a:off x="5925234" y="3075120"/>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d</a:t>
            </a:r>
            <a:r>
              <a:rPr lang="en-US" altLang="zh-CN" sz="1700" dirty="0"/>
              <a:t>)</a:t>
            </a:r>
            <a:endParaRPr lang="zh-CN" altLang="en-US" sz="1700" dirty="0"/>
          </a:p>
        </p:txBody>
      </p:sp>
      <p:cxnSp>
        <p:nvCxnSpPr>
          <p:cNvPr id="61" name="直线箭头连接符 60">
            <a:extLst>
              <a:ext uri="{FF2B5EF4-FFF2-40B4-BE49-F238E27FC236}">
                <a16:creationId xmlns:a16="http://schemas.microsoft.com/office/drawing/2014/main" id="{E9873BE5-C713-65C0-087A-9AFAE0FBF0D4}"/>
              </a:ext>
            </a:extLst>
          </p:cNvPr>
          <p:cNvCxnSpPr>
            <a:cxnSpLocks/>
            <a:stCxn id="70" idx="2"/>
            <a:endCxn id="57" idx="0"/>
          </p:cNvCxnSpPr>
          <p:nvPr/>
        </p:nvCxnSpPr>
        <p:spPr>
          <a:xfrm flipH="1">
            <a:off x="5186356" y="2631060"/>
            <a:ext cx="606611" cy="4379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线箭头连接符 61">
            <a:extLst>
              <a:ext uri="{FF2B5EF4-FFF2-40B4-BE49-F238E27FC236}">
                <a16:creationId xmlns:a16="http://schemas.microsoft.com/office/drawing/2014/main" id="{D1D96C46-049B-FCBD-4F15-40F86D8590DC}"/>
              </a:ext>
            </a:extLst>
          </p:cNvPr>
          <p:cNvCxnSpPr>
            <a:cxnSpLocks/>
            <a:stCxn id="57" idx="2"/>
            <a:endCxn id="58" idx="0"/>
          </p:cNvCxnSpPr>
          <p:nvPr/>
        </p:nvCxnSpPr>
        <p:spPr>
          <a:xfrm>
            <a:off x="5186356" y="3422987"/>
            <a:ext cx="0" cy="6435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线箭头连接符 62">
            <a:extLst>
              <a:ext uri="{FF2B5EF4-FFF2-40B4-BE49-F238E27FC236}">
                <a16:creationId xmlns:a16="http://schemas.microsoft.com/office/drawing/2014/main" id="{81D61D57-D509-3194-F394-1F19C792C144}"/>
              </a:ext>
            </a:extLst>
          </p:cNvPr>
          <p:cNvCxnSpPr>
            <a:cxnSpLocks/>
            <a:stCxn id="70" idx="2"/>
            <a:endCxn id="60" idx="0"/>
          </p:cNvCxnSpPr>
          <p:nvPr/>
        </p:nvCxnSpPr>
        <p:spPr>
          <a:xfrm>
            <a:off x="5792967" y="2631060"/>
            <a:ext cx="688467" cy="4440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线箭头连接符 63">
            <a:extLst>
              <a:ext uri="{FF2B5EF4-FFF2-40B4-BE49-F238E27FC236}">
                <a16:creationId xmlns:a16="http://schemas.microsoft.com/office/drawing/2014/main" id="{DB0FEECE-610C-6593-8169-A4C70BA70E3A}"/>
              </a:ext>
            </a:extLst>
          </p:cNvPr>
          <p:cNvCxnSpPr>
            <a:cxnSpLocks/>
            <a:stCxn id="60" idx="2"/>
            <a:endCxn id="59" idx="0"/>
          </p:cNvCxnSpPr>
          <p:nvPr/>
        </p:nvCxnSpPr>
        <p:spPr>
          <a:xfrm>
            <a:off x="6481434" y="3429063"/>
            <a:ext cx="0" cy="6375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文本框 64">
            <a:extLst>
              <a:ext uri="{FF2B5EF4-FFF2-40B4-BE49-F238E27FC236}">
                <a16:creationId xmlns:a16="http://schemas.microsoft.com/office/drawing/2014/main" id="{6423AAC3-4876-BC2B-62F9-506B753522CE}"/>
              </a:ext>
            </a:extLst>
          </p:cNvPr>
          <p:cNvSpPr txBox="1"/>
          <p:nvPr/>
        </p:nvSpPr>
        <p:spPr>
          <a:xfrm>
            <a:off x="5777325" y="1842665"/>
            <a:ext cx="445956" cy="338554"/>
          </a:xfrm>
          <a:prstGeom prst="rect">
            <a:avLst/>
          </a:prstGeom>
          <a:noFill/>
        </p:spPr>
        <p:txBody>
          <a:bodyPr wrap="squar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6" name="文本框 65">
            <a:extLst>
              <a:ext uri="{FF2B5EF4-FFF2-40B4-BE49-F238E27FC236}">
                <a16:creationId xmlns:a16="http://schemas.microsoft.com/office/drawing/2014/main" id="{9A333231-9734-371C-2D20-87FBE0383D31}"/>
              </a:ext>
            </a:extLst>
          </p:cNvPr>
          <p:cNvSpPr txBox="1"/>
          <p:nvPr/>
        </p:nvSpPr>
        <p:spPr>
          <a:xfrm>
            <a:off x="6163839" y="2634476"/>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7" name="文本框 66">
            <a:extLst>
              <a:ext uri="{FF2B5EF4-FFF2-40B4-BE49-F238E27FC236}">
                <a16:creationId xmlns:a16="http://schemas.microsoft.com/office/drawing/2014/main" id="{B32D747A-61BA-FDDA-0318-FE417E60AD9E}"/>
              </a:ext>
            </a:extLst>
          </p:cNvPr>
          <p:cNvSpPr txBox="1"/>
          <p:nvPr/>
        </p:nvSpPr>
        <p:spPr>
          <a:xfrm>
            <a:off x="4790811" y="3522417"/>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8" name="文本框 67">
            <a:extLst>
              <a:ext uri="{FF2B5EF4-FFF2-40B4-BE49-F238E27FC236}">
                <a16:creationId xmlns:a16="http://schemas.microsoft.com/office/drawing/2014/main" id="{B65FEFAB-418C-3810-6D53-83DB6ABFBD3A}"/>
              </a:ext>
            </a:extLst>
          </p:cNvPr>
          <p:cNvSpPr txBox="1"/>
          <p:nvPr/>
        </p:nvSpPr>
        <p:spPr>
          <a:xfrm>
            <a:off x="6481434" y="3543351"/>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graphicFrame>
        <p:nvGraphicFramePr>
          <p:cNvPr id="69" name="表格 96">
            <a:extLst>
              <a:ext uri="{FF2B5EF4-FFF2-40B4-BE49-F238E27FC236}">
                <a16:creationId xmlns:a16="http://schemas.microsoft.com/office/drawing/2014/main" id="{2B322C28-33CD-CD82-8DA3-B5E629B25D44}"/>
              </a:ext>
            </a:extLst>
          </p:cNvPr>
          <p:cNvGraphicFramePr>
            <a:graphicFrameLocks noGrp="1"/>
          </p:cNvGraphicFramePr>
          <p:nvPr/>
        </p:nvGraphicFramePr>
        <p:xfrm>
          <a:off x="4131296" y="4883622"/>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0.512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0.512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bl>
          </a:graphicData>
        </a:graphic>
      </p:graphicFrame>
      <p:sp>
        <p:nvSpPr>
          <p:cNvPr id="70" name="文本框 69">
            <a:extLst>
              <a:ext uri="{FF2B5EF4-FFF2-40B4-BE49-F238E27FC236}">
                <a16:creationId xmlns:a16="http://schemas.microsoft.com/office/drawing/2014/main" id="{E9C56B10-6E55-6455-E082-EF24F8511964}"/>
              </a:ext>
            </a:extLst>
          </p:cNvPr>
          <p:cNvSpPr txBox="1"/>
          <p:nvPr/>
        </p:nvSpPr>
        <p:spPr>
          <a:xfrm>
            <a:off x="5236767" y="227711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b</a:t>
            </a:r>
            <a:r>
              <a:rPr lang="en-US" altLang="zh-CN" sz="1700" dirty="0"/>
              <a:t>)</a:t>
            </a:r>
            <a:endParaRPr lang="zh-CN" altLang="en-US" sz="1700" dirty="0"/>
          </a:p>
        </p:txBody>
      </p:sp>
      <p:cxnSp>
        <p:nvCxnSpPr>
          <p:cNvPr id="71" name="直线箭头连接符 70">
            <a:extLst>
              <a:ext uri="{FF2B5EF4-FFF2-40B4-BE49-F238E27FC236}">
                <a16:creationId xmlns:a16="http://schemas.microsoft.com/office/drawing/2014/main" id="{096EAEBE-3795-A823-41FC-1019B17964CC}"/>
              </a:ext>
            </a:extLst>
          </p:cNvPr>
          <p:cNvCxnSpPr>
            <a:cxnSpLocks/>
            <a:stCxn id="56" idx="2"/>
            <a:endCxn id="70" idx="0"/>
          </p:cNvCxnSpPr>
          <p:nvPr/>
        </p:nvCxnSpPr>
        <p:spPr>
          <a:xfrm>
            <a:off x="5792967" y="1807684"/>
            <a:ext cx="0" cy="4694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91A4B32E-DCC7-34A4-E99B-7B63BAC0B130}"/>
              </a:ext>
            </a:extLst>
          </p:cNvPr>
          <p:cNvSpPr txBox="1"/>
          <p:nvPr/>
        </p:nvSpPr>
        <p:spPr>
          <a:xfrm>
            <a:off x="4949662" y="2648363"/>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cxnSp>
        <p:nvCxnSpPr>
          <p:cNvPr id="96" name="直接箭头连接符 120">
            <a:extLst>
              <a:ext uri="{FF2B5EF4-FFF2-40B4-BE49-F238E27FC236}">
                <a16:creationId xmlns:a16="http://schemas.microsoft.com/office/drawing/2014/main" id="{32DD29F2-D900-B9AF-F859-2FCAA6B61C8A}"/>
              </a:ext>
            </a:extLst>
          </p:cNvPr>
          <p:cNvCxnSpPr>
            <a:cxnSpLocks/>
          </p:cNvCxnSpPr>
          <p:nvPr/>
        </p:nvCxnSpPr>
        <p:spPr>
          <a:xfrm>
            <a:off x="5694996" y="5817596"/>
            <a:ext cx="384148" cy="0"/>
          </a:xfrm>
          <a:prstGeom prst="straightConnector1">
            <a:avLst/>
          </a:prstGeom>
          <a:noFill/>
          <a:ln w="50800" cap="flat" cmpd="sng" algn="ctr">
            <a:solidFill>
              <a:schemeClr val="accent6"/>
            </a:solidFill>
            <a:prstDash val="solid"/>
            <a:miter lim="800000"/>
            <a:tailEnd type="triangle"/>
          </a:ln>
          <a:effectLst/>
        </p:spPr>
      </p:cxnSp>
      <p:sp>
        <p:nvSpPr>
          <p:cNvPr id="24" name="圆角矩形 23">
            <a:extLst>
              <a:ext uri="{FF2B5EF4-FFF2-40B4-BE49-F238E27FC236}">
                <a16:creationId xmlns:a16="http://schemas.microsoft.com/office/drawing/2014/main" id="{0B8F32A8-74E0-D097-E28B-B32B998BC384}"/>
              </a:ext>
            </a:extLst>
          </p:cNvPr>
          <p:cNvSpPr/>
          <p:nvPr/>
        </p:nvSpPr>
        <p:spPr>
          <a:xfrm>
            <a:off x="8301923" y="2091774"/>
            <a:ext cx="2742591" cy="888773"/>
          </a:xfrm>
          <a:prstGeom prst="roundRect">
            <a:avLst/>
          </a:prstGeom>
          <a:noFill/>
          <a:ln w="38100">
            <a:solidFill>
              <a:schemeClr val="accent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Triggering of </a:t>
            </a:r>
            <a:r>
              <a:rPr kumimoji="1" lang="en-US" altLang="zh-CN" sz="2000"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A1</a:t>
            </a:r>
            <a:r>
              <a:rPr kumimoji="1" lang="en-US" altLang="zh-CN" sz="2000"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a:t>
            </a: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after several mutation </a:t>
            </a:r>
            <a:endParaRPr kumimoji="1" lang="zh-CN" altLang="en-US" sz="2000" b="1" dirty="0">
              <a:solidFill>
                <a:schemeClr val="tx1"/>
              </a:solidFill>
              <a:latin typeface="Linux Libertine" panose="02000503000000000000" pitchFamily="2" charset="0"/>
              <a:cs typeface="Linux Libertine" panose="02000503000000000000" pitchFamily="2" charset="0"/>
            </a:endParaRPr>
          </a:p>
        </p:txBody>
      </p:sp>
      <p:cxnSp>
        <p:nvCxnSpPr>
          <p:cNvPr id="25" name="直接箭头连接符 120">
            <a:extLst>
              <a:ext uri="{FF2B5EF4-FFF2-40B4-BE49-F238E27FC236}">
                <a16:creationId xmlns:a16="http://schemas.microsoft.com/office/drawing/2014/main" id="{27F96EDC-0E7B-BF9E-F7B4-E5FFEEDE9754}"/>
              </a:ext>
            </a:extLst>
          </p:cNvPr>
          <p:cNvCxnSpPr>
            <a:cxnSpLocks/>
            <a:stCxn id="8" idx="2"/>
            <a:endCxn id="24" idx="0"/>
          </p:cNvCxnSpPr>
          <p:nvPr/>
        </p:nvCxnSpPr>
        <p:spPr>
          <a:xfrm>
            <a:off x="9673218" y="1630712"/>
            <a:ext cx="1" cy="461062"/>
          </a:xfrm>
          <a:prstGeom prst="straightConnector1">
            <a:avLst/>
          </a:prstGeom>
          <a:noFill/>
          <a:ln w="50800" cap="flat" cmpd="sng" algn="ctr">
            <a:solidFill>
              <a:schemeClr val="accent6"/>
            </a:solidFill>
            <a:prstDash val="solid"/>
            <a:miter lim="800000"/>
            <a:tailEnd type="triangle"/>
          </a:ln>
          <a:effectLst/>
        </p:spPr>
      </p:cxnSp>
      <p:cxnSp>
        <p:nvCxnSpPr>
          <p:cNvPr id="26" name="直接箭头连接符 120">
            <a:extLst>
              <a:ext uri="{FF2B5EF4-FFF2-40B4-BE49-F238E27FC236}">
                <a16:creationId xmlns:a16="http://schemas.microsoft.com/office/drawing/2014/main" id="{F3C45D30-0AA2-51EC-1738-9AD2774319D7}"/>
              </a:ext>
            </a:extLst>
          </p:cNvPr>
          <p:cNvCxnSpPr>
            <a:cxnSpLocks/>
            <a:stCxn id="24" idx="2"/>
            <a:endCxn id="28" idx="0"/>
          </p:cNvCxnSpPr>
          <p:nvPr/>
        </p:nvCxnSpPr>
        <p:spPr>
          <a:xfrm>
            <a:off x="9673219" y="2980547"/>
            <a:ext cx="1051" cy="498646"/>
          </a:xfrm>
          <a:prstGeom prst="straightConnector1">
            <a:avLst/>
          </a:prstGeom>
          <a:noFill/>
          <a:ln w="50800" cap="flat" cmpd="sng" algn="ctr">
            <a:solidFill>
              <a:schemeClr val="accent6"/>
            </a:solidFill>
            <a:prstDash val="solid"/>
            <a:miter lim="800000"/>
            <a:tailEnd type="triangle"/>
          </a:ln>
          <a:effectLst/>
        </p:spPr>
      </p:cxnSp>
      <p:cxnSp>
        <p:nvCxnSpPr>
          <p:cNvPr id="27" name="直接箭头连接符 120">
            <a:extLst>
              <a:ext uri="{FF2B5EF4-FFF2-40B4-BE49-F238E27FC236}">
                <a16:creationId xmlns:a16="http://schemas.microsoft.com/office/drawing/2014/main" id="{EB0D9271-031E-31FF-7132-DDAE0FCD1B5C}"/>
              </a:ext>
            </a:extLst>
          </p:cNvPr>
          <p:cNvCxnSpPr>
            <a:cxnSpLocks/>
            <a:stCxn id="10" idx="2"/>
            <a:endCxn id="31" idx="0"/>
          </p:cNvCxnSpPr>
          <p:nvPr/>
        </p:nvCxnSpPr>
        <p:spPr>
          <a:xfrm>
            <a:off x="9673218" y="4846270"/>
            <a:ext cx="1" cy="664550"/>
          </a:xfrm>
          <a:prstGeom prst="straightConnector1">
            <a:avLst/>
          </a:prstGeom>
          <a:noFill/>
          <a:ln w="50800" cap="flat" cmpd="sng" algn="ctr">
            <a:solidFill>
              <a:schemeClr val="accent6"/>
            </a:solidFill>
            <a:prstDash val="solid"/>
            <a:miter lim="800000"/>
            <a:tailEnd type="triangle"/>
          </a:ln>
          <a:effectLst/>
        </p:spPr>
      </p:cxnSp>
      <p:sp>
        <p:nvSpPr>
          <p:cNvPr id="28" name="圆角矩形 27">
            <a:extLst>
              <a:ext uri="{FF2B5EF4-FFF2-40B4-BE49-F238E27FC236}">
                <a16:creationId xmlns:a16="http://schemas.microsoft.com/office/drawing/2014/main" id="{BB6EE82B-DCB6-BA59-AB36-7BEC5BF59602}"/>
              </a:ext>
            </a:extLst>
          </p:cNvPr>
          <p:cNvSpPr/>
          <p:nvPr/>
        </p:nvSpPr>
        <p:spPr>
          <a:xfrm>
            <a:off x="8302973" y="3479193"/>
            <a:ext cx="2742593" cy="442674"/>
          </a:xfrm>
          <a:prstGeom prst="roundRect">
            <a:avLst/>
          </a:prstGeom>
          <a:solidFill>
            <a:srgbClr val="00B050"/>
          </a:solidFill>
          <a:ln>
            <a:noFill/>
          </a:ln>
        </p:spPr>
        <p:txBody>
          <a:bodyPr wrap="square" rtlCol="0">
            <a:spAutoFit/>
          </a:bodyPr>
          <a:lstStyle/>
          <a:p>
            <a:pPr algn="ctr"/>
            <a:r>
              <a:rPr kumimoji="1" lang="en-US" altLang="zh-CN" sz="2000" b="1">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Positive</a:t>
            </a:r>
            <a:r>
              <a:rPr kumimoji="1" lang="zh-CN" altLang="en-US" sz="2000" b="1">
                <a:solidFill>
                  <a:schemeClr val="bg1"/>
                </a:solidFill>
                <a:latin typeface="Linux Libertine" panose="02000503000000000000" pitchFamily="2" charset="0"/>
                <a:cs typeface="Linux Libertine" panose="02000503000000000000" pitchFamily="2" charset="0"/>
              </a:rPr>
              <a:t> </a:t>
            </a:r>
            <a:r>
              <a:rPr kumimoji="1"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feedback</a:t>
            </a:r>
            <a:endParaRPr kumimoji="1" lang="zh-CN" altLang="en-US" sz="2000" b="1" dirty="0">
              <a:solidFill>
                <a:schemeClr val="bg1"/>
              </a:solidFill>
              <a:latin typeface="Linux Libertine" panose="02000503000000000000" pitchFamily="2" charset="0"/>
              <a:cs typeface="Linux Libertine" panose="02000503000000000000" pitchFamily="2" charset="0"/>
            </a:endParaRPr>
          </a:p>
        </p:txBody>
      </p:sp>
      <p:cxnSp>
        <p:nvCxnSpPr>
          <p:cNvPr id="30" name="直接箭头连接符 120">
            <a:extLst>
              <a:ext uri="{FF2B5EF4-FFF2-40B4-BE49-F238E27FC236}">
                <a16:creationId xmlns:a16="http://schemas.microsoft.com/office/drawing/2014/main" id="{89CC7E3E-F04C-693A-E69F-D0DA54666B93}"/>
              </a:ext>
            </a:extLst>
          </p:cNvPr>
          <p:cNvCxnSpPr>
            <a:cxnSpLocks/>
            <a:stCxn id="28" idx="2"/>
            <a:endCxn id="10" idx="0"/>
          </p:cNvCxnSpPr>
          <p:nvPr/>
        </p:nvCxnSpPr>
        <p:spPr>
          <a:xfrm flipH="1">
            <a:off x="9673218" y="3921867"/>
            <a:ext cx="1052" cy="498646"/>
          </a:xfrm>
          <a:prstGeom prst="straightConnector1">
            <a:avLst/>
          </a:prstGeom>
          <a:noFill/>
          <a:ln w="50800" cap="flat" cmpd="sng" algn="ctr">
            <a:solidFill>
              <a:schemeClr val="accent6"/>
            </a:solidFill>
            <a:prstDash val="solid"/>
            <a:miter lim="800000"/>
            <a:tailEnd type="triangle"/>
          </a:ln>
          <a:effectLst/>
        </p:spPr>
      </p:cxnSp>
      <p:sp>
        <p:nvSpPr>
          <p:cNvPr id="31" name="圆角矩形 30">
            <a:extLst>
              <a:ext uri="{FF2B5EF4-FFF2-40B4-BE49-F238E27FC236}">
                <a16:creationId xmlns:a16="http://schemas.microsoft.com/office/drawing/2014/main" id="{378EC52D-82E0-91A4-E399-99C006F77E88}"/>
              </a:ext>
            </a:extLst>
          </p:cNvPr>
          <p:cNvSpPr/>
          <p:nvPr/>
        </p:nvSpPr>
        <p:spPr>
          <a:xfrm>
            <a:off x="8301923" y="5510820"/>
            <a:ext cx="2742591" cy="888773"/>
          </a:xfrm>
          <a:prstGeom prst="roundRect">
            <a:avLst/>
          </a:prstGeom>
          <a:noFill/>
          <a:ln w="38100">
            <a:solidFill>
              <a:schemeClr val="accent3"/>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Triggering of </a:t>
            </a:r>
            <a:r>
              <a:rPr kumimoji="1" lang="en-US" altLang="zh-CN" sz="2000"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A2</a:t>
            </a:r>
            <a:r>
              <a:rPr kumimoji="1" lang="en-US" altLang="zh-CN" sz="2000"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a:t>
            </a: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after several mutation </a:t>
            </a:r>
            <a:endParaRPr kumimoji="1" lang="zh-CN" altLang="en-US" sz="2000" b="1" dirty="0">
              <a:solidFill>
                <a:schemeClr val="tx1"/>
              </a:solidFill>
              <a:latin typeface="Linux Libertine" panose="02000503000000000000" pitchFamily="2" charset="0"/>
              <a:cs typeface="Linux Libertine" panose="02000503000000000000" pitchFamily="2" charset="0"/>
            </a:endParaRPr>
          </a:p>
        </p:txBody>
      </p:sp>
      <p:sp>
        <p:nvSpPr>
          <p:cNvPr id="8" name="圆角矩形 7">
            <a:extLst>
              <a:ext uri="{FF2B5EF4-FFF2-40B4-BE49-F238E27FC236}">
                <a16:creationId xmlns:a16="http://schemas.microsoft.com/office/drawing/2014/main" id="{EDD7AF5B-0795-A339-9A4A-5B3015E62A91}"/>
              </a:ext>
            </a:extLst>
          </p:cNvPr>
          <p:cNvSpPr/>
          <p:nvPr/>
        </p:nvSpPr>
        <p:spPr>
          <a:xfrm>
            <a:off x="8059379" y="741939"/>
            <a:ext cx="3227677" cy="888773"/>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Exploitation fuzzing on </a:t>
            </a:r>
            <a:r>
              <a:rPr kumimoji="1" lang="en-US" altLang="zh-CN" sz="2000"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A1</a:t>
            </a:r>
            <a:endParaRPr kumimoji="1" lang="zh-CN" altLang="en-US" sz="2000" b="1" dirty="0">
              <a:solidFill>
                <a:schemeClr val="tx1"/>
              </a:solidFill>
              <a:latin typeface="Inconsolata" panose="020B0609030003000000" pitchFamily="49" charset="0"/>
              <a:cs typeface="Linux Biolinum" panose="02000503000000000000" pitchFamily="2" charset="0"/>
            </a:endParaRPr>
          </a:p>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Seeds with </a:t>
            </a:r>
            <a:r>
              <a:rPr kumimoji="1" lang="en-US" altLang="zh-CN" sz="2000" dirty="0">
                <a:solidFill>
                  <a:schemeClr val="tx1"/>
                </a:solidFill>
                <a:latin typeface="Inconsolata" panose="020B0609030003000000" pitchFamily="49" charset="0"/>
                <a:cs typeface="Linux Biolinum" panose="02000503000000000000" pitchFamily="2" charset="0"/>
              </a:rPr>
              <a:t>e = 1</a:t>
            </a:r>
            <a:endParaRPr kumimoji="1" lang="zh-CN" altLang="en-US" sz="2000" dirty="0">
              <a:solidFill>
                <a:schemeClr val="tx1"/>
              </a:solidFill>
              <a:latin typeface="Inconsolata" panose="020B0609030003000000" pitchFamily="49" charset="0"/>
              <a:cs typeface="Linux Biolinum" panose="02000503000000000000" pitchFamily="2" charset="0"/>
            </a:endParaRPr>
          </a:p>
        </p:txBody>
      </p:sp>
      <p:graphicFrame>
        <p:nvGraphicFramePr>
          <p:cNvPr id="3" name="表格 96">
            <a:extLst>
              <a:ext uri="{FF2B5EF4-FFF2-40B4-BE49-F238E27FC236}">
                <a16:creationId xmlns:a16="http://schemas.microsoft.com/office/drawing/2014/main" id="{BBB8F2D4-4CB0-8AF9-0150-25C111C0CED6}"/>
              </a:ext>
            </a:extLst>
          </p:cNvPr>
          <p:cNvGraphicFramePr>
            <a:graphicFrameLocks noGrp="1"/>
          </p:cNvGraphicFramePr>
          <p:nvPr/>
        </p:nvGraphicFramePr>
        <p:xfrm>
          <a:off x="6152566" y="4882206"/>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tc>
                  <a:txBody>
                    <a:bodyPr/>
                    <a:lstStyle/>
                    <a:p>
                      <a:pPr algn="ctr"/>
                      <a:r>
                        <a:rPr lang="en-US" altLang="zh-CN" sz="1600" dirty="0">
                          <a:solidFill>
                            <a:schemeClr val="tx1"/>
                          </a:solidFill>
                          <a:latin typeface="Inconsolata" panose="020B0609030003000000" pitchFamily="49" charset="0"/>
                          <a:ea typeface="Linux Libertine" panose="02000503000000000000" pitchFamily="2" charset="0"/>
                          <a:cs typeface="Linux Libertine" panose="02000503000000000000" pitchFamily="2" charset="0"/>
                        </a:rPr>
                        <a:t>A1</a:t>
                      </a:r>
                      <a:endParaRPr lang="zh-CN" altLang="en-US" sz="1600" dirty="0">
                        <a:solidFill>
                          <a:schemeClr val="tx1"/>
                        </a:solidFill>
                        <a:latin typeface="Inconsolata" panose="020B0609030003000000" pitchFamily="49"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extLst>
                  <a:ext uri="{0D108BD9-81ED-4DB2-BD59-A6C34878D82A}">
                    <a16:rowId xmlns:a16="http://schemas.microsoft.com/office/drawing/2014/main" val="2614816502"/>
                  </a:ext>
                </a:extLst>
              </a:tr>
              <a:tr h="136387">
                <a:tc>
                  <a:txBody>
                    <a:bodyPr/>
                    <a:lstStyle/>
                    <a:p>
                      <a:pPr algn="ctr"/>
                      <a:r>
                        <a:rPr lang="en-US" altLang="zh-CN" sz="1600" b="1" u="sng" dirty="0">
                          <a:solidFill>
                            <a:srgbClr val="00B050"/>
                          </a:solidFill>
                          <a:latin typeface="Linux Libertine" panose="02000503000000000000" pitchFamily="2" charset="0"/>
                          <a:ea typeface="Linux Libertine" panose="02000503000000000000" pitchFamily="2" charset="0"/>
                          <a:cs typeface="Linux Libertine" panose="02000503000000000000" pitchFamily="2" charset="0"/>
                        </a:rPr>
                        <a:t>0.640</a:t>
                      </a:r>
                      <a:endParaRPr lang="zh-CN" altLang="en-US" sz="1600" b="1" u="sng" dirty="0">
                        <a:solidFill>
                          <a:srgbClr val="00B050"/>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691357"/>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1280744"/>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6627819"/>
                  </a:ext>
                </a:extLst>
              </a:tr>
            </a:tbl>
          </a:graphicData>
        </a:graphic>
      </p:graphicFrame>
      <p:sp>
        <p:nvSpPr>
          <p:cNvPr id="4" name="文本框 3">
            <a:extLst>
              <a:ext uri="{FF2B5EF4-FFF2-40B4-BE49-F238E27FC236}">
                <a16:creationId xmlns:a16="http://schemas.microsoft.com/office/drawing/2014/main" id="{05A7E433-959E-CD73-FE36-DEA1F1B197FC}"/>
              </a:ext>
            </a:extLst>
          </p:cNvPr>
          <p:cNvSpPr txBox="1"/>
          <p:nvPr/>
        </p:nvSpPr>
        <p:spPr>
          <a:xfrm>
            <a:off x="811352" y="1598813"/>
            <a:ext cx="3590390" cy="4524315"/>
          </a:xfrm>
          <a:prstGeom prst="rect">
            <a:avLst/>
          </a:prstGeom>
          <a:noFill/>
        </p:spPr>
        <p:txBody>
          <a:bodyPr wrap="square">
            <a:spAutoFit/>
          </a:bodyPr>
          <a:lstStyle/>
          <a:p>
            <a:r>
              <a:rPr lang="en" altLang="zh-CN" dirty="0">
                <a:latin typeface="Inconsolata" panose="020B0609030003000000" pitchFamily="49" charset="0"/>
                <a:cs typeface="Consolas" panose="020B0609020204030204" pitchFamily="49" charset="0"/>
              </a:rPr>
              <a:t>B[2000]</a:t>
            </a:r>
            <a:endParaRPr lang="en" altLang="zh-CN" sz="1800" dirty="0">
              <a:latin typeface="Inconsolata" panose="020B0609030003000000" pitchFamily="49" charset="0"/>
              <a:cs typeface="Consolas" panose="020B0609020204030204" pitchFamily="49" charset="0"/>
            </a:endParaRPr>
          </a:p>
          <a:p>
            <a:r>
              <a:rPr lang="en" altLang="zh-CN" sz="1800" dirty="0">
                <a:latin typeface="Inconsolata" panose="020B0609030003000000" pitchFamily="49" charset="0"/>
                <a:cs typeface="Consolas" panose="020B0609020204030204" pitchFamily="49" charset="0"/>
              </a:rPr>
              <a:t>e = 0</a:t>
            </a:r>
          </a:p>
          <a:p>
            <a:r>
              <a:rPr lang="en" altLang="zh-CN" dirty="0">
                <a:solidFill>
                  <a:srgbClr val="C10846"/>
                </a:solidFill>
                <a:latin typeface="Inconsolata" panose="020B0609030003000000" pitchFamily="49" charset="0"/>
                <a:cs typeface="Consolas" panose="020B0609020204030204" pitchFamily="49" charset="0"/>
              </a:rPr>
              <a:t>if</a:t>
            </a:r>
            <a:r>
              <a:rPr lang="en" altLang="zh-CN" dirty="0">
                <a:latin typeface="Inconsolata" panose="020B0609030003000000" pitchFamily="49" charset="0"/>
                <a:cs typeface="Consolas" panose="020B0609020204030204" pitchFamily="49" charset="0"/>
              </a:rPr>
              <a:t>(input() % 1000 == 0) e = 1</a:t>
            </a:r>
            <a:endParaRPr lang="en" altLang="zh-CN" sz="1800" dirty="0">
              <a:latin typeface="Inconsolata" panose="020B0609030003000000" pitchFamily="49" charset="0"/>
              <a:cs typeface="Consolas" panose="020B0609020204030204" pitchFamily="49" charset="0"/>
            </a:endParaRPr>
          </a:p>
          <a:p>
            <a:r>
              <a:rPr lang="en" altLang="zh-CN" dirty="0">
                <a:latin typeface="Inconsolata" panose="020B0609030003000000" pitchFamily="49" charset="0"/>
                <a:cs typeface="Consolas" panose="020B0609020204030204" pitchFamily="49" charset="0"/>
              </a:rPr>
              <a:t>a = abs(input())</a:t>
            </a:r>
          </a:p>
          <a:p>
            <a:r>
              <a:rPr lang="en" altLang="zh-CN" dirty="0">
                <a:latin typeface="Inconsolata" panose="020B0609030003000000" pitchFamily="49" charset="0"/>
                <a:cs typeface="Consolas" panose="020B0609020204030204" pitchFamily="49" charset="0"/>
              </a:rPr>
              <a:t>b = a + 1</a:t>
            </a:r>
          </a:p>
          <a:p>
            <a:r>
              <a:rPr lang="en" altLang="zh-CN" dirty="0">
                <a:solidFill>
                  <a:srgbClr val="C10846"/>
                </a:solidFill>
                <a:latin typeface="Inconsolata" panose="020B0609030003000000" pitchFamily="49" charset="0"/>
                <a:cs typeface="Consolas" panose="020B0609020204030204" pitchFamily="49" charset="0"/>
              </a:rPr>
              <a:t>if</a:t>
            </a:r>
            <a:r>
              <a:rPr lang="en" altLang="zh-CN" dirty="0">
                <a:latin typeface="Inconsolata" panose="020B0609030003000000" pitchFamily="49" charset="0"/>
                <a:cs typeface="Consolas" panose="020B0609020204030204" pitchFamily="49" charset="0"/>
              </a:rPr>
              <a:t>(e == 0){</a:t>
            </a:r>
          </a:p>
          <a:p>
            <a:r>
              <a:rPr lang="en" altLang="zh-CN" dirty="0">
                <a:latin typeface="Inconsolata" panose="020B0609030003000000" pitchFamily="49" charset="0"/>
                <a:cs typeface="Consolas" panose="020B0609020204030204" pitchFamily="49" charset="0"/>
              </a:rPr>
              <a:t>    </a:t>
            </a:r>
            <a:r>
              <a:rPr lang="en" altLang="zh-CN" dirty="0">
                <a:solidFill>
                  <a:srgbClr val="C10846"/>
                </a:solidFill>
                <a:latin typeface="Inconsolata" panose="020B0609030003000000" pitchFamily="49" charset="0"/>
                <a:cs typeface="Consolas" panose="020B0609020204030204" pitchFamily="49" charset="0"/>
              </a:rPr>
              <a:t>if</a:t>
            </a:r>
            <a:r>
              <a:rPr lang="en" altLang="zh-CN" dirty="0">
                <a:latin typeface="Inconsolata" panose="020B0609030003000000" pitchFamily="49" charset="0"/>
                <a:cs typeface="Consolas" panose="020B0609020204030204" pitchFamily="49" charset="0"/>
              </a:rPr>
              <a:t>(b == </a:t>
            </a:r>
            <a:r>
              <a:rPr lang="en-US" altLang="zh-CN" dirty="0">
                <a:latin typeface="Inconsolata" panose="020B0609030003000000" pitchFamily="49" charset="0"/>
                <a:cs typeface="Consolas" panose="020B0609020204030204" pitchFamily="49" charset="0"/>
              </a:rPr>
              <a:t>100</a:t>
            </a:r>
            <a:r>
              <a:rPr lang="en" altLang="zh-CN" dirty="0">
                <a:latin typeface="Inconsolata" panose="020B0609030003000000" pitchFamily="49" charset="0"/>
                <a:cs typeface="Consolas" panose="020B0609020204030204" pitchFamily="49" charset="0"/>
              </a:rPr>
              <a:t>) c = -1</a:t>
            </a:r>
          </a:p>
          <a:p>
            <a:r>
              <a:rPr lang="en" altLang="zh-CN" dirty="0">
                <a:latin typeface="Inconsolata" panose="020B0609030003000000" pitchFamily="49" charset="0"/>
                <a:cs typeface="Consolas" panose="020B0609020204030204" pitchFamily="49" charset="0"/>
              </a:rPr>
              <a:t>    </a:t>
            </a:r>
            <a:r>
              <a:rPr lang="en" altLang="zh-CN" dirty="0">
                <a:solidFill>
                  <a:srgbClr val="C10846"/>
                </a:solidFill>
                <a:latin typeface="Inconsolata" panose="020B0609030003000000" pitchFamily="49" charset="0"/>
                <a:cs typeface="Consolas" panose="020B0609020204030204" pitchFamily="49" charset="0"/>
              </a:rPr>
              <a:t>else</a:t>
            </a:r>
            <a:r>
              <a:rPr lang="en" altLang="zh-CN" dirty="0">
                <a:latin typeface="Inconsolata" panose="020B0609030003000000" pitchFamily="49" charset="0"/>
                <a:cs typeface="Consolas" panose="020B0609020204030204" pitchFamily="49" charset="0"/>
              </a:rPr>
              <a:t> c = 0</a:t>
            </a:r>
          </a:p>
          <a:p>
            <a:r>
              <a:rPr lang="en" altLang="zh-CN" dirty="0">
                <a:latin typeface="Inconsolata" panose="020B0609030003000000" pitchFamily="49" charset="0"/>
                <a:cs typeface="Consolas" panose="020B0609020204030204" pitchFamily="49" charset="0"/>
              </a:rPr>
              <a:t>    </a:t>
            </a:r>
            <a:r>
              <a:rPr lang="en" altLang="zh-CN" dirty="0">
                <a:solidFill>
                  <a:srgbClr val="C10846"/>
                </a:solidFill>
                <a:latin typeface="Inconsolata" panose="020B0609030003000000" pitchFamily="49" charset="0"/>
                <a:cs typeface="Consolas" panose="020B0609020204030204" pitchFamily="49" charset="0"/>
              </a:rPr>
              <a:t>if</a:t>
            </a:r>
            <a:r>
              <a:rPr lang="en" altLang="zh-CN" dirty="0">
                <a:latin typeface="Inconsolata" panose="020B0609030003000000" pitchFamily="49" charset="0"/>
                <a:cs typeface="Consolas" panose="020B0609020204030204" pitchFamily="49" charset="0"/>
              </a:rPr>
              <a:t>(b == </a:t>
            </a:r>
            <a:r>
              <a:rPr lang="en-US" altLang="zh-CN" dirty="0">
                <a:latin typeface="Inconsolata" panose="020B0609030003000000" pitchFamily="49" charset="0"/>
                <a:cs typeface="Consolas" panose="020B0609020204030204" pitchFamily="49" charset="0"/>
              </a:rPr>
              <a:t>200</a:t>
            </a:r>
            <a:r>
              <a:rPr lang="en" altLang="zh-CN" dirty="0">
                <a:latin typeface="Inconsolata" panose="020B0609030003000000" pitchFamily="49" charset="0"/>
                <a:cs typeface="Consolas" panose="020B0609020204030204" pitchFamily="49" charset="0"/>
              </a:rPr>
              <a:t>) d = -1</a:t>
            </a:r>
          </a:p>
          <a:p>
            <a:r>
              <a:rPr lang="en" altLang="zh-CN" dirty="0">
                <a:latin typeface="Inconsolata" panose="020B0609030003000000" pitchFamily="49" charset="0"/>
                <a:cs typeface="Consolas" panose="020B0609020204030204" pitchFamily="49" charset="0"/>
              </a:rPr>
              <a:t>    </a:t>
            </a:r>
            <a:r>
              <a:rPr lang="en" altLang="zh-CN" dirty="0">
                <a:solidFill>
                  <a:srgbClr val="C10846"/>
                </a:solidFill>
                <a:latin typeface="Inconsolata" panose="020B0609030003000000" pitchFamily="49" charset="0"/>
                <a:cs typeface="Consolas" panose="020B0609020204030204" pitchFamily="49" charset="0"/>
              </a:rPr>
              <a:t>else</a:t>
            </a:r>
            <a:r>
              <a:rPr lang="en" altLang="zh-CN" dirty="0">
                <a:latin typeface="Inconsolata" panose="020B0609030003000000" pitchFamily="49" charset="0"/>
                <a:cs typeface="Consolas" panose="020B0609020204030204" pitchFamily="49" charset="0"/>
              </a:rPr>
              <a:t> d = 0</a:t>
            </a:r>
          </a:p>
          <a:p>
            <a:r>
              <a:rPr lang="en" altLang="zh-CN" dirty="0">
                <a:latin typeface="Inconsolata" panose="020B0609030003000000" pitchFamily="49" charset="0"/>
                <a:cs typeface="Consolas" panose="020B0609020204030204" pitchFamily="49" charset="0"/>
              </a:rPr>
              <a:t>}</a:t>
            </a:r>
            <a:r>
              <a:rPr lang="en" altLang="zh-CN" dirty="0">
                <a:solidFill>
                  <a:srgbClr val="C10846"/>
                </a:solidFill>
                <a:latin typeface="Inconsolata" panose="020B0609030003000000" pitchFamily="49" charset="0"/>
                <a:cs typeface="Consolas" panose="020B0609020204030204" pitchFamily="49" charset="0"/>
              </a:rPr>
              <a:t>else</a:t>
            </a:r>
            <a:r>
              <a:rPr lang="en" altLang="zh-CN" dirty="0">
                <a:latin typeface="Inconsolata" panose="020B0609030003000000" pitchFamily="49" charset="0"/>
                <a:cs typeface="Consolas" panose="020B0609020204030204" pitchFamily="49" charset="0"/>
              </a:rPr>
              <a:t>{</a:t>
            </a:r>
          </a:p>
          <a:p>
            <a:r>
              <a:rPr lang="en" altLang="zh-CN" dirty="0">
                <a:latin typeface="Inconsolata" panose="020B0609030003000000" pitchFamily="49" charset="0"/>
                <a:cs typeface="Consolas" panose="020B0609020204030204" pitchFamily="49" charset="0"/>
              </a:rPr>
              <a:t>    c = b % </a:t>
            </a:r>
            <a:r>
              <a:rPr lang="en-US" altLang="zh-CN" dirty="0">
                <a:latin typeface="Inconsolata" panose="020B0609030003000000" pitchFamily="49" charset="0"/>
                <a:cs typeface="Consolas" panose="020B0609020204030204" pitchFamily="49" charset="0"/>
              </a:rPr>
              <a:t>100</a:t>
            </a:r>
            <a:r>
              <a:rPr lang="en" altLang="zh-CN" dirty="0">
                <a:latin typeface="Inconsolata" panose="020B0609030003000000" pitchFamily="49" charset="0"/>
                <a:cs typeface="Consolas" panose="020B0609020204030204" pitchFamily="49" charset="0"/>
              </a:rPr>
              <a:t> – 1</a:t>
            </a:r>
          </a:p>
          <a:p>
            <a:r>
              <a:rPr lang="en" altLang="zh-CN" dirty="0">
                <a:latin typeface="Inconsolata" panose="020B0609030003000000" pitchFamily="49" charset="0"/>
                <a:cs typeface="Consolas" panose="020B0609020204030204" pitchFamily="49" charset="0"/>
              </a:rPr>
              <a:t>    d = b % </a:t>
            </a:r>
            <a:r>
              <a:rPr lang="en-US" altLang="zh-CN" dirty="0">
                <a:latin typeface="Inconsolata" panose="020B0609030003000000" pitchFamily="49" charset="0"/>
                <a:cs typeface="Consolas" panose="020B0609020204030204" pitchFamily="49" charset="0"/>
              </a:rPr>
              <a:t>200</a:t>
            </a:r>
            <a:r>
              <a:rPr lang="en" altLang="zh-CN" dirty="0">
                <a:latin typeface="Inconsolata" panose="020B0609030003000000" pitchFamily="49" charset="0"/>
                <a:cs typeface="Consolas" panose="020B0609020204030204" pitchFamily="49" charset="0"/>
              </a:rPr>
              <a:t> - 1</a:t>
            </a:r>
          </a:p>
          <a:p>
            <a:r>
              <a:rPr lang="en" altLang="zh-CN" dirty="0">
                <a:latin typeface="Inconsolata" panose="020B0609030003000000" pitchFamily="49" charset="0"/>
                <a:cs typeface="Consolas" panose="020B0609020204030204" pitchFamily="49" charset="0"/>
              </a:rPr>
              <a:t>}</a:t>
            </a:r>
          </a:p>
          <a:p>
            <a:r>
              <a:rPr lang="en" altLang="zh-CN" dirty="0">
                <a:latin typeface="Inconsolata" panose="020B0609030003000000" pitchFamily="49" charset="0"/>
                <a:cs typeface="Consolas" panose="020B0609020204030204" pitchFamily="49" charset="0"/>
              </a:rPr>
              <a:t>B[c] = 0     </a:t>
            </a:r>
            <a:r>
              <a:rPr lang="en" altLang="zh-CN" dirty="0">
                <a:solidFill>
                  <a:srgbClr val="1919FF"/>
                </a:solidFill>
                <a:latin typeface="Inconsolata" panose="020B0609030003000000" pitchFamily="49" charset="0"/>
                <a:cs typeface="Consolas" panose="020B0609020204030204" pitchFamily="49" charset="0"/>
              </a:rPr>
              <a:t>// A1</a:t>
            </a:r>
          </a:p>
          <a:p>
            <a:r>
              <a:rPr lang="en" altLang="zh-CN" dirty="0">
                <a:latin typeface="Inconsolata" panose="020B0609030003000000" pitchFamily="49" charset="0"/>
                <a:cs typeface="Consolas" panose="020B0609020204030204" pitchFamily="49" charset="0"/>
              </a:rPr>
              <a:t>B[d] = 0     </a:t>
            </a:r>
            <a:r>
              <a:rPr lang="en" altLang="zh-CN" dirty="0">
                <a:solidFill>
                  <a:srgbClr val="1919FF"/>
                </a:solidFill>
                <a:latin typeface="Inconsolata" panose="020B0609030003000000" pitchFamily="49" charset="0"/>
                <a:cs typeface="Consolas" panose="020B0609020204030204" pitchFamily="49" charset="0"/>
              </a:rPr>
              <a:t>// A2</a:t>
            </a:r>
          </a:p>
        </p:txBody>
      </p:sp>
      <p:sp>
        <p:nvSpPr>
          <p:cNvPr id="5" name="圆角矩形 4">
            <a:extLst>
              <a:ext uri="{FF2B5EF4-FFF2-40B4-BE49-F238E27FC236}">
                <a16:creationId xmlns:a16="http://schemas.microsoft.com/office/drawing/2014/main" id="{F8AA9BCD-2BAC-1E24-01F2-6EBF96E9CB54}"/>
              </a:ext>
            </a:extLst>
          </p:cNvPr>
          <p:cNvSpPr/>
          <p:nvPr/>
        </p:nvSpPr>
        <p:spPr>
          <a:xfrm>
            <a:off x="679085" y="4420515"/>
            <a:ext cx="3131688" cy="1090306"/>
          </a:xfrm>
          <a:prstGeom prst="roundRect">
            <a:avLst/>
          </a:prstGeom>
          <a:noFill/>
          <a:ln w="254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latin typeface="Inconsolata" panose="020B0609030003000000" pitchFamily="49" charset="0"/>
              <a:cs typeface="Linux Biolinum" panose="02000503000000000000" pitchFamily="2" charset="0"/>
            </a:endParaRPr>
          </a:p>
        </p:txBody>
      </p:sp>
      <p:sp>
        <p:nvSpPr>
          <p:cNvPr id="12" name="标题 1">
            <a:extLst>
              <a:ext uri="{FF2B5EF4-FFF2-40B4-BE49-F238E27FC236}">
                <a16:creationId xmlns:a16="http://schemas.microsoft.com/office/drawing/2014/main" id="{0732AA25-260F-5F33-2978-604497A43B56}"/>
              </a:ext>
            </a:extLst>
          </p:cNvPr>
          <p:cNvSpPr>
            <a:spLocks noGrp="1"/>
          </p:cNvSpPr>
          <p:nvPr>
            <p:ph type="title"/>
          </p:nvPr>
        </p:nvSpPr>
        <p:spPr>
          <a:xfrm>
            <a:off x="838200" y="365125"/>
            <a:ext cx="10515600" cy="1325563"/>
          </a:xfrm>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Adaptive Guidance</a:t>
            </a:r>
            <a:endParaRPr kumimoji="1" lang="zh-CN" altLang="en-US" dirty="0"/>
          </a:p>
        </p:txBody>
      </p:sp>
      <p:sp>
        <p:nvSpPr>
          <p:cNvPr id="10" name="圆角矩形 9">
            <a:extLst>
              <a:ext uri="{FF2B5EF4-FFF2-40B4-BE49-F238E27FC236}">
                <a16:creationId xmlns:a16="http://schemas.microsoft.com/office/drawing/2014/main" id="{8D25E80E-47D1-73C1-FA6D-CD48AA5C03A1}"/>
              </a:ext>
            </a:extLst>
          </p:cNvPr>
          <p:cNvSpPr/>
          <p:nvPr/>
        </p:nvSpPr>
        <p:spPr>
          <a:xfrm>
            <a:off x="8032390" y="4420513"/>
            <a:ext cx="3281656" cy="42575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Exploitation fuzzing on </a:t>
            </a:r>
            <a:r>
              <a:rPr kumimoji="1" lang="en-US" altLang="zh-CN" sz="2000"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A2</a:t>
            </a:r>
            <a:endParaRPr kumimoji="1" lang="zh-CN" altLang="en-US" sz="2000" b="1" dirty="0">
              <a:solidFill>
                <a:schemeClr val="tx1"/>
              </a:solidFill>
              <a:latin typeface="Inconsolata" panose="020B0609030003000000" pitchFamily="49" charset="0"/>
              <a:cs typeface="Linux Biolinum" panose="02000503000000000000" pitchFamily="2" charset="0"/>
            </a:endParaRPr>
          </a:p>
        </p:txBody>
      </p:sp>
    </p:spTree>
    <p:extLst>
      <p:ext uri="{BB962C8B-B14F-4D97-AF65-F5344CB8AC3E}">
        <p14:creationId xmlns:p14="http://schemas.microsoft.com/office/powerpoint/2010/main" val="352137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31" grpId="0" animBg="1"/>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Experiments</a:t>
            </a:r>
            <a:endParaRPr kumimoji="1" lang="zh-CN" altLang="en-US" dirty="0"/>
          </a:p>
        </p:txBody>
      </p:sp>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18</a:t>
            </a:fld>
            <a:endParaRPr kumimoji="1" lang="zh-CN" altLang="en-US" dirty="0"/>
          </a:p>
        </p:txBody>
      </p:sp>
      <p:sp>
        <p:nvSpPr>
          <p:cNvPr id="5" name="文本框 4">
            <a:extLst>
              <a:ext uri="{FF2B5EF4-FFF2-40B4-BE49-F238E27FC236}">
                <a16:creationId xmlns:a16="http://schemas.microsoft.com/office/drawing/2014/main" id="{65237766-90B4-1C2C-DEE5-3100C84F485A}"/>
              </a:ext>
            </a:extLst>
          </p:cNvPr>
          <p:cNvSpPr txBox="1"/>
          <p:nvPr/>
        </p:nvSpPr>
        <p:spPr>
          <a:xfrm>
            <a:off x="838200" y="1526073"/>
            <a:ext cx="10515600" cy="4154984"/>
          </a:xfrm>
          <a:prstGeom prst="rect">
            <a:avLst/>
          </a:prstGeom>
          <a:noFill/>
        </p:spPr>
        <p:txBody>
          <a:bodyPr wrap="square">
            <a:spAutoFit/>
          </a:bodyPr>
          <a:lstStyle/>
          <a:p>
            <a:pPr marL="342900" indent="-342900">
              <a:buFont typeface="Arial" panose="020B0604020202020204" pitchFamily="34" charset="0"/>
              <a:buChar char="•"/>
            </a:pPr>
            <a:r>
              <a:rPr kumimoji="1" lang="en-US" altLang="zh-CN" sz="2400" i="1" dirty="0">
                <a:latin typeface="Linux Libertine" panose="02000503000000000000" pitchFamily="2" charset="0"/>
                <a:ea typeface="Linux Libertine" panose="02000503000000000000" pitchFamily="2" charset="0"/>
                <a:cs typeface="Linux Libertine" panose="02000503000000000000" pitchFamily="2" charset="0"/>
              </a:rPr>
              <a:t>Analyses and </a:t>
            </a:r>
            <a:r>
              <a:rPr kumimoji="1" lang="en-US" altLang="zh-CN" sz="2400" i="1" dirty="0" err="1">
                <a:latin typeface="Linux Libertine" panose="02000503000000000000" pitchFamily="2" charset="0"/>
                <a:ea typeface="Linux Libertine" panose="02000503000000000000" pitchFamily="2" charset="0"/>
                <a:cs typeface="Linux Libertine" panose="02000503000000000000" pitchFamily="2" charset="0"/>
              </a:rPr>
              <a:t>fuzzers</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We build </a:t>
            </a:r>
            <a:r>
              <a:rPr kumimoji="1" lang="en-US" altLang="zh-CN" sz="2400" dirty="0" err="1">
                <a:latin typeface="LINUX LIBERTINE CAPITALS" panose="02000503000000000000" pitchFamily="2" charset="0"/>
                <a:ea typeface="LINUX LIBERTINE CAPITALS" panose="02000503000000000000" pitchFamily="2" charset="0"/>
                <a:cs typeface="LINUX LIBERTINE CAPITALS" panose="02000503000000000000" pitchFamily="2" charset="0"/>
              </a:rPr>
              <a:t>Bayzzer</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upon </a:t>
            </a:r>
            <a:r>
              <a:rPr kumimoji="1" lang="en-US" altLang="zh-CN" sz="2400" dirty="0" err="1">
                <a:latin typeface="LINUX LIBERTINE CAPITALS" panose="02000503000000000000" pitchFamily="2" charset="0"/>
                <a:ea typeface="LINUX LIBERTINE CAPITALS" panose="02000503000000000000" pitchFamily="2" charset="0"/>
                <a:cs typeface="LINUX LIBERTINE CAPITALS" panose="02000503000000000000" pitchFamily="2" charset="0"/>
              </a:rPr>
              <a:t>FishFuzz</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and use a taint analysis based on SVF.</a:t>
            </a:r>
          </a:p>
          <a:p>
            <a:pPr marL="342900" indent="-342900">
              <a:buFont typeface="Arial" panose="020B0604020202020204" pitchFamily="34" charset="0"/>
              <a:buChar char="•"/>
            </a:pPr>
            <a:r>
              <a:rPr kumimoji="1" lang="en-US" altLang="zh-CN" sz="2400" i="1" dirty="0">
                <a:latin typeface="Linux Libertine" panose="02000503000000000000" pitchFamily="2" charset="0"/>
                <a:ea typeface="Linux Libertine" panose="02000503000000000000" pitchFamily="2" charset="0"/>
                <a:cs typeface="Linux Libertine" panose="02000503000000000000" pitchFamily="2" charset="0"/>
              </a:rPr>
              <a:t>Baselines</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(1) </a:t>
            </a:r>
            <a:r>
              <a:rPr kumimoji="1" lang="en-US" altLang="zh-CN" sz="2400" dirty="0">
                <a:latin typeface="LINUX LIBERTINE CAPITALS" panose="02000503000000000000" pitchFamily="2" charset="0"/>
                <a:ea typeface="LINUX LIBERTINE CAPITALS" panose="02000503000000000000" pitchFamily="2" charset="0"/>
                <a:cs typeface="LINUX LIBERTINE CAPITALS" panose="02000503000000000000" pitchFamily="2" charset="0"/>
              </a:rPr>
              <a:t>Prospector, </a:t>
            </a: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SOTA</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of large-scale target-guided </a:t>
            </a:r>
            <a:r>
              <a:rPr kumimoji="1" lang="en-US" altLang="zh-CN" sz="2400" dirty="0" err="1">
                <a:latin typeface="Linux Libertine" panose="02000503000000000000" pitchFamily="2" charset="0"/>
                <a:ea typeface="Linux Libertine" panose="02000503000000000000" pitchFamily="2" charset="0"/>
                <a:cs typeface="Linux Libertine" panose="02000503000000000000" pitchFamily="2" charset="0"/>
              </a:rPr>
              <a:t>greybox</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fuzzing </a:t>
            </a:r>
            <a:r>
              <a:rPr kumimoji="1" lang="en-US" altLang="zh-CN" sz="2400" dirty="0">
                <a:latin typeface="LINUX LIBERTINE CAPITALS" panose="02000503000000000000" pitchFamily="2" charset="0"/>
                <a:ea typeface="LINUX LIBERTINE CAPITALS" panose="02000503000000000000" pitchFamily="2" charset="0"/>
                <a:cs typeface="LINUX LIBERTINE CAPITALS" panose="02000503000000000000" pitchFamily="2" charset="0"/>
              </a:rPr>
              <a:t>, (2) </a:t>
            </a:r>
            <a:r>
              <a:rPr kumimoji="1" lang="en-US" altLang="zh-CN" sz="2400" dirty="0" err="1">
                <a:latin typeface="LINUX LIBERTINE CAPITALS" panose="02000503000000000000" pitchFamily="2" charset="0"/>
                <a:ea typeface="LINUX LIBERTINE CAPITALS" panose="02000503000000000000" pitchFamily="2" charset="0"/>
                <a:cs typeface="LINUX LIBERTINE CAPITALS" panose="02000503000000000000" pitchFamily="2" charset="0"/>
              </a:rPr>
              <a:t>FishFuzz</a:t>
            </a:r>
            <a:r>
              <a:rPr kumimoji="1" lang="en-US" altLang="zh-CN" sz="2400" dirty="0">
                <a:latin typeface="LINUX LIBERTINE CAPITALS" panose="02000503000000000000" pitchFamily="2" charset="0"/>
                <a:ea typeface="LINUX LIBERTINE CAPITALS" panose="02000503000000000000" pitchFamily="2" charset="0"/>
                <a:cs typeface="LINUX LIBERTINE CAPITALS" panose="02000503000000000000" pitchFamily="2" charset="0"/>
              </a:rPr>
              <a:t>, (3) </a:t>
            </a:r>
            <a:r>
              <a:rPr kumimoji="1" lang="en-US" altLang="zh-CN" sz="2400" dirty="0" err="1">
                <a:latin typeface="LINUX LIBERTINE CAPITALS" panose="02000503000000000000" pitchFamily="2" charset="0"/>
                <a:ea typeface="LINUX LIBERTINE CAPITALS" panose="02000503000000000000" pitchFamily="2" charset="0"/>
                <a:cs typeface="LINUX LIBERTINE CAPITALS" panose="02000503000000000000" pitchFamily="2" charset="0"/>
              </a:rPr>
              <a:t>FunFuzz</a:t>
            </a:r>
            <a:r>
              <a:rPr kumimoji="1" lang="en-US" altLang="zh-CN" sz="2400" dirty="0">
                <a:latin typeface="LINUX LIBERTINE CAPITALS" panose="02000503000000000000" pitchFamily="2" charset="0"/>
                <a:ea typeface="LINUX LIBERTINE CAPITALS" panose="02000503000000000000" pitchFamily="2" charset="0"/>
                <a:cs typeface="LINUX LIBERTINE CAPITALS" panose="02000503000000000000" pitchFamily="2" charset="0"/>
              </a:rPr>
              <a:t>, </a:t>
            </a: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SOTA</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of coverage-guided </a:t>
            </a:r>
            <a:r>
              <a:rPr kumimoji="1" lang="en-US" altLang="zh-CN" sz="2400" dirty="0" err="1">
                <a:latin typeface="Linux Libertine" panose="02000503000000000000" pitchFamily="2" charset="0"/>
                <a:ea typeface="Linux Libertine" panose="02000503000000000000" pitchFamily="2" charset="0"/>
                <a:cs typeface="Linux Libertine" panose="02000503000000000000" pitchFamily="2" charset="0"/>
              </a:rPr>
              <a:t>greybox</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fuzzing using </a:t>
            </a: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non-Bayesian</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light-weight static analysis</a:t>
            </a:r>
            <a:r>
              <a:rPr kumimoji="1" lang="en-US" altLang="zh-CN" sz="2400" dirty="0">
                <a:latin typeface="LINUX LIBERTINE CAPITALS" panose="02000503000000000000" pitchFamily="2" charset="0"/>
                <a:ea typeface="LINUX LIBERTINE CAPITALS" panose="02000503000000000000" pitchFamily="2" charset="0"/>
                <a:cs typeface="LINUX LIBERTINE CAPITALS" panose="02000503000000000000" pitchFamily="2" charset="0"/>
              </a:rPr>
              <a:t>, (4) AFL++.</a:t>
            </a:r>
            <a:endPar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endParaRPr>
          </a:p>
          <a:p>
            <a:pPr marL="342900" indent="-342900">
              <a:buFont typeface="Arial" panose="020B0604020202020204" pitchFamily="34" charset="0"/>
              <a:buChar char="•"/>
            </a:pPr>
            <a:r>
              <a:rPr kumimoji="1" lang="en-US" altLang="zh-CN" sz="2400" i="1" dirty="0">
                <a:latin typeface="Linux Libertine" panose="02000503000000000000" pitchFamily="2" charset="0"/>
                <a:ea typeface="Linux Libertine" panose="02000503000000000000" pitchFamily="2" charset="0"/>
                <a:cs typeface="Linux Libertine" panose="02000503000000000000" pitchFamily="2" charset="0"/>
              </a:rPr>
              <a:t>Benchmarks</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a:t>
            </a:r>
            <a:r>
              <a:rPr kumimoji="1" lang="zh-CN" altLang="en-US" sz="2400" dirty="0">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Consistent</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with </a:t>
            </a:r>
            <a:r>
              <a:rPr kumimoji="1" lang="en-US" altLang="zh-CN" sz="2400" dirty="0">
                <a:latin typeface="LINUX LIBERTINE CAPITALS" panose="02000503000000000000" pitchFamily="2" charset="0"/>
                <a:ea typeface="LINUX LIBERTINE CAPITALS" panose="02000503000000000000" pitchFamily="2" charset="0"/>
                <a:cs typeface="LINUX LIBERTINE CAPITALS" panose="02000503000000000000" pitchFamily="2" charset="0"/>
              </a:rPr>
              <a:t>Prospector</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we evaluate on 24 real-world programs with various input formats, including images, audios, videos, texts, binaries and networks.</a:t>
            </a:r>
          </a:p>
          <a:p>
            <a:pPr marL="342900" indent="-342900">
              <a:buFont typeface="Arial" panose="020B0604020202020204" pitchFamily="34" charset="0"/>
              <a:buChar char="•"/>
            </a:pPr>
            <a:r>
              <a:rPr kumimoji="1" lang="en-US" altLang="zh-CN" sz="2400" i="1" dirty="0">
                <a:latin typeface="Linux Libertine" panose="02000503000000000000" pitchFamily="2" charset="0"/>
                <a:ea typeface="Linux Libertine" panose="02000503000000000000" pitchFamily="2" charset="0"/>
                <a:cs typeface="Linux Libertine" panose="02000503000000000000" pitchFamily="2" charset="0"/>
              </a:rPr>
              <a:t>Metrics</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Consistent</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with </a:t>
            </a:r>
            <a:r>
              <a:rPr kumimoji="1" lang="en-US" altLang="zh-CN" sz="2400" dirty="0">
                <a:latin typeface="LINUX LIBERTINE CAPITALS" panose="02000503000000000000" pitchFamily="2" charset="0"/>
                <a:ea typeface="LINUX LIBERTINE CAPITALS" panose="02000503000000000000" pitchFamily="2" charset="0"/>
                <a:cs typeface="LINUX LIBERTINE CAPITALS" panose="02000503000000000000" pitchFamily="2" charset="0"/>
              </a:rPr>
              <a:t>Prospector</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we use the median time-to-exposure (TTE) across 10 repeated executions, with a time limit of 60 hours. Our total experimental time is approximately 9.86 CPU-years.</a:t>
            </a:r>
          </a:p>
        </p:txBody>
      </p:sp>
      <p:pic>
        <p:nvPicPr>
          <p:cNvPr id="3" name="图片 2">
            <a:extLst>
              <a:ext uri="{FF2B5EF4-FFF2-40B4-BE49-F238E27FC236}">
                <a16:creationId xmlns:a16="http://schemas.microsoft.com/office/drawing/2014/main" id="{9B305AD6-EFD2-7702-F99F-45D4E9AF9B9E}"/>
              </a:ext>
            </a:extLst>
          </p:cNvPr>
          <p:cNvPicPr>
            <a:picLocks noChangeAspect="1"/>
          </p:cNvPicPr>
          <p:nvPr/>
        </p:nvPicPr>
        <p:blipFill rotWithShape="1">
          <a:blip r:embed="rId3"/>
          <a:srcRect l="61522" t="1367" r="7320" b="88996"/>
          <a:stretch/>
        </p:blipFill>
        <p:spPr>
          <a:xfrm>
            <a:off x="8759258" y="268649"/>
            <a:ext cx="2892742" cy="1325564"/>
          </a:xfrm>
          <a:prstGeom prst="rect">
            <a:avLst/>
          </a:prstGeom>
        </p:spPr>
      </p:pic>
    </p:spTree>
    <p:extLst>
      <p:ext uri="{BB962C8B-B14F-4D97-AF65-F5344CB8AC3E}">
        <p14:creationId xmlns:p14="http://schemas.microsoft.com/office/powerpoint/2010/main" val="388289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Effectiveness</a:t>
            </a:r>
            <a:endParaRPr kumimoji="1" lang="zh-CN" altLang="en-US" dirty="0"/>
          </a:p>
        </p:txBody>
      </p:sp>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19</a:t>
            </a:fld>
            <a:endParaRPr kumimoji="1" lang="zh-CN" altLang="en-US" dirty="0"/>
          </a:p>
        </p:txBody>
      </p:sp>
      <p:pic>
        <p:nvPicPr>
          <p:cNvPr id="5" name="图片 4">
            <a:extLst>
              <a:ext uri="{FF2B5EF4-FFF2-40B4-BE49-F238E27FC236}">
                <a16:creationId xmlns:a16="http://schemas.microsoft.com/office/drawing/2014/main" id="{F930F0DB-06B6-49F8-AD22-D32DC08DBF48}"/>
              </a:ext>
            </a:extLst>
          </p:cNvPr>
          <p:cNvPicPr>
            <a:picLocks noChangeAspect="1"/>
          </p:cNvPicPr>
          <p:nvPr/>
        </p:nvPicPr>
        <p:blipFill>
          <a:blip r:embed="rId3"/>
          <a:stretch>
            <a:fillRect/>
          </a:stretch>
        </p:blipFill>
        <p:spPr>
          <a:xfrm>
            <a:off x="5136426" y="1229687"/>
            <a:ext cx="6365655" cy="5088313"/>
          </a:xfrm>
          <a:prstGeom prst="rect">
            <a:avLst/>
          </a:prstGeom>
        </p:spPr>
      </p:pic>
      <mc:AlternateContent xmlns:mc="http://schemas.openxmlformats.org/markup-compatibility/2006" xmlns:a14="http://schemas.microsoft.com/office/drawing/2010/main">
        <mc:Choice Requires="a14">
          <p:sp>
            <p:nvSpPr>
              <p:cNvPr id="7" name="圆角矩形 6">
                <a:extLst>
                  <a:ext uri="{FF2B5EF4-FFF2-40B4-BE49-F238E27FC236}">
                    <a16:creationId xmlns:a16="http://schemas.microsoft.com/office/drawing/2014/main" id="{9644E74C-BA4B-BA63-7B31-5BF5BEB390F5}"/>
                  </a:ext>
                </a:extLst>
              </p:cNvPr>
              <p:cNvSpPr/>
              <p:nvPr/>
            </p:nvSpPr>
            <p:spPr>
              <a:xfrm>
                <a:off x="838200" y="2813105"/>
                <a:ext cx="3906512" cy="1921476"/>
              </a:xfrm>
              <a:prstGeom prst="roundRect">
                <a:avLst/>
              </a:prstGeom>
              <a:no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err="1">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Bayzzer</a:t>
                </a:r>
                <a:r>
                  <a:rPr lang="zh-CN" altLang="en-US" sz="2400" dirty="0">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 </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discovers 3.25</a:t>
                </a:r>
                <a14:m>
                  <m:oMath xmlns:m="http://schemas.openxmlformats.org/officeDocument/2006/math">
                    <m:r>
                      <a:rPr lang="en-US" altLang="zh-CN" sz="2400" i="1" dirty="0" smtClean="0">
                        <a:solidFill>
                          <a:prstClr val="black"/>
                        </a:solidFill>
                        <a:latin typeface="Cambria Math" panose="02040503050406030204" pitchFamily="18" charset="0"/>
                        <a:ea typeface="Linux Libertine" panose="02000503000000000000" pitchFamily="2" charset="0"/>
                        <a:cs typeface="Linux Libertine" panose="02000503000000000000" pitchFamily="2" charset="0"/>
                      </a:rPr>
                      <m:t>×</m:t>
                    </m:r>
                  </m:oMath>
                </a14:m>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,6.5</a:t>
                </a:r>
                <a14:m>
                  <m:oMath xmlns:m="http://schemas.openxmlformats.org/officeDocument/2006/math">
                    <m:r>
                      <a:rPr lang="en-US" altLang="zh-CN" sz="2400" i="1" dirty="0">
                        <a:solidFill>
                          <a:prstClr val="black"/>
                        </a:solidFill>
                        <a:latin typeface="Cambria Math" panose="02040503050406030204" pitchFamily="18" charset="0"/>
                        <a:ea typeface="Linux Libertine" panose="02000503000000000000" pitchFamily="2" charset="0"/>
                        <a:cs typeface="Linux Libertine" panose="02000503000000000000" pitchFamily="2" charset="0"/>
                      </a:rPr>
                      <m:t>×</m:t>
                    </m:r>
                  </m:oMath>
                </a14:m>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,6.5</a:t>
                </a:r>
                <a14:m>
                  <m:oMath xmlns:m="http://schemas.openxmlformats.org/officeDocument/2006/math">
                    <m:r>
                      <a:rPr lang="en-US" altLang="zh-CN" sz="2400" i="1" dirty="0">
                        <a:solidFill>
                          <a:prstClr val="black"/>
                        </a:solidFill>
                        <a:latin typeface="Cambria Math" panose="02040503050406030204" pitchFamily="18" charset="0"/>
                        <a:ea typeface="Linux Libertine" panose="02000503000000000000" pitchFamily="2" charset="0"/>
                        <a:cs typeface="Linux Libertine" panose="02000503000000000000" pitchFamily="2" charset="0"/>
                      </a:rPr>
                      <m:t>×</m:t>
                    </m:r>
                  </m:oMath>
                </a14:m>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and 13</a:t>
                </a:r>
                <a14:m>
                  <m:oMath xmlns:m="http://schemas.openxmlformats.org/officeDocument/2006/math">
                    <m:r>
                      <a:rPr lang="en-US" altLang="zh-CN" sz="2400" i="1" dirty="0">
                        <a:solidFill>
                          <a:prstClr val="black"/>
                        </a:solidFill>
                        <a:latin typeface="Cambria Math" panose="02040503050406030204" pitchFamily="18" charset="0"/>
                        <a:ea typeface="Linux Libertine" panose="02000503000000000000" pitchFamily="2" charset="0"/>
                        <a:cs typeface="Linux Libertine" panose="02000503000000000000" pitchFamily="2" charset="0"/>
                      </a:rPr>
                      <m:t>×</m:t>
                    </m:r>
                  </m:oMath>
                </a14:m>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more unique bugs compared to baselines.</a:t>
                </a:r>
              </a:p>
            </p:txBody>
          </p:sp>
        </mc:Choice>
        <mc:Fallback xmlns="">
          <p:sp>
            <p:nvSpPr>
              <p:cNvPr id="7" name="圆角矩形 6">
                <a:extLst>
                  <a:ext uri="{FF2B5EF4-FFF2-40B4-BE49-F238E27FC236}">
                    <a16:creationId xmlns:a16="http://schemas.microsoft.com/office/drawing/2014/main" id="{9644E74C-BA4B-BA63-7B31-5BF5BEB390F5}"/>
                  </a:ext>
                </a:extLst>
              </p:cNvPr>
              <p:cNvSpPr>
                <a:spLocks noRot="1" noChangeAspect="1" noMove="1" noResize="1" noEditPoints="1" noAdjustHandles="1" noChangeArrowheads="1" noChangeShapeType="1" noTextEdit="1"/>
              </p:cNvSpPr>
              <p:nvPr/>
            </p:nvSpPr>
            <p:spPr>
              <a:xfrm>
                <a:off x="838200" y="2813105"/>
                <a:ext cx="3906512" cy="1921476"/>
              </a:xfrm>
              <a:prstGeom prst="roundRect">
                <a:avLst/>
              </a:prstGeom>
              <a:blipFill>
                <a:blip r:embed="rId4"/>
                <a:stretch>
                  <a:fillRect/>
                </a:stretch>
              </a:blipFill>
              <a:ln w="38100">
                <a:solidFill>
                  <a:schemeClr val="accent6"/>
                </a:solidFill>
                <a:prstDash val="solid"/>
              </a:ln>
            </p:spPr>
            <p:txBody>
              <a:bodyPr/>
              <a:lstStyle/>
              <a:p>
                <a:r>
                  <a:rPr lang="zh-CN" altLang="en-US">
                    <a:noFill/>
                  </a:rPr>
                  <a:t> </a:t>
                </a:r>
              </a:p>
            </p:txBody>
          </p:sp>
        </mc:Fallback>
      </mc:AlternateContent>
    </p:spTree>
    <p:extLst>
      <p:ext uri="{BB962C8B-B14F-4D97-AF65-F5344CB8AC3E}">
        <p14:creationId xmlns:p14="http://schemas.microsoft.com/office/powerpoint/2010/main" val="309494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3A105C-5258-20B2-F00C-104C1514697B}"/>
              </a:ext>
            </a:extLst>
          </p:cNvPr>
          <p:cNvSpPr>
            <a:spLocks noGrp="1"/>
          </p:cNvSpPr>
          <p:nvPr>
            <p:ph type="title"/>
          </p:nvPr>
        </p:nvSpPr>
        <p:spPr>
          <a:xfrm>
            <a:off x="838200" y="365125"/>
            <a:ext cx="10993582" cy="1325563"/>
          </a:xfrm>
        </p:spPr>
        <p:txBody>
          <a:bodyPr>
            <a:normAutofit/>
          </a:bodyPr>
          <a:lstStyle/>
          <a:p>
            <a:r>
              <a:rPr kumimoji="1" lang="en-US" altLang="zh-CN" sz="3600" b="1" dirty="0">
                <a:latin typeface="Linux Biolinum" panose="02000503000000000000" pitchFamily="2" charset="0"/>
                <a:ea typeface="Linux Biolinum" panose="02000503000000000000" pitchFamily="2" charset="0"/>
                <a:cs typeface="Linux Biolinum" panose="02000503000000000000" pitchFamily="2" charset="0"/>
              </a:rPr>
              <a:t>Large-Scale Target-Guided </a:t>
            </a:r>
            <a:r>
              <a:rPr kumimoji="1" lang="en-US" altLang="zh-CN" sz="3600" b="1" dirty="0" err="1">
                <a:latin typeface="Linux Biolinum" panose="02000503000000000000" pitchFamily="2" charset="0"/>
                <a:ea typeface="Linux Biolinum" panose="02000503000000000000" pitchFamily="2" charset="0"/>
                <a:cs typeface="Linux Biolinum" panose="02000503000000000000" pitchFamily="2" charset="0"/>
              </a:rPr>
              <a:t>Greybox</a:t>
            </a:r>
            <a:r>
              <a:rPr kumimoji="1" lang="en-US" altLang="zh-CN" sz="3600" b="1" dirty="0">
                <a:latin typeface="Linux Biolinum" panose="02000503000000000000" pitchFamily="2" charset="0"/>
                <a:ea typeface="Linux Biolinum" panose="02000503000000000000" pitchFamily="2" charset="0"/>
                <a:cs typeface="Linux Biolinum" panose="02000503000000000000" pitchFamily="2" charset="0"/>
              </a:rPr>
              <a:t> Fuzzing (LTGF)</a:t>
            </a:r>
            <a:endParaRPr kumimoji="1" lang="zh-CN" altLang="en-US" sz="3600" dirty="0">
              <a:solidFill>
                <a:srgbClr val="69216A"/>
              </a:solidFill>
              <a:latin typeface="Linux Libertine" panose="02000503000000000000" pitchFamily="2" charset="0"/>
              <a:cs typeface="Linux Libertine" panose="02000503000000000000" pitchFamily="2" charset="0"/>
            </a:endParaRPr>
          </a:p>
        </p:txBody>
      </p:sp>
      <p:sp>
        <p:nvSpPr>
          <p:cNvPr id="6" name="灯片编号占位符 5">
            <a:extLst>
              <a:ext uri="{FF2B5EF4-FFF2-40B4-BE49-F238E27FC236}">
                <a16:creationId xmlns:a16="http://schemas.microsoft.com/office/drawing/2014/main" id="{E702DB60-B4EA-A2A3-6346-6D542CEFC428}"/>
              </a:ext>
            </a:extLst>
          </p:cNvPr>
          <p:cNvSpPr>
            <a:spLocks noGrp="1"/>
          </p:cNvSpPr>
          <p:nvPr>
            <p:ph type="sldNum" sz="quarter" idx="4"/>
          </p:nvPr>
        </p:nvSpPr>
        <p:spPr/>
        <p:txBody>
          <a:bodyPr/>
          <a:lstStyle/>
          <a:p>
            <a:fld id="{94702B7C-F565-1C47-90E3-321BD985AFCD}" type="slidenum">
              <a:rPr kumimoji="1" lang="zh-CN" altLang="en-US" smtClean="0"/>
              <a:pPr/>
              <a:t>2</a:t>
            </a:fld>
            <a:endParaRPr kumimoji="1" lang="zh-CN" altLang="en-US" dirty="0"/>
          </a:p>
        </p:txBody>
      </p:sp>
      <p:sp>
        <p:nvSpPr>
          <p:cNvPr id="4" name="圆角矩形 3">
            <a:extLst>
              <a:ext uri="{FF2B5EF4-FFF2-40B4-BE49-F238E27FC236}">
                <a16:creationId xmlns:a16="http://schemas.microsoft.com/office/drawing/2014/main" id="{F9EB2D88-6B7F-D9D4-C542-6F335397E2C5}"/>
              </a:ext>
            </a:extLst>
          </p:cNvPr>
          <p:cNvSpPr/>
          <p:nvPr/>
        </p:nvSpPr>
        <p:spPr>
          <a:xfrm>
            <a:off x="2737090" y="1903167"/>
            <a:ext cx="5772902" cy="4296207"/>
          </a:xfrm>
          <a:prstGeom prst="roundRect">
            <a:avLst/>
          </a:prstGeom>
          <a:noFill/>
          <a:ln w="38100">
            <a:solidFill>
              <a:schemeClr val="bg1">
                <a:lumMod val="6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5" name="圆角矩形 4">
            <a:extLst>
              <a:ext uri="{FF2B5EF4-FFF2-40B4-BE49-F238E27FC236}">
                <a16:creationId xmlns:a16="http://schemas.microsoft.com/office/drawing/2014/main" id="{CDAC59AF-9CFE-7A4F-45C6-0C94D3F79EF8}"/>
              </a:ext>
            </a:extLst>
          </p:cNvPr>
          <p:cNvSpPr/>
          <p:nvPr/>
        </p:nvSpPr>
        <p:spPr>
          <a:xfrm>
            <a:off x="2529813" y="1637946"/>
            <a:ext cx="6187456" cy="510778"/>
          </a:xfrm>
          <a:prstGeom prst="roundRect">
            <a:avLst/>
          </a:prstGeom>
          <a:solidFill>
            <a:schemeClr val="bg1">
              <a:lumMod val="65000"/>
            </a:schemeClr>
          </a:solidFill>
          <a:ln>
            <a:noFill/>
          </a:ln>
        </p:spPr>
        <p:txBody>
          <a:bodyPr wrap="square" rtlCol="0">
            <a:spAutoFit/>
          </a:bodyPr>
          <a:lstStyle/>
          <a:p>
            <a:pPr algn="ctr"/>
            <a:r>
              <a:rPr kumimoji="1" lang="en-US" altLang="zh-CN" sz="24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Large-scale target-guided </a:t>
            </a:r>
            <a:r>
              <a:rPr kumimoji="1" lang="en-US" altLang="zh-CN" sz="2400" b="1" dirty="0" err="1">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greybox</a:t>
            </a:r>
            <a:r>
              <a:rPr kumimoji="1" lang="en-US" altLang="zh-CN" sz="24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fuzzing</a:t>
            </a:r>
            <a:endParaRPr kumimoji="1" lang="zh-CN" altLang="en-US" sz="2400" b="1" dirty="0">
              <a:solidFill>
                <a:schemeClr val="bg1"/>
              </a:solidFill>
              <a:latin typeface="Linux Libertine" panose="02000503000000000000" pitchFamily="2" charset="0"/>
              <a:cs typeface="Linux Libertine" panose="02000503000000000000" pitchFamily="2" charset="0"/>
            </a:endParaRPr>
          </a:p>
        </p:txBody>
      </p:sp>
      <p:sp>
        <p:nvSpPr>
          <p:cNvPr id="7" name="圆角矩形 6">
            <a:extLst>
              <a:ext uri="{FF2B5EF4-FFF2-40B4-BE49-F238E27FC236}">
                <a16:creationId xmlns:a16="http://schemas.microsoft.com/office/drawing/2014/main" id="{E1ABCC0F-2223-FCF7-1AAB-65DB8DE7A1E5}"/>
              </a:ext>
            </a:extLst>
          </p:cNvPr>
          <p:cNvSpPr/>
          <p:nvPr/>
        </p:nvSpPr>
        <p:spPr>
          <a:xfrm>
            <a:off x="3217448" y="2504699"/>
            <a:ext cx="2323070" cy="3472248"/>
          </a:xfrm>
          <a:prstGeom prst="round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8" name="圆角矩形 7">
            <a:extLst>
              <a:ext uri="{FF2B5EF4-FFF2-40B4-BE49-F238E27FC236}">
                <a16:creationId xmlns:a16="http://schemas.microsoft.com/office/drawing/2014/main" id="{0E33B438-31ED-6C6A-538E-499EE960C3E3}"/>
              </a:ext>
            </a:extLst>
          </p:cNvPr>
          <p:cNvSpPr/>
          <p:nvPr/>
        </p:nvSpPr>
        <p:spPr>
          <a:xfrm>
            <a:off x="3464499" y="2262387"/>
            <a:ext cx="1842133" cy="442674"/>
          </a:xfrm>
          <a:prstGeom prst="roundRect">
            <a:avLst/>
          </a:prstGeom>
          <a:solidFill>
            <a:schemeClr val="accent1"/>
          </a:solidFill>
        </p:spPr>
        <p:txBody>
          <a:bodyPr wrap="square" rtlCol="0">
            <a:spAutoFit/>
          </a:bodyPr>
          <a:lstStyle/>
          <a:p>
            <a:pPr algn="ctr"/>
            <a:r>
              <a:rPr lang="en-US" altLang="zh-CN" sz="19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Exploration</a:t>
            </a:r>
          </a:p>
        </p:txBody>
      </p:sp>
      <p:sp>
        <p:nvSpPr>
          <p:cNvPr id="9" name="圆角矩形 8">
            <a:extLst>
              <a:ext uri="{FF2B5EF4-FFF2-40B4-BE49-F238E27FC236}">
                <a16:creationId xmlns:a16="http://schemas.microsoft.com/office/drawing/2014/main" id="{E566A7D1-F9EE-0CFA-8157-7F366B2F5392}"/>
              </a:ext>
            </a:extLst>
          </p:cNvPr>
          <p:cNvSpPr/>
          <p:nvPr/>
        </p:nvSpPr>
        <p:spPr>
          <a:xfrm>
            <a:off x="5741909" y="2504699"/>
            <a:ext cx="2323070" cy="3472248"/>
          </a:xfrm>
          <a:prstGeom prst="round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2" name="圆角矩形 11">
            <a:extLst>
              <a:ext uri="{FF2B5EF4-FFF2-40B4-BE49-F238E27FC236}">
                <a16:creationId xmlns:a16="http://schemas.microsoft.com/office/drawing/2014/main" id="{3B11C498-623A-2F71-B950-3235170D422A}"/>
              </a:ext>
            </a:extLst>
          </p:cNvPr>
          <p:cNvSpPr/>
          <p:nvPr/>
        </p:nvSpPr>
        <p:spPr>
          <a:xfrm>
            <a:off x="5947688" y="2262387"/>
            <a:ext cx="1940509" cy="442674"/>
          </a:xfrm>
          <a:prstGeom prst="roundRect">
            <a:avLst/>
          </a:prstGeom>
          <a:solidFill>
            <a:schemeClr val="accent1"/>
          </a:solidFill>
        </p:spPr>
        <p:txBody>
          <a:bodyPr wrap="square" rtlCol="0">
            <a:spAutoFit/>
          </a:bodyPr>
          <a:lstStyle/>
          <a:p>
            <a:pPr algn="ctr"/>
            <a:r>
              <a:rPr lang="en-US" altLang="zh-CN" sz="19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Exploitation</a:t>
            </a:r>
          </a:p>
        </p:txBody>
      </p:sp>
      <p:grpSp>
        <p:nvGrpSpPr>
          <p:cNvPr id="62" name="组合 61">
            <a:extLst>
              <a:ext uri="{FF2B5EF4-FFF2-40B4-BE49-F238E27FC236}">
                <a16:creationId xmlns:a16="http://schemas.microsoft.com/office/drawing/2014/main" id="{505786AC-F45F-3DC6-F979-FBED2F3E08C5}"/>
              </a:ext>
            </a:extLst>
          </p:cNvPr>
          <p:cNvGrpSpPr/>
          <p:nvPr/>
        </p:nvGrpSpPr>
        <p:grpSpPr>
          <a:xfrm>
            <a:off x="3412585" y="2736563"/>
            <a:ext cx="1941064" cy="1415010"/>
            <a:chOff x="3412585" y="2736563"/>
            <a:chExt cx="1941064" cy="1415010"/>
          </a:xfrm>
        </p:grpSpPr>
        <p:pic>
          <p:nvPicPr>
            <p:cNvPr id="13" name="图形 12" descr="放大镜 纯色填充">
              <a:extLst>
                <a:ext uri="{FF2B5EF4-FFF2-40B4-BE49-F238E27FC236}">
                  <a16:creationId xmlns:a16="http://schemas.microsoft.com/office/drawing/2014/main" id="{3AD05B6A-9E31-7370-1BB8-22508FA761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9089" y="2736563"/>
              <a:ext cx="856576" cy="856576"/>
            </a:xfrm>
            <a:prstGeom prst="rect">
              <a:avLst/>
            </a:prstGeom>
          </p:spPr>
        </p:pic>
        <p:sp>
          <p:nvSpPr>
            <p:cNvPr id="14" name="文本框 13">
              <a:extLst>
                <a:ext uri="{FF2B5EF4-FFF2-40B4-BE49-F238E27FC236}">
                  <a16:creationId xmlns:a16="http://schemas.microsoft.com/office/drawing/2014/main" id="{96EE1B95-B623-6CDD-0841-E5C91277F598}"/>
                </a:ext>
              </a:extLst>
            </p:cNvPr>
            <p:cNvSpPr txBox="1"/>
            <p:nvPr/>
          </p:nvSpPr>
          <p:spPr>
            <a:xfrm>
              <a:off x="3412585" y="3505242"/>
              <a:ext cx="1941064" cy="646331"/>
            </a:xfrm>
            <a:prstGeom prst="rect">
              <a:avLst/>
            </a:prstGeom>
            <a:noFill/>
          </p:spPr>
          <p:txBody>
            <a:bodyPr wrap="square" rtlCol="0">
              <a:spAutoFit/>
            </a:bodyPr>
            <a:lstStyle/>
            <a:p>
              <a:pPr algn="ctr"/>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Coverage-guided mutation</a:t>
              </a:r>
            </a:p>
          </p:txBody>
        </p:sp>
      </p:grpSp>
      <p:grpSp>
        <p:nvGrpSpPr>
          <p:cNvPr id="63" name="组合 62">
            <a:extLst>
              <a:ext uri="{FF2B5EF4-FFF2-40B4-BE49-F238E27FC236}">
                <a16:creationId xmlns:a16="http://schemas.microsoft.com/office/drawing/2014/main" id="{A74A1051-63B7-2335-F5BA-8A1BF43D9AF5}"/>
              </a:ext>
            </a:extLst>
          </p:cNvPr>
          <p:cNvGrpSpPr/>
          <p:nvPr/>
        </p:nvGrpSpPr>
        <p:grpSpPr>
          <a:xfrm>
            <a:off x="3340772" y="4580238"/>
            <a:ext cx="1994826" cy="1398547"/>
            <a:chOff x="3340772" y="4580238"/>
            <a:chExt cx="1994826" cy="1398547"/>
          </a:xfrm>
        </p:grpSpPr>
        <p:pic>
          <p:nvPicPr>
            <p:cNvPr id="15" name="图形 14">
              <a:extLst>
                <a:ext uri="{FF2B5EF4-FFF2-40B4-BE49-F238E27FC236}">
                  <a16:creationId xmlns:a16="http://schemas.microsoft.com/office/drawing/2014/main" id="{676FF50D-F9C0-9957-A0BC-1DD20338AF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955152" y="4580238"/>
              <a:ext cx="864451" cy="864451"/>
            </a:xfrm>
            <a:prstGeom prst="rect">
              <a:avLst/>
            </a:prstGeom>
          </p:spPr>
        </p:pic>
        <p:sp>
          <p:nvSpPr>
            <p:cNvPr id="16" name="文本框 15">
              <a:extLst>
                <a:ext uri="{FF2B5EF4-FFF2-40B4-BE49-F238E27FC236}">
                  <a16:creationId xmlns:a16="http://schemas.microsoft.com/office/drawing/2014/main" id="{ED83D957-9C86-0147-4DFA-918A91F81EF9}"/>
                </a:ext>
              </a:extLst>
            </p:cNvPr>
            <p:cNvSpPr txBox="1"/>
            <p:nvPr/>
          </p:nvSpPr>
          <p:spPr>
            <a:xfrm>
              <a:off x="3340772" y="5332454"/>
              <a:ext cx="1994826" cy="646331"/>
            </a:xfrm>
            <a:prstGeom prst="rect">
              <a:avLst/>
            </a:prstGeom>
            <a:noFill/>
          </p:spPr>
          <p:txBody>
            <a:bodyPr wrap="square" rtlCol="0">
              <a:spAutoFit/>
            </a:bodyPr>
            <a:lstStyle/>
            <a:p>
              <a:pPr algn="ctr"/>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Stronger capability</a:t>
              </a:r>
            </a:p>
            <a:p>
              <a:pPr algn="ctr"/>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to detect bugs  </a:t>
              </a:r>
            </a:p>
          </p:txBody>
        </p:sp>
      </p:grpSp>
      <p:grpSp>
        <p:nvGrpSpPr>
          <p:cNvPr id="65" name="组合 64">
            <a:extLst>
              <a:ext uri="{FF2B5EF4-FFF2-40B4-BE49-F238E27FC236}">
                <a16:creationId xmlns:a16="http://schemas.microsoft.com/office/drawing/2014/main" id="{7E5B59E9-1B22-F3C7-174C-B0B407AD7050}"/>
              </a:ext>
            </a:extLst>
          </p:cNvPr>
          <p:cNvGrpSpPr/>
          <p:nvPr/>
        </p:nvGrpSpPr>
        <p:grpSpPr>
          <a:xfrm>
            <a:off x="6093480" y="4570265"/>
            <a:ext cx="1565188" cy="1401544"/>
            <a:chOff x="6093480" y="4570265"/>
            <a:chExt cx="1565188" cy="1401544"/>
          </a:xfrm>
        </p:grpSpPr>
        <p:pic>
          <p:nvPicPr>
            <p:cNvPr id="17" name="图形 16">
              <a:extLst>
                <a:ext uri="{FF2B5EF4-FFF2-40B4-BE49-F238E27FC236}">
                  <a16:creationId xmlns:a16="http://schemas.microsoft.com/office/drawing/2014/main" id="{D0759E44-1C2A-A573-076A-F645D1E2032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452472" y="4570265"/>
              <a:ext cx="884397" cy="884397"/>
            </a:xfrm>
            <a:prstGeom prst="rect">
              <a:avLst/>
            </a:prstGeom>
          </p:spPr>
        </p:pic>
        <p:sp>
          <p:nvSpPr>
            <p:cNvPr id="18" name="文本框 17">
              <a:extLst>
                <a:ext uri="{FF2B5EF4-FFF2-40B4-BE49-F238E27FC236}">
                  <a16:creationId xmlns:a16="http://schemas.microsoft.com/office/drawing/2014/main" id="{F2B83C1B-4F6C-1796-C160-FCDC2F052CF9}"/>
                </a:ext>
              </a:extLst>
            </p:cNvPr>
            <p:cNvSpPr txBox="1"/>
            <p:nvPr/>
          </p:nvSpPr>
          <p:spPr>
            <a:xfrm>
              <a:off x="6093480" y="5325478"/>
              <a:ext cx="1565188" cy="646331"/>
            </a:xfrm>
            <a:prstGeom prst="rect">
              <a:avLst/>
            </a:prstGeom>
            <a:noFill/>
          </p:spPr>
          <p:txBody>
            <a:bodyPr wrap="square" rtlCol="0">
              <a:spAutoFit/>
            </a:bodyPr>
            <a:lstStyle/>
            <a:p>
              <a:pPr algn="ctr"/>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Target</a:t>
              </a:r>
              <a:r>
                <a:rPr lang="zh-CN" altLang="en-US"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a:t>
              </a:r>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prioritization</a:t>
              </a:r>
            </a:p>
          </p:txBody>
        </p:sp>
      </p:grpSp>
      <p:grpSp>
        <p:nvGrpSpPr>
          <p:cNvPr id="64" name="组合 63">
            <a:extLst>
              <a:ext uri="{FF2B5EF4-FFF2-40B4-BE49-F238E27FC236}">
                <a16:creationId xmlns:a16="http://schemas.microsoft.com/office/drawing/2014/main" id="{C2872A71-60A8-ED24-1262-714EA8A6E827}"/>
              </a:ext>
            </a:extLst>
          </p:cNvPr>
          <p:cNvGrpSpPr/>
          <p:nvPr/>
        </p:nvGrpSpPr>
        <p:grpSpPr>
          <a:xfrm>
            <a:off x="6016190" y="2752573"/>
            <a:ext cx="1764886" cy="1399000"/>
            <a:chOff x="6016190" y="2752573"/>
            <a:chExt cx="1764886" cy="1399000"/>
          </a:xfrm>
        </p:grpSpPr>
        <p:pic>
          <p:nvPicPr>
            <p:cNvPr id="19" name="图形 18">
              <a:extLst>
                <a:ext uri="{FF2B5EF4-FFF2-40B4-BE49-F238E27FC236}">
                  <a16:creationId xmlns:a16="http://schemas.microsoft.com/office/drawing/2014/main" id="{EBBF09C4-D9AE-FF66-0F62-028209C9B8C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482392" y="2752573"/>
              <a:ext cx="824557" cy="824557"/>
            </a:xfrm>
            <a:prstGeom prst="rect">
              <a:avLst/>
            </a:prstGeom>
          </p:spPr>
        </p:pic>
        <p:sp>
          <p:nvSpPr>
            <p:cNvPr id="20" name="文本框 19">
              <a:extLst>
                <a:ext uri="{FF2B5EF4-FFF2-40B4-BE49-F238E27FC236}">
                  <a16:creationId xmlns:a16="http://schemas.microsoft.com/office/drawing/2014/main" id="{18743DA2-31AA-F4E5-E5A7-52A6079C18F0}"/>
                </a:ext>
              </a:extLst>
            </p:cNvPr>
            <p:cNvSpPr txBox="1"/>
            <p:nvPr/>
          </p:nvSpPr>
          <p:spPr>
            <a:xfrm>
              <a:off x="6016190" y="3505242"/>
              <a:ext cx="1764886" cy="646331"/>
            </a:xfrm>
            <a:prstGeom prst="rect">
              <a:avLst/>
            </a:prstGeom>
            <a:noFill/>
          </p:spPr>
          <p:txBody>
            <a:bodyPr wrap="square" rtlCol="0">
              <a:spAutoFit/>
            </a:bodyPr>
            <a:lstStyle/>
            <a:p>
              <a:pPr algn="ctr"/>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Directed mutation</a:t>
              </a:r>
            </a:p>
          </p:txBody>
        </p:sp>
      </p:grpSp>
      <p:cxnSp>
        <p:nvCxnSpPr>
          <p:cNvPr id="21" name="直接箭头连接符 120">
            <a:extLst>
              <a:ext uri="{FF2B5EF4-FFF2-40B4-BE49-F238E27FC236}">
                <a16:creationId xmlns:a16="http://schemas.microsoft.com/office/drawing/2014/main" id="{A89A8B92-9888-6D63-7189-300278DDF5E0}"/>
              </a:ext>
            </a:extLst>
          </p:cNvPr>
          <p:cNvCxnSpPr>
            <a:cxnSpLocks/>
          </p:cNvCxnSpPr>
          <p:nvPr/>
        </p:nvCxnSpPr>
        <p:spPr>
          <a:xfrm>
            <a:off x="4356318" y="4170924"/>
            <a:ext cx="0" cy="388544"/>
          </a:xfrm>
          <a:prstGeom prst="straightConnector1">
            <a:avLst/>
          </a:prstGeom>
          <a:noFill/>
          <a:ln w="44450" cap="flat" cmpd="sng" algn="ctr">
            <a:solidFill>
              <a:schemeClr val="accent1"/>
            </a:solidFill>
            <a:prstDash val="solid"/>
            <a:miter lim="800000"/>
            <a:tailEnd type="triangle"/>
          </a:ln>
          <a:effectLst/>
        </p:spPr>
      </p:cxnSp>
      <p:cxnSp>
        <p:nvCxnSpPr>
          <p:cNvPr id="22" name="直接箭头连接符 120">
            <a:extLst>
              <a:ext uri="{FF2B5EF4-FFF2-40B4-BE49-F238E27FC236}">
                <a16:creationId xmlns:a16="http://schemas.microsoft.com/office/drawing/2014/main" id="{BCEF05CF-C0BC-1057-CB62-54D0A4CD977C}"/>
              </a:ext>
            </a:extLst>
          </p:cNvPr>
          <p:cNvCxnSpPr>
            <a:cxnSpLocks/>
          </p:cNvCxnSpPr>
          <p:nvPr/>
        </p:nvCxnSpPr>
        <p:spPr>
          <a:xfrm>
            <a:off x="5194011" y="4941461"/>
            <a:ext cx="969003" cy="0"/>
          </a:xfrm>
          <a:prstGeom prst="straightConnector1">
            <a:avLst/>
          </a:prstGeom>
          <a:noFill/>
          <a:ln w="44450" cap="flat" cmpd="sng" algn="ctr">
            <a:solidFill>
              <a:schemeClr val="accent1"/>
            </a:solidFill>
            <a:prstDash val="solid"/>
            <a:miter lim="800000"/>
            <a:tailEnd type="triangle"/>
          </a:ln>
          <a:effectLst/>
        </p:spPr>
      </p:cxnSp>
      <p:cxnSp>
        <p:nvCxnSpPr>
          <p:cNvPr id="23" name="直接箭头连接符 120">
            <a:extLst>
              <a:ext uri="{FF2B5EF4-FFF2-40B4-BE49-F238E27FC236}">
                <a16:creationId xmlns:a16="http://schemas.microsoft.com/office/drawing/2014/main" id="{0AE55D21-33B8-CDEB-C2B3-710B8EEFE34F}"/>
              </a:ext>
            </a:extLst>
          </p:cNvPr>
          <p:cNvCxnSpPr>
            <a:cxnSpLocks/>
          </p:cNvCxnSpPr>
          <p:nvPr/>
        </p:nvCxnSpPr>
        <p:spPr>
          <a:xfrm flipH="1" flipV="1">
            <a:off x="6898633" y="4170796"/>
            <a:ext cx="0" cy="388800"/>
          </a:xfrm>
          <a:prstGeom prst="straightConnector1">
            <a:avLst/>
          </a:prstGeom>
          <a:noFill/>
          <a:ln w="44450" cap="flat" cmpd="sng" algn="ctr">
            <a:solidFill>
              <a:schemeClr val="accent1"/>
            </a:solidFill>
            <a:prstDash val="solid"/>
            <a:miter lim="800000"/>
            <a:tailEnd type="triangle"/>
          </a:ln>
          <a:effectLst/>
        </p:spPr>
      </p:cxnSp>
      <p:cxnSp>
        <p:nvCxnSpPr>
          <p:cNvPr id="24" name="直接箭头连接符 120">
            <a:extLst>
              <a:ext uri="{FF2B5EF4-FFF2-40B4-BE49-F238E27FC236}">
                <a16:creationId xmlns:a16="http://schemas.microsoft.com/office/drawing/2014/main" id="{D746B2AB-17D2-4F7E-0BBE-BB169C07D9FA}"/>
              </a:ext>
            </a:extLst>
          </p:cNvPr>
          <p:cNvCxnSpPr>
            <a:cxnSpLocks/>
          </p:cNvCxnSpPr>
          <p:nvPr/>
        </p:nvCxnSpPr>
        <p:spPr>
          <a:xfrm flipH="1">
            <a:off x="5155477" y="3143196"/>
            <a:ext cx="913505" cy="0"/>
          </a:xfrm>
          <a:prstGeom prst="straightConnector1">
            <a:avLst/>
          </a:prstGeom>
          <a:noFill/>
          <a:ln w="44450" cap="flat" cmpd="sng" algn="ctr">
            <a:solidFill>
              <a:schemeClr val="accent1"/>
            </a:solidFill>
            <a:prstDash val="solid"/>
            <a:miter lim="800000"/>
            <a:tailEnd type="triangle"/>
          </a:ln>
          <a:effectLst/>
        </p:spPr>
      </p:cxnSp>
      <p:grpSp>
        <p:nvGrpSpPr>
          <p:cNvPr id="25" name="组合 24">
            <a:extLst>
              <a:ext uri="{FF2B5EF4-FFF2-40B4-BE49-F238E27FC236}">
                <a16:creationId xmlns:a16="http://schemas.microsoft.com/office/drawing/2014/main" id="{94D2C4C7-17D8-1701-C5BF-16C750D46FC6}"/>
              </a:ext>
            </a:extLst>
          </p:cNvPr>
          <p:cNvGrpSpPr/>
          <p:nvPr/>
        </p:nvGrpSpPr>
        <p:grpSpPr>
          <a:xfrm>
            <a:off x="611847" y="4725957"/>
            <a:ext cx="1403080" cy="1199042"/>
            <a:chOff x="781221" y="2572424"/>
            <a:chExt cx="1403080" cy="1199042"/>
          </a:xfrm>
        </p:grpSpPr>
        <p:pic>
          <p:nvPicPr>
            <p:cNvPr id="26" name="图形 25">
              <a:extLst>
                <a:ext uri="{FF2B5EF4-FFF2-40B4-BE49-F238E27FC236}">
                  <a16:creationId xmlns:a16="http://schemas.microsoft.com/office/drawing/2014/main" id="{B4C7C14B-AC3C-8CCB-F676-94146979FCC4}"/>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1054473" y="2572424"/>
              <a:ext cx="856576" cy="856576"/>
            </a:xfrm>
            <a:prstGeom prst="rect">
              <a:avLst/>
            </a:prstGeom>
          </p:spPr>
        </p:pic>
        <p:sp>
          <p:nvSpPr>
            <p:cNvPr id="27" name="文本框 26">
              <a:extLst>
                <a:ext uri="{FF2B5EF4-FFF2-40B4-BE49-F238E27FC236}">
                  <a16:creationId xmlns:a16="http://schemas.microsoft.com/office/drawing/2014/main" id="{7FEFB733-B067-3948-9EE7-C4A3858B96E2}"/>
                </a:ext>
              </a:extLst>
            </p:cNvPr>
            <p:cNvSpPr txBox="1"/>
            <p:nvPr/>
          </p:nvSpPr>
          <p:spPr>
            <a:xfrm>
              <a:off x="781221" y="3402134"/>
              <a:ext cx="1403080" cy="369332"/>
            </a:xfrm>
            <a:prstGeom prst="rect">
              <a:avLst/>
            </a:prstGeom>
            <a:noFill/>
          </p:spPr>
          <p:txBody>
            <a:bodyPr wrap="square" rtlCol="0">
              <a:spAutoFit/>
            </a:bodyPr>
            <a:lstStyle/>
            <a:p>
              <a:pPr algn="ctr"/>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New bugs</a:t>
              </a:r>
            </a:p>
          </p:txBody>
        </p:sp>
      </p:grpSp>
      <p:cxnSp>
        <p:nvCxnSpPr>
          <p:cNvPr id="30" name="直接箭头连接符 120">
            <a:extLst>
              <a:ext uri="{FF2B5EF4-FFF2-40B4-BE49-F238E27FC236}">
                <a16:creationId xmlns:a16="http://schemas.microsoft.com/office/drawing/2014/main" id="{106E5ED9-2816-9F16-6304-92E96D65CFEC}"/>
              </a:ext>
            </a:extLst>
          </p:cNvPr>
          <p:cNvCxnSpPr>
            <a:cxnSpLocks/>
          </p:cNvCxnSpPr>
          <p:nvPr/>
        </p:nvCxnSpPr>
        <p:spPr>
          <a:xfrm>
            <a:off x="1861830" y="3269673"/>
            <a:ext cx="1098729" cy="307457"/>
          </a:xfrm>
          <a:prstGeom prst="straightConnector1">
            <a:avLst/>
          </a:prstGeom>
          <a:noFill/>
          <a:ln w="44450" cap="flat" cmpd="sng" algn="ctr">
            <a:solidFill>
              <a:srgbClr val="A6A6A6"/>
            </a:solidFill>
            <a:prstDash val="solid"/>
            <a:miter lim="800000"/>
            <a:tailEnd type="triangle"/>
          </a:ln>
          <a:effectLst/>
        </p:spPr>
      </p:cxnSp>
      <p:cxnSp>
        <p:nvCxnSpPr>
          <p:cNvPr id="35" name="直接箭头连接符 120">
            <a:extLst>
              <a:ext uri="{FF2B5EF4-FFF2-40B4-BE49-F238E27FC236}">
                <a16:creationId xmlns:a16="http://schemas.microsoft.com/office/drawing/2014/main" id="{2185CBF8-5DF2-A2C9-3E70-C86692E6C8A6}"/>
              </a:ext>
            </a:extLst>
          </p:cNvPr>
          <p:cNvCxnSpPr>
            <a:cxnSpLocks/>
          </p:cNvCxnSpPr>
          <p:nvPr/>
        </p:nvCxnSpPr>
        <p:spPr>
          <a:xfrm flipH="1">
            <a:off x="1878036" y="4724993"/>
            <a:ext cx="1082523" cy="453871"/>
          </a:xfrm>
          <a:prstGeom prst="straightConnector1">
            <a:avLst/>
          </a:prstGeom>
          <a:noFill/>
          <a:ln w="44450" cap="flat" cmpd="sng" algn="ctr">
            <a:solidFill>
              <a:srgbClr val="A6A6A6"/>
            </a:solidFill>
            <a:prstDash val="solid"/>
            <a:miter lim="800000"/>
            <a:tailEnd type="triangle"/>
          </a:ln>
          <a:effectLst/>
        </p:spPr>
      </p:cxnSp>
      <p:sp>
        <p:nvSpPr>
          <p:cNvPr id="40" name="圆角矩形 39">
            <a:extLst>
              <a:ext uri="{FF2B5EF4-FFF2-40B4-BE49-F238E27FC236}">
                <a16:creationId xmlns:a16="http://schemas.microsoft.com/office/drawing/2014/main" id="{C405A241-6AA3-EA37-8B6B-2BF569120269}"/>
              </a:ext>
            </a:extLst>
          </p:cNvPr>
          <p:cNvSpPr/>
          <p:nvPr/>
        </p:nvSpPr>
        <p:spPr>
          <a:xfrm>
            <a:off x="9264315" y="2452751"/>
            <a:ext cx="2323070" cy="3472248"/>
          </a:xfrm>
          <a:prstGeom prst="round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41" name="圆角矩形 40">
            <a:extLst>
              <a:ext uri="{FF2B5EF4-FFF2-40B4-BE49-F238E27FC236}">
                <a16:creationId xmlns:a16="http://schemas.microsoft.com/office/drawing/2014/main" id="{064C59A2-11FF-46E7-8633-0A1EA6F8C841}"/>
              </a:ext>
            </a:extLst>
          </p:cNvPr>
          <p:cNvSpPr/>
          <p:nvPr/>
        </p:nvSpPr>
        <p:spPr>
          <a:xfrm>
            <a:off x="9027199" y="2159094"/>
            <a:ext cx="2733706" cy="442674"/>
          </a:xfrm>
          <a:prstGeom prst="roundRect">
            <a:avLst/>
          </a:prstGeom>
          <a:solidFill>
            <a:schemeClr val="accent1"/>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Existing</a:t>
            </a:r>
            <a:r>
              <a:rPr lang="zh-CN" altLang="en-US"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approaches</a:t>
            </a:r>
          </a:p>
        </p:txBody>
      </p:sp>
      <p:sp>
        <p:nvSpPr>
          <p:cNvPr id="47" name="文本框 46">
            <a:extLst>
              <a:ext uri="{FF2B5EF4-FFF2-40B4-BE49-F238E27FC236}">
                <a16:creationId xmlns:a16="http://schemas.microsoft.com/office/drawing/2014/main" id="{5EBE82F2-0AB1-2D0A-163A-066630A87EB8}"/>
              </a:ext>
            </a:extLst>
          </p:cNvPr>
          <p:cNvSpPr txBox="1"/>
          <p:nvPr/>
        </p:nvSpPr>
        <p:spPr>
          <a:xfrm>
            <a:off x="9456231" y="3779158"/>
            <a:ext cx="1875642" cy="923330"/>
          </a:xfrm>
          <a:prstGeom prst="rect">
            <a:avLst/>
          </a:prstGeom>
          <a:noFill/>
        </p:spPr>
        <p:txBody>
          <a:bodyPr wrap="square" rtlCol="0">
            <a:spAutoFit/>
          </a:bodyPr>
          <a:lstStyle>
            <a:defPPr>
              <a:defRPr lang="zh-CN"/>
            </a:defPPr>
            <a:lvl1pPr algn="ctr">
              <a:defRPr>
                <a:solidFill>
                  <a:prstClr val="black"/>
                </a:solidFill>
                <a:latin typeface="Linux Libertine" panose="02000503000000000000" pitchFamily="2" charset="0"/>
                <a:ea typeface="Linux Libertine" panose="02000503000000000000" pitchFamily="2" charset="0"/>
                <a:cs typeface="Linux Libertine" panose="02000503000000000000" pitchFamily="2" charset="0"/>
              </a:defRPr>
            </a:lvl1pPr>
          </a:lstStyle>
          <a:p>
            <a:r>
              <a:rPr lang="en" altLang="zh-CN" dirty="0"/>
              <a:t>Prioritize targets sequentially, </a:t>
            </a:r>
          </a:p>
          <a:p>
            <a:r>
              <a:rPr lang="en" altLang="zh-CN" dirty="0"/>
              <a:t>one at a time</a:t>
            </a:r>
            <a:endParaRPr lang="zh-CN" altLang="en-US" dirty="0"/>
          </a:p>
        </p:txBody>
      </p:sp>
      <p:sp>
        <p:nvSpPr>
          <p:cNvPr id="48" name="文本框 47">
            <a:extLst>
              <a:ext uri="{FF2B5EF4-FFF2-40B4-BE49-F238E27FC236}">
                <a16:creationId xmlns:a16="http://schemas.microsoft.com/office/drawing/2014/main" id="{0E6B6DD2-B75B-01A2-1A48-1317845B234F}"/>
              </a:ext>
            </a:extLst>
          </p:cNvPr>
          <p:cNvSpPr txBox="1"/>
          <p:nvPr/>
        </p:nvSpPr>
        <p:spPr>
          <a:xfrm>
            <a:off x="9096920" y="5269845"/>
            <a:ext cx="2657860" cy="400110"/>
          </a:xfrm>
          <a:prstGeom prst="rect">
            <a:avLst/>
          </a:prstGeom>
          <a:noFill/>
        </p:spPr>
        <p:txBody>
          <a:bodyPr wrap="square" rtlCol="0">
            <a:spAutoFit/>
          </a:bodyPr>
          <a:lstStyle/>
          <a:p>
            <a:pPr algn="ctr"/>
            <a:r>
              <a:rPr kumimoji="1" lang="en-US" altLang="zh-CN" sz="2000" b="1"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Coarse-grained</a:t>
            </a:r>
            <a:endParaRPr kumimoji="1" lang="zh-CN" altLang="en-US" sz="2000" b="1" dirty="0">
              <a:solidFill>
                <a:srgbClr val="FF0000"/>
              </a:solidFill>
              <a:latin typeface="Linux Libertine" panose="02000503000000000000" pitchFamily="2" charset="0"/>
              <a:cs typeface="Linux Libertine" panose="02000503000000000000" pitchFamily="2" charset="0"/>
            </a:endParaRPr>
          </a:p>
        </p:txBody>
      </p:sp>
      <p:sp>
        <p:nvSpPr>
          <p:cNvPr id="49" name="文本框 48">
            <a:extLst>
              <a:ext uri="{FF2B5EF4-FFF2-40B4-BE49-F238E27FC236}">
                <a16:creationId xmlns:a16="http://schemas.microsoft.com/office/drawing/2014/main" id="{D7ACBEAB-FB1B-D195-D961-88CE68FC3FAB}"/>
              </a:ext>
            </a:extLst>
          </p:cNvPr>
          <p:cNvSpPr txBox="1"/>
          <p:nvPr/>
        </p:nvSpPr>
        <p:spPr>
          <a:xfrm>
            <a:off x="9113674" y="4955772"/>
            <a:ext cx="2657860" cy="400110"/>
          </a:xfrm>
          <a:prstGeom prst="rect">
            <a:avLst/>
          </a:prstGeom>
          <a:noFill/>
        </p:spPr>
        <p:txBody>
          <a:bodyPr wrap="square" rtlCol="0">
            <a:spAutoFit/>
          </a:bodyPr>
          <a:lstStyle/>
          <a:p>
            <a:pPr algn="ctr"/>
            <a:r>
              <a:rPr kumimoji="1" lang="en-US" altLang="zh-CN" sz="2000" b="1"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Ad-hoc</a:t>
            </a:r>
            <a:endParaRPr kumimoji="1" lang="zh-CN" altLang="en-US" sz="2000" b="1" dirty="0">
              <a:solidFill>
                <a:srgbClr val="FF0000"/>
              </a:solidFill>
              <a:latin typeface="Linux Libertine" panose="02000503000000000000" pitchFamily="2" charset="0"/>
              <a:cs typeface="Linux Libertine" panose="02000503000000000000" pitchFamily="2" charset="0"/>
            </a:endParaRPr>
          </a:p>
        </p:txBody>
      </p:sp>
      <p:cxnSp>
        <p:nvCxnSpPr>
          <p:cNvPr id="50" name="直接箭头连接符 120">
            <a:extLst>
              <a:ext uri="{FF2B5EF4-FFF2-40B4-BE49-F238E27FC236}">
                <a16:creationId xmlns:a16="http://schemas.microsoft.com/office/drawing/2014/main" id="{DA126802-2691-E8EF-A71B-C77FD0D95744}"/>
              </a:ext>
            </a:extLst>
          </p:cNvPr>
          <p:cNvCxnSpPr>
            <a:cxnSpLocks/>
          </p:cNvCxnSpPr>
          <p:nvPr/>
        </p:nvCxnSpPr>
        <p:spPr>
          <a:xfrm flipV="1">
            <a:off x="7540989" y="4066747"/>
            <a:ext cx="1449361" cy="944064"/>
          </a:xfrm>
          <a:prstGeom prst="straightConnector1">
            <a:avLst/>
          </a:prstGeom>
          <a:noFill/>
          <a:ln w="44450" cap="flat" cmpd="sng" algn="ctr">
            <a:solidFill>
              <a:schemeClr val="accent1"/>
            </a:solidFill>
            <a:prstDash val="solid"/>
            <a:miter lim="800000"/>
            <a:tailEnd type="triangle"/>
          </a:ln>
          <a:effectLst/>
        </p:spPr>
      </p:cxnSp>
      <p:grpSp>
        <p:nvGrpSpPr>
          <p:cNvPr id="61" name="组合 60">
            <a:extLst>
              <a:ext uri="{FF2B5EF4-FFF2-40B4-BE49-F238E27FC236}">
                <a16:creationId xmlns:a16="http://schemas.microsoft.com/office/drawing/2014/main" id="{8481FD3D-823B-3E6F-5389-3009463A5BE0}"/>
              </a:ext>
            </a:extLst>
          </p:cNvPr>
          <p:cNvGrpSpPr/>
          <p:nvPr/>
        </p:nvGrpSpPr>
        <p:grpSpPr>
          <a:xfrm>
            <a:off x="383838" y="2705061"/>
            <a:ext cx="1803444" cy="1760948"/>
            <a:chOff x="383838" y="2705061"/>
            <a:chExt cx="1803444" cy="1760948"/>
          </a:xfrm>
        </p:grpSpPr>
        <p:grpSp>
          <p:nvGrpSpPr>
            <p:cNvPr id="11" name="组合 10">
              <a:extLst>
                <a:ext uri="{FF2B5EF4-FFF2-40B4-BE49-F238E27FC236}">
                  <a16:creationId xmlns:a16="http://schemas.microsoft.com/office/drawing/2014/main" id="{57DF2714-48F4-BE88-068B-7A3AD1EC6306}"/>
                </a:ext>
              </a:extLst>
            </p:cNvPr>
            <p:cNvGrpSpPr/>
            <p:nvPr/>
          </p:nvGrpSpPr>
          <p:grpSpPr>
            <a:xfrm>
              <a:off x="383838" y="2705061"/>
              <a:ext cx="1803444" cy="1760948"/>
              <a:chOff x="553212" y="2572424"/>
              <a:chExt cx="1803444" cy="1760948"/>
            </a:xfrm>
          </p:grpSpPr>
          <p:pic>
            <p:nvPicPr>
              <p:cNvPr id="3" name="图形 2">
                <a:extLst>
                  <a:ext uri="{FF2B5EF4-FFF2-40B4-BE49-F238E27FC236}">
                    <a16:creationId xmlns:a16="http://schemas.microsoft.com/office/drawing/2014/main" id="{659882E7-1C79-43A7-AB36-0CE9F19E6036}"/>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1054473" y="2572424"/>
                <a:ext cx="856576" cy="856576"/>
              </a:xfrm>
              <a:prstGeom prst="rect">
                <a:avLst/>
              </a:prstGeom>
            </p:spPr>
          </p:pic>
          <p:sp>
            <p:nvSpPr>
              <p:cNvPr id="10" name="文本框 9">
                <a:extLst>
                  <a:ext uri="{FF2B5EF4-FFF2-40B4-BE49-F238E27FC236}">
                    <a16:creationId xmlns:a16="http://schemas.microsoft.com/office/drawing/2014/main" id="{63F44E5B-B00B-FE49-450E-4A4B64898342}"/>
                  </a:ext>
                </a:extLst>
              </p:cNvPr>
              <p:cNvSpPr txBox="1"/>
              <p:nvPr/>
            </p:nvSpPr>
            <p:spPr>
              <a:xfrm>
                <a:off x="553212" y="3410042"/>
                <a:ext cx="1803444" cy="923330"/>
              </a:xfrm>
              <a:prstGeom prst="rect">
                <a:avLst/>
              </a:prstGeom>
              <a:noFill/>
            </p:spPr>
            <p:txBody>
              <a:bodyPr wrap="square" rtlCol="0">
                <a:spAutoFit/>
              </a:bodyPr>
              <a:lstStyle/>
              <a:p>
                <a:pPr algn="ctr"/>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Program</a:t>
                </a:r>
                <a:r>
                  <a:rPr lang="zh-CN" altLang="en-US"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a:t>
                </a:r>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under test and a </a:t>
                </a:r>
                <a:r>
                  <a:rPr lang="en-US" altLang="zh-CN" b="1"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large target set</a:t>
                </a:r>
              </a:p>
            </p:txBody>
          </p:sp>
        </p:grpSp>
        <p:pic>
          <p:nvPicPr>
            <p:cNvPr id="56" name="图形 55">
              <a:extLst>
                <a:ext uri="{FF2B5EF4-FFF2-40B4-BE49-F238E27FC236}">
                  <a16:creationId xmlns:a16="http://schemas.microsoft.com/office/drawing/2014/main" id="{510AC448-F5A6-E925-3DC8-18DC1C21E7A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076601" y="2798707"/>
              <a:ext cx="249666" cy="249666"/>
            </a:xfrm>
            <a:prstGeom prst="rect">
              <a:avLst/>
            </a:prstGeom>
          </p:spPr>
        </p:pic>
      </p:grpSp>
      <p:pic>
        <p:nvPicPr>
          <p:cNvPr id="29" name="图形 28" descr="目标受众 纯色填充">
            <a:extLst>
              <a:ext uri="{FF2B5EF4-FFF2-40B4-BE49-F238E27FC236}">
                <a16:creationId xmlns:a16="http://schemas.microsoft.com/office/drawing/2014/main" id="{8107C882-5D74-B0B8-E573-AB8AE8AC586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968650" y="2837944"/>
            <a:ext cx="914400" cy="914400"/>
          </a:xfrm>
          <a:prstGeom prst="rect">
            <a:avLst/>
          </a:prstGeom>
        </p:spPr>
      </p:pic>
    </p:spTree>
    <p:extLst>
      <p:ext uri="{BB962C8B-B14F-4D97-AF65-F5344CB8AC3E}">
        <p14:creationId xmlns:p14="http://schemas.microsoft.com/office/powerpoint/2010/main" val="154060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2" grpId="0" animBg="1"/>
      <p:bldP spid="40" grpId="0" animBg="1"/>
      <p:bldP spid="41" grpId="0" animBg="1"/>
      <p:bldP spid="47" grpId="0"/>
      <p:bldP spid="48"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Effectiveness</a:t>
            </a:r>
            <a:endParaRPr kumimoji="1" lang="zh-CN" altLang="en-US" dirty="0"/>
          </a:p>
        </p:txBody>
      </p:sp>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20</a:t>
            </a:fld>
            <a:endParaRPr kumimoji="1" lang="zh-CN" altLang="en-US" dirty="0"/>
          </a:p>
        </p:txBody>
      </p:sp>
      <p:pic>
        <p:nvPicPr>
          <p:cNvPr id="4" name="图片 3">
            <a:extLst>
              <a:ext uri="{FF2B5EF4-FFF2-40B4-BE49-F238E27FC236}">
                <a16:creationId xmlns:a16="http://schemas.microsoft.com/office/drawing/2014/main" id="{D3A4D540-57C8-9437-0302-C9CE6760C42D}"/>
              </a:ext>
            </a:extLst>
          </p:cNvPr>
          <p:cNvPicPr>
            <a:picLocks noChangeAspect="1"/>
          </p:cNvPicPr>
          <p:nvPr/>
        </p:nvPicPr>
        <p:blipFill>
          <a:blip r:embed="rId3"/>
          <a:stretch>
            <a:fillRect/>
          </a:stretch>
        </p:blipFill>
        <p:spPr>
          <a:xfrm>
            <a:off x="1277894" y="1616075"/>
            <a:ext cx="6324600" cy="4876800"/>
          </a:xfrm>
          <a:prstGeom prst="rect">
            <a:avLst/>
          </a:prstGeom>
        </p:spPr>
      </p:pic>
      <p:sp>
        <p:nvSpPr>
          <p:cNvPr id="8" name="圆角矩形 7">
            <a:extLst>
              <a:ext uri="{FF2B5EF4-FFF2-40B4-BE49-F238E27FC236}">
                <a16:creationId xmlns:a16="http://schemas.microsoft.com/office/drawing/2014/main" id="{56B9A7E4-D282-2202-3D56-83B59478B9FA}"/>
              </a:ext>
            </a:extLst>
          </p:cNvPr>
          <p:cNvSpPr/>
          <p:nvPr/>
        </p:nvSpPr>
        <p:spPr>
          <a:xfrm>
            <a:off x="7895966" y="2406905"/>
            <a:ext cx="3894279" cy="2770576"/>
          </a:xfrm>
          <a:prstGeom prst="roundRect">
            <a:avLst/>
          </a:prstGeom>
          <a:no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In the </a:t>
            </a:r>
            <a:r>
              <a:rPr lang="en-US" altLang="zh-CN" sz="2400" b="1"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final 20 hours</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2400" dirty="0" err="1">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Bayzzer</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significantly outperforms other baselines by discovering substantially more bugs through sufficient feedback accumulation.</a:t>
            </a:r>
          </a:p>
        </p:txBody>
      </p:sp>
    </p:spTree>
    <p:extLst>
      <p:ext uri="{BB962C8B-B14F-4D97-AF65-F5344CB8AC3E}">
        <p14:creationId xmlns:p14="http://schemas.microsoft.com/office/powerpoint/2010/main" val="3308346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Bayesian</a:t>
            </a:r>
            <a:r>
              <a:rPr kumimoji="1" lang="zh-CN" altLang="en-US" b="1" dirty="0">
                <a:latin typeface="Linux Biolinum" panose="02000503000000000000" pitchFamily="2" charset="0"/>
                <a:ea typeface="Linux Biolinum" panose="02000503000000000000" pitchFamily="2" charset="0"/>
                <a:cs typeface="Linux Biolinum" panose="02000503000000000000" pitchFamily="2" charset="0"/>
              </a:rPr>
              <a:t> </a:t>
            </a:r>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Inference</a:t>
            </a:r>
            <a:r>
              <a:rPr kumimoji="1" lang="zh-CN" altLang="en-US" b="1" dirty="0">
                <a:latin typeface="Linux Biolinum" panose="02000503000000000000" pitchFamily="2" charset="0"/>
                <a:ea typeface="Linux Biolinum" panose="02000503000000000000" pitchFamily="2" charset="0"/>
                <a:cs typeface="Linux Biolinum" panose="02000503000000000000" pitchFamily="2" charset="0"/>
              </a:rPr>
              <a:t> </a:t>
            </a:r>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Overhead</a:t>
            </a:r>
            <a:endParaRPr kumimoji="1" lang="zh-CN" altLang="en-US" dirty="0"/>
          </a:p>
        </p:txBody>
      </p:sp>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21</a:t>
            </a:fld>
            <a:endParaRPr kumimoji="1" lang="zh-CN" altLang="en-US" dirty="0"/>
          </a:p>
        </p:txBody>
      </p:sp>
      <p:pic>
        <p:nvPicPr>
          <p:cNvPr id="5" name="图片 4">
            <a:extLst>
              <a:ext uri="{FF2B5EF4-FFF2-40B4-BE49-F238E27FC236}">
                <a16:creationId xmlns:a16="http://schemas.microsoft.com/office/drawing/2014/main" id="{E473C438-8EBF-5606-A1EA-345CA57787B2}"/>
              </a:ext>
            </a:extLst>
          </p:cNvPr>
          <p:cNvPicPr>
            <a:picLocks noChangeAspect="1"/>
          </p:cNvPicPr>
          <p:nvPr/>
        </p:nvPicPr>
        <p:blipFill>
          <a:blip r:embed="rId3"/>
          <a:stretch>
            <a:fillRect/>
          </a:stretch>
        </p:blipFill>
        <p:spPr>
          <a:xfrm>
            <a:off x="3879600" y="2086919"/>
            <a:ext cx="7772400" cy="3728954"/>
          </a:xfrm>
          <a:prstGeom prst="rect">
            <a:avLst/>
          </a:prstGeom>
        </p:spPr>
      </p:pic>
      <p:sp>
        <p:nvSpPr>
          <p:cNvPr id="7" name="圆角矩形 6">
            <a:extLst>
              <a:ext uri="{FF2B5EF4-FFF2-40B4-BE49-F238E27FC236}">
                <a16:creationId xmlns:a16="http://schemas.microsoft.com/office/drawing/2014/main" id="{46C09440-A749-9EE6-80AF-6C888E0B5B38}"/>
              </a:ext>
            </a:extLst>
          </p:cNvPr>
          <p:cNvSpPr/>
          <p:nvPr/>
        </p:nvSpPr>
        <p:spPr>
          <a:xfrm>
            <a:off x="628135" y="2450012"/>
            <a:ext cx="2720546" cy="3002768"/>
          </a:xfrm>
          <a:prstGeom prst="roundRect">
            <a:avLst/>
          </a:prstGeom>
          <a:no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The time overhead of Bayesian inference in </a:t>
            </a:r>
            <a:r>
              <a:rPr lang="en-US" altLang="zh-CN" sz="2400" dirty="0" err="1">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Bayzzer</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accounts for an average of 0.31%.</a:t>
            </a:r>
          </a:p>
        </p:txBody>
      </p:sp>
    </p:spTree>
    <p:extLst>
      <p:ext uri="{BB962C8B-B14F-4D97-AF65-F5344CB8AC3E}">
        <p14:creationId xmlns:p14="http://schemas.microsoft.com/office/powerpoint/2010/main" val="1505056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Necessity to Remove Negative Feedback</a:t>
            </a:r>
            <a:endParaRPr kumimoji="1" lang="zh-CN" altLang="en-US" dirty="0"/>
          </a:p>
        </p:txBody>
      </p:sp>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22</a:t>
            </a:fld>
            <a:endParaRPr kumimoji="1" lang="zh-CN" altLang="en-US" dirty="0"/>
          </a:p>
        </p:txBody>
      </p:sp>
      <p:pic>
        <p:nvPicPr>
          <p:cNvPr id="4" name="图片 3">
            <a:extLst>
              <a:ext uri="{FF2B5EF4-FFF2-40B4-BE49-F238E27FC236}">
                <a16:creationId xmlns:a16="http://schemas.microsoft.com/office/drawing/2014/main" id="{D3A4D540-57C8-9437-0302-C9CE6760C42D}"/>
              </a:ext>
            </a:extLst>
          </p:cNvPr>
          <p:cNvPicPr>
            <a:picLocks noChangeAspect="1"/>
          </p:cNvPicPr>
          <p:nvPr/>
        </p:nvPicPr>
        <p:blipFill>
          <a:blip r:embed="rId3"/>
          <a:srcRect/>
          <a:stretch/>
        </p:blipFill>
        <p:spPr>
          <a:xfrm>
            <a:off x="1277894" y="1616075"/>
            <a:ext cx="6324600" cy="4876800"/>
          </a:xfrm>
          <a:prstGeom prst="rect">
            <a:avLst/>
          </a:prstGeom>
        </p:spPr>
      </p:pic>
      <p:sp>
        <p:nvSpPr>
          <p:cNvPr id="7" name="圆角矩形 6">
            <a:extLst>
              <a:ext uri="{FF2B5EF4-FFF2-40B4-BE49-F238E27FC236}">
                <a16:creationId xmlns:a16="http://schemas.microsoft.com/office/drawing/2014/main" id="{C80D9D57-05B9-86C3-46B5-F0BBE17C425D}"/>
              </a:ext>
            </a:extLst>
          </p:cNvPr>
          <p:cNvSpPr/>
          <p:nvPr/>
        </p:nvSpPr>
        <p:spPr>
          <a:xfrm>
            <a:off x="7908323" y="2804984"/>
            <a:ext cx="3894279" cy="1865870"/>
          </a:xfrm>
          <a:prstGeom prst="roundRect">
            <a:avLst/>
          </a:prstGeom>
          <a:noFill/>
          <a:ln w="38100">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Without removing negative feedback, </a:t>
            </a:r>
            <a:r>
              <a:rPr lang="en-US" altLang="zh-CN" sz="2400" dirty="0" err="1">
                <a:solidFill>
                  <a:prstClr val="black"/>
                </a:solidFill>
                <a:latin typeface="LINUX LIBERTINE CAPITALS" panose="02000503000000000000" pitchFamily="2" charset="0"/>
                <a:ea typeface="LINUX LIBERTINE CAPITALS" panose="02000503000000000000" pitchFamily="2" charset="0"/>
                <a:cs typeface="LINUX LIBERTINE CAPITALS" panose="02000503000000000000" pitchFamily="2" charset="0"/>
              </a:rPr>
              <a:t>Bayzzer</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would </a:t>
            </a:r>
            <a:r>
              <a:rPr lang="en-US" altLang="zh-CN" sz="2400" b="1"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miss 16 targets </a:t>
            </a: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that are ultimately reachable.</a:t>
            </a:r>
          </a:p>
        </p:txBody>
      </p:sp>
    </p:spTree>
    <p:extLst>
      <p:ext uri="{BB962C8B-B14F-4D97-AF65-F5344CB8AC3E}">
        <p14:creationId xmlns:p14="http://schemas.microsoft.com/office/powerpoint/2010/main" val="4127248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New Bugs</a:t>
            </a:r>
            <a:endParaRPr kumimoji="1" lang="zh-CN" altLang="en-US" dirty="0"/>
          </a:p>
        </p:txBody>
      </p:sp>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23</a:t>
            </a:fld>
            <a:endParaRPr kumimoji="1" lang="zh-CN" altLang="en-US" dirty="0"/>
          </a:p>
        </p:txBody>
      </p:sp>
      <p:sp>
        <p:nvSpPr>
          <p:cNvPr id="3" name="文本框 2">
            <a:extLst>
              <a:ext uri="{FF2B5EF4-FFF2-40B4-BE49-F238E27FC236}">
                <a16:creationId xmlns:a16="http://schemas.microsoft.com/office/drawing/2014/main" id="{B4F6E5D8-7B18-44F9-0C79-4BD374BAF75E}"/>
              </a:ext>
            </a:extLst>
          </p:cNvPr>
          <p:cNvSpPr txBox="1"/>
          <p:nvPr/>
        </p:nvSpPr>
        <p:spPr>
          <a:xfrm>
            <a:off x="838200" y="1526073"/>
            <a:ext cx="10515600" cy="3662541"/>
          </a:xfrm>
          <a:prstGeom prst="rect">
            <a:avLst/>
          </a:prstGeom>
          <a:noFill/>
        </p:spPr>
        <p:txBody>
          <a:bodyPr wrap="square">
            <a:spAutoFit/>
          </a:bodyPr>
          <a:lstStyle/>
          <a:p>
            <a:pPr marL="342900" indent="-342900">
              <a:buFont typeface="Arial" panose="020B0604020202020204" pitchFamily="34" charset="0"/>
              <a:buChar char="•"/>
            </a:pP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We use our approach to test:</a:t>
            </a:r>
          </a:p>
          <a:p>
            <a:pPr marL="800100" lvl="1" indent="-342900">
              <a:buFont typeface="Arial" panose="020B0604020202020204" pitchFamily="34" charset="0"/>
              <a:buChar char="•"/>
            </a:pPr>
            <a:r>
              <a:rPr kumimoji="1" lang="en-US" altLang="zh-CN" sz="2000" dirty="0">
                <a:latin typeface="Linux Libertine" panose="02000503000000000000" pitchFamily="2" charset="0"/>
                <a:ea typeface="Linux Libertine" panose="02000503000000000000" pitchFamily="2" charset="0"/>
                <a:cs typeface="Linux Libertine" panose="02000503000000000000" pitchFamily="2" charset="0"/>
              </a:rPr>
              <a:t>The latest commit of benchmarks in control experiments</a:t>
            </a:r>
          </a:p>
          <a:p>
            <a:pPr marL="800100" lvl="1" indent="-342900">
              <a:buFont typeface="Arial" panose="020B0604020202020204" pitchFamily="34" charset="0"/>
              <a:buChar char="•"/>
            </a:pPr>
            <a:r>
              <a:rPr kumimoji="1" lang="en-US" altLang="zh-CN" sz="2000" dirty="0">
                <a:latin typeface="Linux Libertine" panose="02000503000000000000" pitchFamily="2" charset="0"/>
                <a:ea typeface="Linux Libertine" panose="02000503000000000000" pitchFamily="2" charset="0"/>
                <a:cs typeface="Linux Libertine" panose="02000503000000000000" pitchFamily="2" charset="0"/>
              </a:rPr>
              <a:t>Popular projects with high number of</a:t>
            </a:r>
            <a:r>
              <a:rPr kumimoji="1" lang="zh-CN" altLang="en-US" sz="2000" dirty="0">
                <a:latin typeface="Linux Libertine" panose="02000503000000000000" pitchFamily="2" charset="0"/>
                <a:cs typeface="Linux Libertine" panose="02000503000000000000" pitchFamily="2" charset="0"/>
              </a:rPr>
              <a:t> </a:t>
            </a:r>
            <a:r>
              <a:rPr kumimoji="1" lang="en-US" altLang="zh-CN" sz="2000" dirty="0">
                <a:latin typeface="Linux Libertine" panose="02000503000000000000" pitchFamily="2" charset="0"/>
                <a:ea typeface="Linux Libertine" panose="02000503000000000000" pitchFamily="2" charset="0"/>
                <a:cs typeface="Linux Libertine" panose="02000503000000000000" pitchFamily="2" charset="0"/>
              </a:rPr>
              <a:t>stars in OSS-Fuzz</a:t>
            </a:r>
          </a:p>
          <a:p>
            <a:pPr marL="342900" indent="-342900">
              <a:buFont typeface="Arial" panose="020B0604020202020204" pitchFamily="34" charset="0"/>
              <a:buChar char="•"/>
            </a:pP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We found </a:t>
            </a: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39</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new bugs and submitted it to the developers</a:t>
            </a:r>
          </a:p>
          <a:p>
            <a:pPr marL="342900" indent="-342900">
              <a:buFont typeface="Arial" panose="020B0604020202020204" pitchFamily="34" charset="0"/>
              <a:buChar char="•"/>
            </a:pP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30</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bugs have been received CVEs</a:t>
            </a:r>
          </a:p>
          <a:p>
            <a:pPr marL="342900" indent="-342900">
              <a:buFont typeface="Arial" panose="020B0604020202020204" pitchFamily="34" charset="0"/>
              <a:buChar char="•"/>
            </a:pPr>
            <a:endPar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endParaRPr>
          </a:p>
          <a:p>
            <a:pPr marL="342900" indent="-342900">
              <a:buFont typeface="Arial" panose="020B0604020202020204" pitchFamily="34" charset="0"/>
              <a:buChar char="•"/>
            </a:pPr>
            <a:endPar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endParaRPr>
          </a:p>
          <a:p>
            <a:pPr marL="342900" indent="-342900">
              <a:buFont typeface="Arial" panose="020B0604020202020204" pitchFamily="34" charset="0"/>
              <a:buChar char="•"/>
            </a:pPr>
            <a:endPar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endParaRPr>
          </a:p>
          <a:p>
            <a:pPr marL="342900" indent="-342900">
              <a:buFont typeface="Arial" panose="020B0604020202020204" pitchFamily="34" charset="0"/>
              <a:buChar char="•"/>
            </a:pPr>
            <a:endPar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endParaRPr>
          </a:p>
          <a:p>
            <a:pPr marL="342900" indent="-342900">
              <a:buFont typeface="Arial" panose="020B0604020202020204" pitchFamily="34" charset="0"/>
              <a:buChar char="•"/>
            </a:pPr>
            <a:endPar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endParaRPr>
          </a:p>
        </p:txBody>
      </p:sp>
      <p:pic>
        <p:nvPicPr>
          <p:cNvPr id="7" name="图片 6">
            <a:extLst>
              <a:ext uri="{FF2B5EF4-FFF2-40B4-BE49-F238E27FC236}">
                <a16:creationId xmlns:a16="http://schemas.microsoft.com/office/drawing/2014/main" id="{8BFF8222-E7EC-17D6-2513-D7FC94BA7272}"/>
              </a:ext>
            </a:extLst>
          </p:cNvPr>
          <p:cNvPicPr>
            <a:picLocks noChangeAspect="1"/>
          </p:cNvPicPr>
          <p:nvPr/>
        </p:nvPicPr>
        <p:blipFill rotWithShape="1">
          <a:blip r:embed="rId3"/>
          <a:srcRect b="47388"/>
          <a:stretch/>
        </p:blipFill>
        <p:spPr>
          <a:xfrm>
            <a:off x="6579285" y="3429000"/>
            <a:ext cx="4924854" cy="3214647"/>
          </a:xfrm>
          <a:prstGeom prst="rect">
            <a:avLst/>
          </a:prstGeom>
        </p:spPr>
      </p:pic>
      <p:pic>
        <p:nvPicPr>
          <p:cNvPr id="17" name="图片 16">
            <a:extLst>
              <a:ext uri="{FF2B5EF4-FFF2-40B4-BE49-F238E27FC236}">
                <a16:creationId xmlns:a16="http://schemas.microsoft.com/office/drawing/2014/main" id="{263002B7-31F6-3FF9-9A14-2BCD21E6D8C1}"/>
              </a:ext>
            </a:extLst>
          </p:cNvPr>
          <p:cNvPicPr>
            <a:picLocks noChangeAspect="1"/>
          </p:cNvPicPr>
          <p:nvPr/>
        </p:nvPicPr>
        <p:blipFill>
          <a:blip r:embed="rId4"/>
          <a:stretch>
            <a:fillRect/>
          </a:stretch>
        </p:blipFill>
        <p:spPr>
          <a:xfrm>
            <a:off x="468172" y="3577728"/>
            <a:ext cx="5793259" cy="798182"/>
          </a:xfrm>
          <a:prstGeom prst="rect">
            <a:avLst/>
          </a:prstGeom>
        </p:spPr>
      </p:pic>
      <p:pic>
        <p:nvPicPr>
          <p:cNvPr id="18" name="图片 17">
            <a:extLst>
              <a:ext uri="{FF2B5EF4-FFF2-40B4-BE49-F238E27FC236}">
                <a16:creationId xmlns:a16="http://schemas.microsoft.com/office/drawing/2014/main" id="{427A8AD0-ECA8-17AF-C3D8-4F23227907F0}"/>
              </a:ext>
            </a:extLst>
          </p:cNvPr>
          <p:cNvPicPr>
            <a:picLocks noChangeAspect="1"/>
          </p:cNvPicPr>
          <p:nvPr/>
        </p:nvPicPr>
        <p:blipFill>
          <a:blip r:embed="rId5"/>
          <a:stretch>
            <a:fillRect/>
          </a:stretch>
        </p:blipFill>
        <p:spPr>
          <a:xfrm>
            <a:off x="541400" y="4368886"/>
            <a:ext cx="5646801" cy="762039"/>
          </a:xfrm>
          <a:prstGeom prst="rect">
            <a:avLst/>
          </a:prstGeom>
        </p:spPr>
      </p:pic>
      <p:pic>
        <p:nvPicPr>
          <p:cNvPr id="19" name="图片 18">
            <a:extLst>
              <a:ext uri="{FF2B5EF4-FFF2-40B4-BE49-F238E27FC236}">
                <a16:creationId xmlns:a16="http://schemas.microsoft.com/office/drawing/2014/main" id="{75645A58-0B23-3CCB-3B14-CAD0C1036851}"/>
              </a:ext>
            </a:extLst>
          </p:cNvPr>
          <p:cNvPicPr>
            <a:picLocks noChangeAspect="1"/>
          </p:cNvPicPr>
          <p:nvPr/>
        </p:nvPicPr>
        <p:blipFill>
          <a:blip r:embed="rId6"/>
          <a:stretch>
            <a:fillRect/>
          </a:stretch>
        </p:blipFill>
        <p:spPr>
          <a:xfrm>
            <a:off x="541400" y="5859329"/>
            <a:ext cx="5500341" cy="606934"/>
          </a:xfrm>
          <a:prstGeom prst="rect">
            <a:avLst/>
          </a:prstGeom>
        </p:spPr>
      </p:pic>
      <p:pic>
        <p:nvPicPr>
          <p:cNvPr id="20" name="图片 19">
            <a:extLst>
              <a:ext uri="{FF2B5EF4-FFF2-40B4-BE49-F238E27FC236}">
                <a16:creationId xmlns:a16="http://schemas.microsoft.com/office/drawing/2014/main" id="{6A4CB791-FDC7-C353-5E8D-C424C679E800}"/>
              </a:ext>
            </a:extLst>
          </p:cNvPr>
          <p:cNvPicPr>
            <a:picLocks noChangeAspect="1"/>
          </p:cNvPicPr>
          <p:nvPr/>
        </p:nvPicPr>
        <p:blipFill>
          <a:blip r:embed="rId7"/>
          <a:stretch>
            <a:fillRect/>
          </a:stretch>
        </p:blipFill>
        <p:spPr>
          <a:xfrm>
            <a:off x="541401" y="5130925"/>
            <a:ext cx="5646800" cy="709113"/>
          </a:xfrm>
          <a:prstGeom prst="rect">
            <a:avLst/>
          </a:prstGeom>
        </p:spPr>
      </p:pic>
    </p:spTree>
    <p:extLst>
      <p:ext uri="{BB962C8B-B14F-4D97-AF65-F5344CB8AC3E}">
        <p14:creationId xmlns:p14="http://schemas.microsoft.com/office/powerpoint/2010/main" val="388209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Conclusion</a:t>
            </a:r>
            <a:endParaRPr kumimoji="1" lang="zh-CN" altLang="en-US" dirty="0">
              <a:latin typeface="LINUX BIOLINUM CAPITALS" panose="02000503000000000000" pitchFamily="2" charset="0"/>
              <a:cs typeface="LINUX BIOLINUM CAPITALS" panose="02000503000000000000" pitchFamily="2" charset="0"/>
            </a:endParaRPr>
          </a:p>
        </p:txBody>
      </p:sp>
      <p:sp>
        <p:nvSpPr>
          <p:cNvPr id="7" name="灯片编号占位符 6">
            <a:extLst>
              <a:ext uri="{FF2B5EF4-FFF2-40B4-BE49-F238E27FC236}">
                <a16:creationId xmlns:a16="http://schemas.microsoft.com/office/drawing/2014/main" id="{ACAFA21F-1BAE-85EC-DAFD-CC09948A8386}"/>
              </a:ext>
            </a:extLst>
          </p:cNvPr>
          <p:cNvSpPr>
            <a:spLocks noGrp="1"/>
          </p:cNvSpPr>
          <p:nvPr>
            <p:ph type="sldNum" sz="quarter" idx="4"/>
          </p:nvPr>
        </p:nvSpPr>
        <p:spPr/>
        <p:txBody>
          <a:bodyPr/>
          <a:lstStyle/>
          <a:p>
            <a:fld id="{94702B7C-F565-1C47-90E3-321BD985AFCD}" type="slidenum">
              <a:rPr kumimoji="1" lang="zh-CN" altLang="en-US" smtClean="0"/>
              <a:pPr/>
              <a:t>24</a:t>
            </a:fld>
            <a:endParaRPr kumimoji="1" lang="zh-CN" altLang="en-US" dirty="0"/>
          </a:p>
        </p:txBody>
      </p:sp>
      <p:sp>
        <p:nvSpPr>
          <p:cNvPr id="4" name="文本框 3">
            <a:extLst>
              <a:ext uri="{FF2B5EF4-FFF2-40B4-BE49-F238E27FC236}">
                <a16:creationId xmlns:a16="http://schemas.microsoft.com/office/drawing/2014/main" id="{6A71B243-EF82-F0FF-7FF3-D072D3696AF2}"/>
              </a:ext>
            </a:extLst>
          </p:cNvPr>
          <p:cNvSpPr txBox="1"/>
          <p:nvPr/>
        </p:nvSpPr>
        <p:spPr>
          <a:xfrm>
            <a:off x="838200" y="1526073"/>
            <a:ext cx="10515600" cy="4524315"/>
          </a:xfrm>
          <a:prstGeom prst="rect">
            <a:avLst/>
          </a:prstGeom>
          <a:noFill/>
        </p:spPr>
        <p:txBody>
          <a:bodyPr wrap="square">
            <a:spAutoFit/>
          </a:bodyPr>
          <a:lstStyle/>
          <a:p>
            <a:pPr marL="342900" indent="-342900">
              <a:buFont typeface="Arial" panose="020B0604020202020204" pitchFamily="34" charset="0"/>
              <a:buChar char="•"/>
            </a:pP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We systematically define the </a:t>
            </a:r>
            <a:r>
              <a:rPr kumimoji="1" lang="en-US" altLang="zh-CN" sz="2400" b="1" u="sng" dirty="0">
                <a:latin typeface="Linux Libertine" panose="02000503000000000000" pitchFamily="2" charset="0"/>
                <a:ea typeface="Linux Libertine" panose="02000503000000000000" pitchFamily="2" charset="0"/>
                <a:cs typeface="Linux Libertine" panose="02000503000000000000" pitchFamily="2" charset="0"/>
              </a:rPr>
              <a:t>reachable fuzzing targets problem </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and </a:t>
            </a:r>
            <a:r>
              <a:rPr kumimoji="1" lang="en-US" altLang="zh-CN" sz="2400" b="1" u="sng" dirty="0">
                <a:latin typeface="Linux Libertine" panose="02000503000000000000" pitchFamily="2" charset="0"/>
                <a:ea typeface="Linux Libertine" panose="02000503000000000000" pitchFamily="2" charset="0"/>
                <a:cs typeface="Linux Libertine" panose="02000503000000000000" pitchFamily="2" charset="0"/>
              </a:rPr>
              <a:t>redefine</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Bayesian program analysis semantics</a:t>
            </a: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to enable accurate prediction of this problem and </a:t>
            </a:r>
            <a:r>
              <a:rPr kumimoji="1" lang="en-US" altLang="zh-CN" sz="2400" dirty="0" err="1">
                <a:latin typeface="Linux Libertine" panose="02000503000000000000" pitchFamily="2" charset="0"/>
                <a:ea typeface="Linux Libertine" panose="02000503000000000000" pitchFamily="2" charset="0"/>
                <a:cs typeface="Linux Libertine" panose="02000503000000000000" pitchFamily="2" charset="0"/>
              </a:rPr>
              <a:t>fuzzer</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feedback generalization.</a:t>
            </a:r>
          </a:p>
          <a:p>
            <a:pPr marL="342900" indent="-342900">
              <a:buFont typeface="Arial" panose="020B0604020202020204" pitchFamily="34" charset="0"/>
              <a:buChar char="•"/>
            </a:pPr>
            <a:endPar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endParaRPr>
          </a:p>
          <a:p>
            <a:pPr marL="342900" indent="-342900">
              <a:buFont typeface="Arial" panose="020B0604020202020204" pitchFamily="34" charset="0"/>
              <a:buChar char="•"/>
            </a:pP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We propose </a:t>
            </a:r>
            <a:r>
              <a:rPr kumimoji="1" lang="en-US" altLang="zh-CN" sz="2400" dirty="0" err="1">
                <a:latin typeface="LINUX LIBERTINE CAPITALS" panose="02000503000000000000" pitchFamily="2" charset="0"/>
                <a:ea typeface="LINUX LIBERTINE CAPITALS" panose="02000503000000000000" pitchFamily="2" charset="0"/>
                <a:cs typeface="LINUX LIBERTINE CAPITALS" panose="02000503000000000000" pitchFamily="2" charset="0"/>
              </a:rPr>
              <a:t>Bayzzer</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a framework that leverages Bayesian program analysis to provide </a:t>
            </a:r>
            <a:r>
              <a:rPr kumimoji="1" lang="en-US" altLang="zh-CN" sz="2400" b="1" u="sng" dirty="0">
                <a:latin typeface="Linux Libertine" panose="02000503000000000000" pitchFamily="2" charset="0"/>
                <a:ea typeface="Linux Libertine" panose="02000503000000000000" pitchFamily="2" charset="0"/>
                <a:cs typeface="Linux Libertine" panose="02000503000000000000" pitchFamily="2" charset="0"/>
              </a:rPr>
              <a:t>semantics-aware</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sz="2400" b="1" u="sng" dirty="0">
                <a:latin typeface="Linux Libertine" panose="02000503000000000000" pitchFamily="2" charset="0"/>
                <a:ea typeface="Linux Libertine" panose="02000503000000000000" pitchFamily="2" charset="0"/>
                <a:cs typeface="Linux Libertine" panose="02000503000000000000" pitchFamily="2" charset="0"/>
              </a:rPr>
              <a:t>fine-grained</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and </a:t>
            </a:r>
            <a:r>
              <a:rPr kumimoji="1" lang="en-US" altLang="zh-CN" sz="2400" b="1" u="sng" dirty="0">
                <a:latin typeface="Linux Libertine" panose="02000503000000000000" pitchFamily="2" charset="0"/>
                <a:ea typeface="Linux Libertine" panose="02000503000000000000" pitchFamily="2" charset="0"/>
                <a:cs typeface="Linux Libertine" panose="02000503000000000000" pitchFamily="2" charset="0"/>
              </a:rPr>
              <a:t>adaptive</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fuzzing guidance.</a:t>
            </a:r>
          </a:p>
          <a:p>
            <a:pPr marL="342900" indent="-342900">
              <a:buFont typeface="Arial" panose="020B0604020202020204" pitchFamily="34" charset="0"/>
              <a:buChar char="•"/>
            </a:pPr>
            <a:endPar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endParaRPr>
          </a:p>
          <a:p>
            <a:pPr marL="342900" indent="-342900">
              <a:buFont typeface="Arial" panose="020B0604020202020204" pitchFamily="34" charset="0"/>
              <a:buChar char="•"/>
            </a:pP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We extend Bayesian program analysis beyond static alarm ranking to </a:t>
            </a:r>
            <a:r>
              <a:rPr kumimoji="1" lang="en-US" altLang="zh-CN" sz="2400" b="1" u="sng" dirty="0">
                <a:latin typeface="Linux Libertine" panose="02000503000000000000" pitchFamily="2" charset="0"/>
                <a:ea typeface="Linux Libertine" panose="02000503000000000000" pitchFamily="2" charset="0"/>
                <a:cs typeface="Linux Libertine" panose="02000503000000000000" pitchFamily="2" charset="0"/>
              </a:rPr>
              <a:t>automated</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fuzzing guidance for bug discovery.</a:t>
            </a:r>
          </a:p>
          <a:p>
            <a:pPr marL="342900" indent="-342900">
              <a:buFont typeface="Arial" panose="020B0604020202020204" pitchFamily="34" charset="0"/>
              <a:buChar char="•"/>
            </a:pPr>
            <a:endPar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a:p>
            <a:pPr marL="342900" indent="-342900">
              <a:buFont typeface="Arial" panose="020B0604020202020204" pitchFamily="34" charset="0"/>
              <a:buChar char="•"/>
            </a:pP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We demonstrate the </a:t>
            </a:r>
            <a:r>
              <a:rPr kumimoji="1" lang="en-US" altLang="zh-CN" sz="2400" b="1" u="sng" dirty="0">
                <a:latin typeface="Linux Libertine" panose="02000503000000000000" pitchFamily="2" charset="0"/>
                <a:ea typeface="Linux Libertine" panose="02000503000000000000" pitchFamily="2" charset="0"/>
                <a:cs typeface="Linux Libertine" panose="02000503000000000000" pitchFamily="2" charset="0"/>
              </a:rPr>
              <a:t>effectiveness</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of </a:t>
            </a:r>
            <a:r>
              <a:rPr kumimoji="1" lang="en-US" altLang="zh-CN" sz="2400" dirty="0" err="1">
                <a:latin typeface="LINUX LIBERTINE CAPITALS" panose="02000503000000000000" pitchFamily="2" charset="0"/>
                <a:ea typeface="LINUX LIBERTINE CAPITALS" panose="02000503000000000000" pitchFamily="2" charset="0"/>
                <a:cs typeface="LINUX LIBERTINE CAPITALS" panose="02000503000000000000" pitchFamily="2" charset="0"/>
              </a:rPr>
              <a:t>Bayzzer</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on real-world programs, showing superior bug detection performance compared to baselines.</a:t>
            </a:r>
            <a:endPar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6" name="文本框 5">
            <a:extLst>
              <a:ext uri="{FF2B5EF4-FFF2-40B4-BE49-F238E27FC236}">
                <a16:creationId xmlns:a16="http://schemas.microsoft.com/office/drawing/2014/main" id="{6AC5B148-CA9B-6078-B133-6443DE1DCF59}"/>
              </a:ext>
            </a:extLst>
          </p:cNvPr>
          <p:cNvSpPr txBox="1"/>
          <p:nvPr/>
        </p:nvSpPr>
        <p:spPr>
          <a:xfrm>
            <a:off x="3048000" y="6050388"/>
            <a:ext cx="6096000" cy="646331"/>
          </a:xfrm>
          <a:prstGeom prst="rect">
            <a:avLst/>
          </a:prstGeom>
          <a:noFill/>
        </p:spPr>
        <p:txBody>
          <a:bodyPr wrap="square">
            <a:spAutoFit/>
          </a:bodyPr>
          <a:lstStyle/>
          <a:p>
            <a:pPr algn="ctr"/>
            <a:r>
              <a:rPr kumimoji="1" lang="en-US" altLang="zh-CN" sz="3600" dirty="0">
                <a:latin typeface="Linux Libertine" panose="02000503000000000000" pitchFamily="2" charset="0"/>
                <a:ea typeface="Linux Libertine" panose="02000503000000000000" pitchFamily="2" charset="0"/>
                <a:cs typeface="Linux Libertine" panose="02000503000000000000" pitchFamily="2" charset="0"/>
              </a:rPr>
              <a:t>Thanks for listening!</a:t>
            </a:r>
            <a:endParaRPr lang="zh-CN" altLang="en-US" sz="3600" dirty="0"/>
          </a:p>
        </p:txBody>
      </p:sp>
    </p:spTree>
    <p:extLst>
      <p:ext uri="{BB962C8B-B14F-4D97-AF65-F5344CB8AC3E}">
        <p14:creationId xmlns:p14="http://schemas.microsoft.com/office/powerpoint/2010/main" val="288207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3A105C-5258-20B2-F00C-104C1514697B}"/>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Bayesian Program Analysis</a:t>
            </a:r>
            <a:endParaRPr kumimoji="1" lang="zh-CN" altLang="en-US" dirty="0">
              <a:solidFill>
                <a:srgbClr val="69216A"/>
              </a:solidFill>
              <a:latin typeface="Linux Libertine" panose="02000503000000000000" pitchFamily="2" charset="0"/>
              <a:cs typeface="Linux Libertine" panose="02000503000000000000" pitchFamily="2" charset="0"/>
            </a:endParaRPr>
          </a:p>
        </p:txBody>
      </p:sp>
      <p:grpSp>
        <p:nvGrpSpPr>
          <p:cNvPr id="37" name="组合 36">
            <a:extLst>
              <a:ext uri="{FF2B5EF4-FFF2-40B4-BE49-F238E27FC236}">
                <a16:creationId xmlns:a16="http://schemas.microsoft.com/office/drawing/2014/main" id="{7BF2C012-CAB6-2DE5-1380-27A6C1B89586}"/>
              </a:ext>
            </a:extLst>
          </p:cNvPr>
          <p:cNvGrpSpPr/>
          <p:nvPr/>
        </p:nvGrpSpPr>
        <p:grpSpPr>
          <a:xfrm>
            <a:off x="1389100" y="1663898"/>
            <a:ext cx="1830971" cy="2006853"/>
            <a:chOff x="1815790" y="1690688"/>
            <a:chExt cx="1830971" cy="2006853"/>
          </a:xfrm>
        </p:grpSpPr>
        <p:pic>
          <p:nvPicPr>
            <p:cNvPr id="10" name="内容占位符 4" descr="文档 纯色填充">
              <a:extLst>
                <a:ext uri="{FF2B5EF4-FFF2-40B4-BE49-F238E27FC236}">
                  <a16:creationId xmlns:a16="http://schemas.microsoft.com/office/drawing/2014/main" id="{C20DA6C5-8FBD-6E82-0A4A-7DD39546A7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4772" y="1690688"/>
              <a:ext cx="1333008" cy="1325563"/>
            </a:xfrm>
            <a:prstGeom prst="rect">
              <a:avLst/>
            </a:prstGeom>
          </p:spPr>
        </p:pic>
        <p:sp>
          <p:nvSpPr>
            <p:cNvPr id="11" name="文本框 10">
              <a:extLst>
                <a:ext uri="{FF2B5EF4-FFF2-40B4-BE49-F238E27FC236}">
                  <a16:creationId xmlns:a16="http://schemas.microsoft.com/office/drawing/2014/main" id="{E5772A98-40B1-CFC1-5566-94C73A29FC68}"/>
                </a:ext>
              </a:extLst>
            </p:cNvPr>
            <p:cNvSpPr txBox="1"/>
            <p:nvPr/>
          </p:nvSpPr>
          <p:spPr>
            <a:xfrm>
              <a:off x="1815790" y="2866544"/>
              <a:ext cx="1830971" cy="830997"/>
            </a:xfrm>
            <a:prstGeom prst="rect">
              <a:avLst/>
            </a:prstGeom>
            <a:noFill/>
          </p:spPr>
          <p:txBody>
            <a:bodyPr wrap="square" rtlCol="0">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Program to be analyzed</a:t>
              </a:r>
            </a:p>
          </p:txBody>
        </p:sp>
      </p:grpSp>
      <p:sp>
        <p:nvSpPr>
          <p:cNvPr id="38" name="圆角矩形 37">
            <a:extLst>
              <a:ext uri="{FF2B5EF4-FFF2-40B4-BE49-F238E27FC236}">
                <a16:creationId xmlns:a16="http://schemas.microsoft.com/office/drawing/2014/main" id="{4773B2A5-EE8A-F25C-8D14-C3AC3234F5C4}"/>
              </a:ext>
            </a:extLst>
          </p:cNvPr>
          <p:cNvSpPr/>
          <p:nvPr/>
        </p:nvSpPr>
        <p:spPr>
          <a:xfrm>
            <a:off x="4624352" y="1560057"/>
            <a:ext cx="7045872" cy="2214536"/>
          </a:xfrm>
          <a:prstGeom prst="round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Microsoft YaHei" panose="020B0503020204020204" pitchFamily="34" charset="-122"/>
              <a:ea typeface="Microsoft YaHei" panose="020B0503020204020204" pitchFamily="34" charset="-122"/>
            </a:endParaRPr>
          </a:p>
        </p:txBody>
      </p:sp>
      <p:sp>
        <p:nvSpPr>
          <p:cNvPr id="40" name="圆角矩形 39">
            <a:extLst>
              <a:ext uri="{FF2B5EF4-FFF2-40B4-BE49-F238E27FC236}">
                <a16:creationId xmlns:a16="http://schemas.microsoft.com/office/drawing/2014/main" id="{7C75AD08-282B-5772-EA3D-D084B2768355}"/>
              </a:ext>
            </a:extLst>
          </p:cNvPr>
          <p:cNvSpPr/>
          <p:nvPr/>
        </p:nvSpPr>
        <p:spPr>
          <a:xfrm>
            <a:off x="559559" y="3984499"/>
            <a:ext cx="11110666" cy="2508376"/>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Microsoft YaHei" panose="020B0503020204020204" pitchFamily="34" charset="-122"/>
              <a:ea typeface="Microsoft YaHei" panose="020B0503020204020204" pitchFamily="34" charset="-122"/>
            </a:endParaRPr>
          </a:p>
        </p:txBody>
      </p:sp>
      <p:grpSp>
        <p:nvGrpSpPr>
          <p:cNvPr id="54" name="组合 53">
            <a:extLst>
              <a:ext uri="{FF2B5EF4-FFF2-40B4-BE49-F238E27FC236}">
                <a16:creationId xmlns:a16="http://schemas.microsoft.com/office/drawing/2014/main" id="{F202BA0A-AB3F-D675-7D5F-BF797396A7F6}"/>
              </a:ext>
            </a:extLst>
          </p:cNvPr>
          <p:cNvGrpSpPr/>
          <p:nvPr/>
        </p:nvGrpSpPr>
        <p:grpSpPr>
          <a:xfrm>
            <a:off x="5162469" y="1768673"/>
            <a:ext cx="1830971" cy="1902078"/>
            <a:chOff x="1815790" y="1795463"/>
            <a:chExt cx="1830971" cy="1902078"/>
          </a:xfrm>
        </p:grpSpPr>
        <p:pic>
          <p:nvPicPr>
            <p:cNvPr id="55" name="内容占位符 4">
              <a:extLst>
                <a:ext uri="{FF2B5EF4-FFF2-40B4-BE49-F238E27FC236}">
                  <a16:creationId xmlns:a16="http://schemas.microsoft.com/office/drawing/2014/main" id="{081EFF3D-7EF4-DDDA-5561-2637FEA8BD7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232388" y="1795463"/>
              <a:ext cx="1030009" cy="1088867"/>
            </a:xfrm>
            <a:prstGeom prst="rect">
              <a:avLst/>
            </a:prstGeom>
          </p:spPr>
        </p:pic>
        <p:sp>
          <p:nvSpPr>
            <p:cNvPr id="56" name="文本框 55">
              <a:extLst>
                <a:ext uri="{FF2B5EF4-FFF2-40B4-BE49-F238E27FC236}">
                  <a16:creationId xmlns:a16="http://schemas.microsoft.com/office/drawing/2014/main" id="{F73673D0-2476-77ED-F153-35412F3A75D1}"/>
                </a:ext>
              </a:extLst>
            </p:cNvPr>
            <p:cNvSpPr txBox="1"/>
            <p:nvPr/>
          </p:nvSpPr>
          <p:spPr>
            <a:xfrm>
              <a:off x="1815790" y="2866544"/>
              <a:ext cx="1830971" cy="830997"/>
            </a:xfrm>
            <a:prstGeom prst="rect">
              <a:avLst/>
            </a:prstGeom>
            <a:noFill/>
          </p:spPr>
          <p:txBody>
            <a:bodyPr wrap="square" rtlCol="0">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Static analyzer</a:t>
              </a:r>
            </a:p>
          </p:txBody>
        </p:sp>
      </p:grpSp>
      <p:grpSp>
        <p:nvGrpSpPr>
          <p:cNvPr id="57" name="组合 56">
            <a:extLst>
              <a:ext uri="{FF2B5EF4-FFF2-40B4-BE49-F238E27FC236}">
                <a16:creationId xmlns:a16="http://schemas.microsoft.com/office/drawing/2014/main" id="{0FB29A5D-18A9-BE80-C525-89BD93E25D06}"/>
              </a:ext>
            </a:extLst>
          </p:cNvPr>
          <p:cNvGrpSpPr/>
          <p:nvPr/>
        </p:nvGrpSpPr>
        <p:grpSpPr>
          <a:xfrm>
            <a:off x="7268843" y="1740995"/>
            <a:ext cx="1830971" cy="1578210"/>
            <a:chOff x="1815790" y="1749999"/>
            <a:chExt cx="1830971" cy="1578210"/>
          </a:xfrm>
        </p:grpSpPr>
        <p:pic>
          <p:nvPicPr>
            <p:cNvPr id="58" name="内容占位符 4">
              <a:extLst>
                <a:ext uri="{FF2B5EF4-FFF2-40B4-BE49-F238E27FC236}">
                  <a16:creationId xmlns:a16="http://schemas.microsoft.com/office/drawing/2014/main" id="{50E8BF58-6512-A6B1-A76B-703EA743F69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133614" y="1749999"/>
              <a:ext cx="1203936" cy="1203936"/>
            </a:xfrm>
            <a:prstGeom prst="rect">
              <a:avLst/>
            </a:prstGeom>
          </p:spPr>
        </p:pic>
        <p:sp>
          <p:nvSpPr>
            <p:cNvPr id="59" name="文本框 58">
              <a:extLst>
                <a:ext uri="{FF2B5EF4-FFF2-40B4-BE49-F238E27FC236}">
                  <a16:creationId xmlns:a16="http://schemas.microsoft.com/office/drawing/2014/main" id="{4427C4C4-74AF-9BD0-6512-E314F1EAE2CD}"/>
                </a:ext>
              </a:extLst>
            </p:cNvPr>
            <p:cNvSpPr txBox="1"/>
            <p:nvPr/>
          </p:nvSpPr>
          <p:spPr>
            <a:xfrm>
              <a:off x="1815790" y="2866544"/>
              <a:ext cx="1830971" cy="461665"/>
            </a:xfrm>
            <a:prstGeom prst="rect">
              <a:avLst/>
            </a:prstGeom>
            <a:noFill/>
          </p:spPr>
          <p:txBody>
            <a:bodyPr wrap="square" rtlCol="0">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Alarms</a:t>
              </a:r>
            </a:p>
          </p:txBody>
        </p:sp>
      </p:grpSp>
      <p:grpSp>
        <p:nvGrpSpPr>
          <p:cNvPr id="61" name="组合 60">
            <a:extLst>
              <a:ext uri="{FF2B5EF4-FFF2-40B4-BE49-F238E27FC236}">
                <a16:creationId xmlns:a16="http://schemas.microsoft.com/office/drawing/2014/main" id="{FB56C451-CA6B-C430-FA09-AD2F06976E3A}"/>
              </a:ext>
            </a:extLst>
          </p:cNvPr>
          <p:cNvGrpSpPr/>
          <p:nvPr/>
        </p:nvGrpSpPr>
        <p:grpSpPr>
          <a:xfrm>
            <a:off x="5178585" y="4294516"/>
            <a:ext cx="1830971" cy="2006853"/>
            <a:chOff x="1815790" y="1690688"/>
            <a:chExt cx="1830971" cy="2006853"/>
          </a:xfrm>
        </p:grpSpPr>
        <p:pic>
          <p:nvPicPr>
            <p:cNvPr id="62" name="内容占位符 4">
              <a:extLst>
                <a:ext uri="{FF2B5EF4-FFF2-40B4-BE49-F238E27FC236}">
                  <a16:creationId xmlns:a16="http://schemas.microsoft.com/office/drawing/2014/main" id="{85097C24-373E-297D-2F26-E2D05E81B36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68494" y="1690688"/>
              <a:ext cx="1325563" cy="1325563"/>
            </a:xfrm>
            <a:prstGeom prst="rect">
              <a:avLst/>
            </a:prstGeom>
          </p:spPr>
        </p:pic>
        <p:sp>
          <p:nvSpPr>
            <p:cNvPr id="63" name="文本框 62">
              <a:extLst>
                <a:ext uri="{FF2B5EF4-FFF2-40B4-BE49-F238E27FC236}">
                  <a16:creationId xmlns:a16="http://schemas.microsoft.com/office/drawing/2014/main" id="{B92ABA70-8B8A-7035-472F-ABF2203FE6B3}"/>
                </a:ext>
              </a:extLst>
            </p:cNvPr>
            <p:cNvSpPr txBox="1"/>
            <p:nvPr/>
          </p:nvSpPr>
          <p:spPr>
            <a:xfrm>
              <a:off x="1815790" y="2866544"/>
              <a:ext cx="1830971" cy="830997"/>
            </a:xfrm>
            <a:prstGeom prst="rect">
              <a:avLst/>
            </a:prstGeom>
            <a:noFill/>
          </p:spPr>
          <p:txBody>
            <a:bodyPr wrap="square" rtlCol="0">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Bayesian models</a:t>
              </a:r>
            </a:p>
          </p:txBody>
        </p:sp>
      </p:grpSp>
      <p:grpSp>
        <p:nvGrpSpPr>
          <p:cNvPr id="64" name="组合 63">
            <a:extLst>
              <a:ext uri="{FF2B5EF4-FFF2-40B4-BE49-F238E27FC236}">
                <a16:creationId xmlns:a16="http://schemas.microsoft.com/office/drawing/2014/main" id="{D7DDB3ED-D318-134E-C786-787541EDF527}"/>
              </a:ext>
            </a:extLst>
          </p:cNvPr>
          <p:cNvGrpSpPr/>
          <p:nvPr/>
        </p:nvGrpSpPr>
        <p:grpSpPr>
          <a:xfrm>
            <a:off x="7268843" y="4301465"/>
            <a:ext cx="1830971" cy="1947542"/>
            <a:chOff x="1815790" y="1749999"/>
            <a:chExt cx="1830971" cy="1947542"/>
          </a:xfrm>
        </p:grpSpPr>
        <p:pic>
          <p:nvPicPr>
            <p:cNvPr id="65" name="内容占位符 4">
              <a:extLst>
                <a:ext uri="{FF2B5EF4-FFF2-40B4-BE49-F238E27FC236}">
                  <a16:creationId xmlns:a16="http://schemas.microsoft.com/office/drawing/2014/main" id="{7D9165BC-5446-6CC2-DE1A-A45036EB62E9}"/>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133614" y="1749999"/>
              <a:ext cx="1203936" cy="1203936"/>
            </a:xfrm>
            <a:prstGeom prst="rect">
              <a:avLst/>
            </a:prstGeom>
          </p:spPr>
        </p:pic>
        <p:sp>
          <p:nvSpPr>
            <p:cNvPr id="66" name="文本框 65">
              <a:extLst>
                <a:ext uri="{FF2B5EF4-FFF2-40B4-BE49-F238E27FC236}">
                  <a16:creationId xmlns:a16="http://schemas.microsoft.com/office/drawing/2014/main" id="{13C8BCAB-BDF3-8BCA-661F-FDB23EF88D11}"/>
                </a:ext>
              </a:extLst>
            </p:cNvPr>
            <p:cNvSpPr txBox="1"/>
            <p:nvPr/>
          </p:nvSpPr>
          <p:spPr>
            <a:xfrm>
              <a:off x="1815790" y="2866544"/>
              <a:ext cx="1830971" cy="830997"/>
            </a:xfrm>
            <a:prstGeom prst="rect">
              <a:avLst/>
            </a:prstGeom>
            <a:noFill/>
          </p:spPr>
          <p:txBody>
            <a:bodyPr wrap="square" rtlCol="0">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Ranked alarms</a:t>
              </a:r>
            </a:p>
          </p:txBody>
        </p:sp>
      </p:grpSp>
      <p:sp>
        <p:nvSpPr>
          <p:cNvPr id="68" name="椭圆 67">
            <a:extLst>
              <a:ext uri="{FF2B5EF4-FFF2-40B4-BE49-F238E27FC236}">
                <a16:creationId xmlns:a16="http://schemas.microsoft.com/office/drawing/2014/main" id="{4164E61A-6F6F-CFCB-8EC2-848604608ABA}"/>
              </a:ext>
            </a:extLst>
          </p:cNvPr>
          <p:cNvSpPr/>
          <p:nvPr/>
        </p:nvSpPr>
        <p:spPr>
          <a:xfrm>
            <a:off x="1281293" y="4301465"/>
            <a:ext cx="3057774" cy="1063571"/>
          </a:xfrm>
          <a:prstGeom prst="ellipse">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User feedback</a:t>
            </a:r>
          </a:p>
          <a:p>
            <a:pPr algn="ctr"/>
            <a:r>
              <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Older version code</a:t>
            </a:r>
          </a:p>
          <a:p>
            <a:pPr algn="ctr"/>
            <a:r>
              <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Test runs</a:t>
            </a:r>
          </a:p>
        </p:txBody>
      </p:sp>
      <p:sp>
        <p:nvSpPr>
          <p:cNvPr id="69" name="文本框 68">
            <a:extLst>
              <a:ext uri="{FF2B5EF4-FFF2-40B4-BE49-F238E27FC236}">
                <a16:creationId xmlns:a16="http://schemas.microsoft.com/office/drawing/2014/main" id="{6FF3EDFC-4DF9-C309-2448-392285A7DBE4}"/>
              </a:ext>
            </a:extLst>
          </p:cNvPr>
          <p:cNvSpPr txBox="1"/>
          <p:nvPr/>
        </p:nvSpPr>
        <p:spPr>
          <a:xfrm>
            <a:off x="1894695" y="5411115"/>
            <a:ext cx="1830971" cy="830997"/>
          </a:xfrm>
          <a:prstGeom prst="rect">
            <a:avLst/>
          </a:prstGeom>
          <a:noFill/>
        </p:spPr>
        <p:txBody>
          <a:bodyPr wrap="square" rtlCol="0">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Posterior information</a:t>
            </a:r>
          </a:p>
        </p:txBody>
      </p:sp>
      <p:sp>
        <p:nvSpPr>
          <p:cNvPr id="71" name="圆角矩形 70">
            <a:extLst>
              <a:ext uri="{FF2B5EF4-FFF2-40B4-BE49-F238E27FC236}">
                <a16:creationId xmlns:a16="http://schemas.microsoft.com/office/drawing/2014/main" id="{8ABC594A-534E-2A52-1A4A-799D295AAEDC}"/>
              </a:ext>
            </a:extLst>
          </p:cNvPr>
          <p:cNvSpPr/>
          <p:nvPr/>
        </p:nvSpPr>
        <p:spPr>
          <a:xfrm>
            <a:off x="9188425" y="1740995"/>
            <a:ext cx="2310503" cy="510778"/>
          </a:xfrm>
          <a:prstGeom prst="roundRect">
            <a:avLst/>
          </a:prstGeom>
          <a:solidFill>
            <a:schemeClr val="accent1"/>
          </a:solidFill>
        </p:spPr>
        <p:txBody>
          <a:bodyPr wrap="square" rtlCol="0">
            <a:spAutoFit/>
          </a:bodyPr>
          <a:lstStyle/>
          <a:p>
            <a:pPr algn="ctr"/>
            <a:r>
              <a:rPr lang="en-US" altLang="zh-CN" sz="24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Conventional</a:t>
            </a:r>
          </a:p>
        </p:txBody>
      </p:sp>
      <p:sp>
        <p:nvSpPr>
          <p:cNvPr id="74" name="圆角矩形 73">
            <a:extLst>
              <a:ext uri="{FF2B5EF4-FFF2-40B4-BE49-F238E27FC236}">
                <a16:creationId xmlns:a16="http://schemas.microsoft.com/office/drawing/2014/main" id="{B6D4F539-6CEF-4C00-DB22-B5A88FFD0FCB}"/>
              </a:ext>
            </a:extLst>
          </p:cNvPr>
          <p:cNvSpPr/>
          <p:nvPr/>
        </p:nvSpPr>
        <p:spPr>
          <a:xfrm>
            <a:off x="9465500" y="4191181"/>
            <a:ext cx="1689085" cy="510778"/>
          </a:xfrm>
          <a:prstGeom prst="roundRect">
            <a:avLst/>
          </a:prstGeom>
          <a:solidFill>
            <a:schemeClr val="accent6"/>
          </a:solidFill>
        </p:spPr>
        <p:txBody>
          <a:bodyPr wrap="square" rtlCol="0">
            <a:spAutoFit/>
          </a:bodyPr>
          <a:lstStyle/>
          <a:p>
            <a:pPr algn="ctr"/>
            <a:r>
              <a:rPr lang="en-US" altLang="zh-CN" sz="24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Bayesian</a:t>
            </a:r>
          </a:p>
        </p:txBody>
      </p:sp>
      <p:sp>
        <p:nvSpPr>
          <p:cNvPr id="75" name="文本框 74">
            <a:extLst>
              <a:ext uri="{FF2B5EF4-FFF2-40B4-BE49-F238E27FC236}">
                <a16:creationId xmlns:a16="http://schemas.microsoft.com/office/drawing/2014/main" id="{834990E3-5CBC-84A6-A91E-F3647C13B991}"/>
              </a:ext>
            </a:extLst>
          </p:cNvPr>
          <p:cNvSpPr txBox="1"/>
          <p:nvPr/>
        </p:nvSpPr>
        <p:spPr>
          <a:xfrm>
            <a:off x="9188425" y="2407728"/>
            <a:ext cx="2241090" cy="1323439"/>
          </a:xfrm>
          <a:prstGeom prst="rect">
            <a:avLst/>
          </a:prstGeom>
          <a:noFill/>
        </p:spPr>
        <p:txBody>
          <a:bodyPr wrap="square" rtlCol="0">
            <a:spAutoFit/>
          </a:bodyPr>
          <a:lstStyle/>
          <a:p>
            <a:pPr marL="285750" indent="-285750">
              <a:buFont typeface="苹方-简 常规体" panose="020B0400000000000000" pitchFamily="34" charset="-122"/>
              <a:buChar char="×"/>
            </a:pPr>
            <a:r>
              <a:rPr kumimoji="1" lang="en-US" altLang="zh-CN" sz="2000"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False positives</a:t>
            </a:r>
          </a:p>
          <a:p>
            <a:pPr marL="285750" indent="-285750">
              <a:buFont typeface="苹方-简 常规体" panose="020B0400000000000000" pitchFamily="34" charset="-122"/>
              <a:buChar char="×"/>
            </a:pPr>
            <a:r>
              <a:rPr kumimoji="1" lang="en-US" altLang="zh-CN" sz="2000"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Unable to learn and adapt</a:t>
            </a:r>
          </a:p>
          <a:p>
            <a:endParaRPr kumimoji="1" lang="en-US" altLang="zh-CN" sz="2000"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76" name="文本框 75">
            <a:extLst>
              <a:ext uri="{FF2B5EF4-FFF2-40B4-BE49-F238E27FC236}">
                <a16:creationId xmlns:a16="http://schemas.microsoft.com/office/drawing/2014/main" id="{CB28B3F5-CBE6-819D-F920-6A90A5C44B47}"/>
              </a:ext>
            </a:extLst>
          </p:cNvPr>
          <p:cNvSpPr txBox="1"/>
          <p:nvPr/>
        </p:nvSpPr>
        <p:spPr>
          <a:xfrm>
            <a:off x="9188638" y="4793053"/>
            <a:ext cx="2405451" cy="1938992"/>
          </a:xfrm>
          <a:prstGeom prst="rect">
            <a:avLst/>
          </a:prstGeom>
          <a:noFill/>
        </p:spPr>
        <p:txBody>
          <a:bodyPr wrap="square" rtlCol="0">
            <a:spAutoFit/>
          </a:bodyPr>
          <a:lstStyle/>
          <a:p>
            <a:pPr marL="342900" indent="-342900">
              <a:buFont typeface="Wingdings" pitchFamily="2" charset="2"/>
              <a:buChar char="ü"/>
            </a:pPr>
            <a:r>
              <a:rPr kumimoji="1" lang="en-US" altLang="zh-CN" sz="2000" dirty="0">
                <a:solidFill>
                  <a:srgbClr val="00B050"/>
                </a:solidFill>
                <a:latin typeface="Linux Libertine" panose="02000503000000000000" pitchFamily="2" charset="0"/>
                <a:ea typeface="Linux Libertine" panose="02000503000000000000" pitchFamily="2" charset="0"/>
                <a:cs typeface="Linux Libertine" panose="02000503000000000000" pitchFamily="2" charset="0"/>
              </a:rPr>
              <a:t>Probability distribution of alarms</a:t>
            </a:r>
          </a:p>
          <a:p>
            <a:pPr marL="342900" indent="-342900">
              <a:buFont typeface="Wingdings" pitchFamily="2" charset="2"/>
              <a:buChar char="ü"/>
            </a:pPr>
            <a:r>
              <a:rPr kumimoji="1" lang="en-US" altLang="zh-CN" sz="2000" dirty="0">
                <a:solidFill>
                  <a:srgbClr val="00B050"/>
                </a:solidFill>
                <a:latin typeface="Linux Libertine" panose="02000503000000000000" pitchFamily="2" charset="0"/>
                <a:ea typeface="Linux Libertine" panose="02000503000000000000" pitchFamily="2" charset="0"/>
                <a:cs typeface="Linux Libertine" panose="02000503000000000000" pitchFamily="2" charset="0"/>
              </a:rPr>
              <a:t>Learning and adaptation</a:t>
            </a:r>
          </a:p>
          <a:p>
            <a:endParaRPr kumimoji="1" lang="en-US" altLang="zh-CN" sz="2000" dirty="0">
              <a:solidFill>
                <a:srgbClr val="00B050"/>
              </a:solidFill>
              <a:latin typeface="Linux Libertine" panose="02000503000000000000" pitchFamily="2" charset="0"/>
              <a:ea typeface="Linux Libertine" panose="02000503000000000000" pitchFamily="2" charset="0"/>
              <a:cs typeface="Linux Libertine" panose="02000503000000000000" pitchFamily="2" charset="0"/>
            </a:endParaRPr>
          </a:p>
        </p:txBody>
      </p:sp>
      <p:cxnSp>
        <p:nvCxnSpPr>
          <p:cNvPr id="77" name="直接箭头连接符 120">
            <a:extLst>
              <a:ext uri="{FF2B5EF4-FFF2-40B4-BE49-F238E27FC236}">
                <a16:creationId xmlns:a16="http://schemas.microsoft.com/office/drawing/2014/main" id="{3FAF5925-9C8B-273F-B601-01C62F521351}"/>
              </a:ext>
            </a:extLst>
          </p:cNvPr>
          <p:cNvCxnSpPr>
            <a:cxnSpLocks/>
          </p:cNvCxnSpPr>
          <p:nvPr/>
        </p:nvCxnSpPr>
        <p:spPr>
          <a:xfrm>
            <a:off x="2971090" y="2342963"/>
            <a:ext cx="2460199" cy="0"/>
          </a:xfrm>
          <a:prstGeom prst="straightConnector1">
            <a:avLst/>
          </a:prstGeom>
          <a:noFill/>
          <a:ln w="50800" cap="flat" cmpd="sng" algn="ctr">
            <a:solidFill>
              <a:schemeClr val="accent1"/>
            </a:solidFill>
            <a:prstDash val="solid"/>
            <a:miter lim="800000"/>
            <a:tailEnd type="triangle"/>
          </a:ln>
          <a:effectLst/>
        </p:spPr>
      </p:cxnSp>
      <p:cxnSp>
        <p:nvCxnSpPr>
          <p:cNvPr id="81" name="直接箭头连接符 120">
            <a:extLst>
              <a:ext uri="{FF2B5EF4-FFF2-40B4-BE49-F238E27FC236}">
                <a16:creationId xmlns:a16="http://schemas.microsoft.com/office/drawing/2014/main" id="{9F99D168-1AD6-52C6-EA4B-20A2D746D50E}"/>
              </a:ext>
            </a:extLst>
          </p:cNvPr>
          <p:cNvCxnSpPr>
            <a:cxnSpLocks/>
          </p:cNvCxnSpPr>
          <p:nvPr/>
        </p:nvCxnSpPr>
        <p:spPr>
          <a:xfrm>
            <a:off x="6756852" y="2337170"/>
            <a:ext cx="916488" cy="0"/>
          </a:xfrm>
          <a:prstGeom prst="straightConnector1">
            <a:avLst/>
          </a:prstGeom>
          <a:noFill/>
          <a:ln w="50800" cap="flat" cmpd="sng" algn="ctr">
            <a:solidFill>
              <a:schemeClr val="accent1"/>
            </a:solidFill>
            <a:prstDash val="solid"/>
            <a:miter lim="800000"/>
            <a:tailEnd type="triangle"/>
          </a:ln>
          <a:effectLst/>
        </p:spPr>
      </p:cxnSp>
      <p:cxnSp>
        <p:nvCxnSpPr>
          <p:cNvPr id="84" name="直接箭头连接符 120">
            <a:extLst>
              <a:ext uri="{FF2B5EF4-FFF2-40B4-BE49-F238E27FC236}">
                <a16:creationId xmlns:a16="http://schemas.microsoft.com/office/drawing/2014/main" id="{F9889AE4-3381-C9F0-96C8-8C3953FD3F09}"/>
              </a:ext>
            </a:extLst>
          </p:cNvPr>
          <p:cNvCxnSpPr>
            <a:cxnSpLocks/>
          </p:cNvCxnSpPr>
          <p:nvPr/>
        </p:nvCxnSpPr>
        <p:spPr>
          <a:xfrm>
            <a:off x="6099585" y="3670751"/>
            <a:ext cx="0" cy="758055"/>
          </a:xfrm>
          <a:prstGeom prst="straightConnector1">
            <a:avLst/>
          </a:prstGeom>
          <a:noFill/>
          <a:ln w="50800" cap="flat" cmpd="sng" algn="ctr">
            <a:solidFill>
              <a:schemeClr val="accent6"/>
            </a:solidFill>
            <a:prstDash val="solid"/>
            <a:miter lim="800000"/>
            <a:tailEnd type="triangle"/>
          </a:ln>
          <a:effectLst/>
        </p:spPr>
      </p:cxnSp>
      <p:cxnSp>
        <p:nvCxnSpPr>
          <p:cNvPr id="103" name="直接箭头连接符 120">
            <a:extLst>
              <a:ext uri="{FF2B5EF4-FFF2-40B4-BE49-F238E27FC236}">
                <a16:creationId xmlns:a16="http://schemas.microsoft.com/office/drawing/2014/main" id="{D9D1C693-9029-E36E-0408-56F703A6E3DA}"/>
              </a:ext>
            </a:extLst>
          </p:cNvPr>
          <p:cNvCxnSpPr>
            <a:cxnSpLocks/>
          </p:cNvCxnSpPr>
          <p:nvPr/>
        </p:nvCxnSpPr>
        <p:spPr>
          <a:xfrm>
            <a:off x="4624352" y="4903433"/>
            <a:ext cx="657511" cy="0"/>
          </a:xfrm>
          <a:prstGeom prst="straightConnector1">
            <a:avLst/>
          </a:prstGeom>
          <a:noFill/>
          <a:ln w="50800" cap="flat" cmpd="sng" algn="ctr">
            <a:solidFill>
              <a:schemeClr val="accent6"/>
            </a:solidFill>
            <a:prstDash val="solid"/>
            <a:miter lim="800000"/>
            <a:tailEnd type="triangle"/>
          </a:ln>
          <a:effectLst/>
        </p:spPr>
      </p:cxnSp>
      <p:cxnSp>
        <p:nvCxnSpPr>
          <p:cNvPr id="108" name="直接箭头连接符 120">
            <a:extLst>
              <a:ext uri="{FF2B5EF4-FFF2-40B4-BE49-F238E27FC236}">
                <a16:creationId xmlns:a16="http://schemas.microsoft.com/office/drawing/2014/main" id="{7BA0C21E-0695-65AC-D535-E150B8DE82FE}"/>
              </a:ext>
            </a:extLst>
          </p:cNvPr>
          <p:cNvCxnSpPr>
            <a:cxnSpLocks/>
          </p:cNvCxnSpPr>
          <p:nvPr/>
        </p:nvCxnSpPr>
        <p:spPr>
          <a:xfrm>
            <a:off x="6886340" y="4903433"/>
            <a:ext cx="657511" cy="0"/>
          </a:xfrm>
          <a:prstGeom prst="straightConnector1">
            <a:avLst/>
          </a:prstGeom>
          <a:noFill/>
          <a:ln w="50800" cap="flat" cmpd="sng" algn="ctr">
            <a:solidFill>
              <a:schemeClr val="accent6"/>
            </a:solidFill>
            <a:prstDash val="solid"/>
            <a:miter lim="800000"/>
            <a:tailEnd type="triangle"/>
          </a:ln>
          <a:effectLst/>
        </p:spPr>
      </p:cxnSp>
      <p:sp>
        <p:nvSpPr>
          <p:cNvPr id="3" name="文本框 2">
            <a:extLst>
              <a:ext uri="{FF2B5EF4-FFF2-40B4-BE49-F238E27FC236}">
                <a16:creationId xmlns:a16="http://schemas.microsoft.com/office/drawing/2014/main" id="{4B50DABF-0716-DE86-7520-C37CBB2036E2}"/>
              </a:ext>
            </a:extLst>
          </p:cNvPr>
          <p:cNvSpPr txBox="1"/>
          <p:nvPr/>
        </p:nvSpPr>
        <p:spPr>
          <a:xfrm>
            <a:off x="6807640" y="3261897"/>
            <a:ext cx="2657860" cy="369332"/>
          </a:xfrm>
          <a:prstGeom prst="rect">
            <a:avLst/>
          </a:prstGeom>
          <a:noFill/>
        </p:spPr>
        <p:txBody>
          <a:bodyPr wrap="square" rtlCol="0">
            <a:spAutoFit/>
          </a:bodyPr>
          <a:lstStyle/>
          <a:p>
            <a:pPr algn="ctr"/>
            <a:r>
              <a:rPr kumimoji="1" lang="en-US" altLang="zh-CN" b="1"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Over-approximation</a:t>
            </a:r>
            <a:endParaRPr kumimoji="1" lang="zh-CN" altLang="en-US" b="1" dirty="0">
              <a:solidFill>
                <a:srgbClr val="FF0000"/>
              </a:solidFill>
              <a:latin typeface="Linux Libertine" panose="02000503000000000000" pitchFamily="2" charset="0"/>
              <a:cs typeface="Linux Libertine" panose="02000503000000000000" pitchFamily="2" charset="0"/>
            </a:endParaRPr>
          </a:p>
        </p:txBody>
      </p:sp>
      <p:sp>
        <p:nvSpPr>
          <p:cNvPr id="6" name="灯片编号占位符 5">
            <a:extLst>
              <a:ext uri="{FF2B5EF4-FFF2-40B4-BE49-F238E27FC236}">
                <a16:creationId xmlns:a16="http://schemas.microsoft.com/office/drawing/2014/main" id="{E702DB60-B4EA-A2A3-6346-6D542CEFC428}"/>
              </a:ext>
            </a:extLst>
          </p:cNvPr>
          <p:cNvSpPr>
            <a:spLocks noGrp="1"/>
          </p:cNvSpPr>
          <p:nvPr>
            <p:ph type="sldNum" sz="quarter" idx="4"/>
          </p:nvPr>
        </p:nvSpPr>
        <p:spPr/>
        <p:txBody>
          <a:bodyPr/>
          <a:lstStyle/>
          <a:p>
            <a:fld id="{94702B7C-F565-1C47-90E3-321BD985AFCD}" type="slidenum">
              <a:rPr kumimoji="1" lang="zh-CN" altLang="en-US" smtClean="0"/>
              <a:pPr/>
              <a:t>25</a:t>
            </a:fld>
            <a:endParaRPr kumimoji="1" lang="zh-CN" altLang="en-US" dirty="0"/>
          </a:p>
        </p:txBody>
      </p:sp>
    </p:spTree>
    <p:extLst>
      <p:ext uri="{BB962C8B-B14F-4D97-AF65-F5344CB8AC3E}">
        <p14:creationId xmlns:p14="http://schemas.microsoft.com/office/powerpoint/2010/main" val="369180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68" grpId="0" animBg="1"/>
      <p:bldP spid="69" grpId="0"/>
      <p:bldP spid="71" grpId="0" animBg="1"/>
      <p:bldP spid="74" grpId="0" animBg="1"/>
      <p:bldP spid="75" grpId="0"/>
      <p:bldP spid="76"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3A105C-5258-20B2-F00C-104C1514697B}"/>
              </a:ext>
            </a:extLst>
          </p:cNvPr>
          <p:cNvSpPr>
            <a:spLocks noGrp="1"/>
          </p:cNvSpPr>
          <p:nvPr>
            <p:ph type="title"/>
          </p:nvPr>
        </p:nvSpPr>
        <p:spPr>
          <a:xfrm>
            <a:off x="838199" y="365125"/>
            <a:ext cx="11110665" cy="1325563"/>
          </a:xfrm>
        </p:spPr>
        <p:txBody>
          <a:bodyPr>
            <a:normAutofit/>
          </a:bodyPr>
          <a:lstStyle/>
          <a:p>
            <a:r>
              <a:rPr kumimoji="1" lang="en-US" altLang="zh-CN" sz="3600" b="1" dirty="0">
                <a:latin typeface="Linux Biolinum" panose="02000503000000000000" pitchFamily="2" charset="0"/>
                <a:ea typeface="Linux Biolinum" panose="02000503000000000000" pitchFamily="2" charset="0"/>
                <a:cs typeface="Linux Biolinum" panose="02000503000000000000" pitchFamily="2" charset="0"/>
              </a:rPr>
              <a:t>Redefining Semantics of Bayesian Program Analysis</a:t>
            </a:r>
            <a:endParaRPr kumimoji="1" lang="zh-CN" altLang="en-US" sz="3600" dirty="0">
              <a:solidFill>
                <a:srgbClr val="69216A"/>
              </a:solidFill>
              <a:latin typeface="Linux Libertine" panose="02000503000000000000" pitchFamily="2" charset="0"/>
              <a:cs typeface="Linux Libertine" panose="02000503000000000000" pitchFamily="2" charset="0"/>
            </a:endParaRPr>
          </a:p>
        </p:txBody>
      </p:sp>
      <p:grpSp>
        <p:nvGrpSpPr>
          <p:cNvPr id="37" name="组合 36">
            <a:extLst>
              <a:ext uri="{FF2B5EF4-FFF2-40B4-BE49-F238E27FC236}">
                <a16:creationId xmlns:a16="http://schemas.microsoft.com/office/drawing/2014/main" id="{7BF2C012-CAB6-2DE5-1380-27A6C1B89586}"/>
              </a:ext>
            </a:extLst>
          </p:cNvPr>
          <p:cNvGrpSpPr/>
          <p:nvPr/>
        </p:nvGrpSpPr>
        <p:grpSpPr>
          <a:xfrm>
            <a:off x="1389100" y="1663898"/>
            <a:ext cx="1830971" cy="2006853"/>
            <a:chOff x="1815790" y="1690688"/>
            <a:chExt cx="1830971" cy="2006853"/>
          </a:xfrm>
        </p:grpSpPr>
        <p:pic>
          <p:nvPicPr>
            <p:cNvPr id="10" name="内容占位符 4" descr="文档 纯色填充">
              <a:extLst>
                <a:ext uri="{FF2B5EF4-FFF2-40B4-BE49-F238E27FC236}">
                  <a16:creationId xmlns:a16="http://schemas.microsoft.com/office/drawing/2014/main" id="{C20DA6C5-8FBD-6E82-0A4A-7DD39546A7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4772" y="1690688"/>
              <a:ext cx="1333008" cy="1325563"/>
            </a:xfrm>
            <a:prstGeom prst="rect">
              <a:avLst/>
            </a:prstGeom>
          </p:spPr>
        </p:pic>
        <p:sp>
          <p:nvSpPr>
            <p:cNvPr id="11" name="文本框 10">
              <a:extLst>
                <a:ext uri="{FF2B5EF4-FFF2-40B4-BE49-F238E27FC236}">
                  <a16:creationId xmlns:a16="http://schemas.microsoft.com/office/drawing/2014/main" id="{E5772A98-40B1-CFC1-5566-94C73A29FC68}"/>
                </a:ext>
              </a:extLst>
            </p:cNvPr>
            <p:cNvSpPr txBox="1"/>
            <p:nvPr/>
          </p:nvSpPr>
          <p:spPr>
            <a:xfrm>
              <a:off x="1815790" y="2866544"/>
              <a:ext cx="1830971" cy="830997"/>
            </a:xfrm>
            <a:prstGeom prst="rect">
              <a:avLst/>
            </a:prstGeom>
            <a:noFill/>
          </p:spPr>
          <p:txBody>
            <a:bodyPr wrap="square" rtlCol="0">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Program to be analyzed</a:t>
              </a:r>
            </a:p>
          </p:txBody>
        </p:sp>
      </p:grpSp>
      <p:sp>
        <p:nvSpPr>
          <p:cNvPr id="40" name="圆角矩形 39">
            <a:extLst>
              <a:ext uri="{FF2B5EF4-FFF2-40B4-BE49-F238E27FC236}">
                <a16:creationId xmlns:a16="http://schemas.microsoft.com/office/drawing/2014/main" id="{7C75AD08-282B-5772-EA3D-D084B2768355}"/>
              </a:ext>
            </a:extLst>
          </p:cNvPr>
          <p:cNvSpPr/>
          <p:nvPr/>
        </p:nvSpPr>
        <p:spPr>
          <a:xfrm>
            <a:off x="559559" y="4106005"/>
            <a:ext cx="11110666" cy="2386869"/>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Microsoft YaHei" panose="020B0503020204020204" pitchFamily="34" charset="-122"/>
              <a:ea typeface="Microsoft YaHei" panose="020B0503020204020204" pitchFamily="34" charset="-122"/>
            </a:endParaRPr>
          </a:p>
        </p:txBody>
      </p:sp>
      <p:grpSp>
        <p:nvGrpSpPr>
          <p:cNvPr id="61" name="组合 60">
            <a:extLst>
              <a:ext uri="{FF2B5EF4-FFF2-40B4-BE49-F238E27FC236}">
                <a16:creationId xmlns:a16="http://schemas.microsoft.com/office/drawing/2014/main" id="{FB56C451-CA6B-C430-FA09-AD2F06976E3A}"/>
              </a:ext>
            </a:extLst>
          </p:cNvPr>
          <p:cNvGrpSpPr/>
          <p:nvPr/>
        </p:nvGrpSpPr>
        <p:grpSpPr>
          <a:xfrm>
            <a:off x="4624352" y="1663898"/>
            <a:ext cx="1830971" cy="2191519"/>
            <a:chOff x="1815790" y="1690688"/>
            <a:chExt cx="1830971" cy="2191519"/>
          </a:xfrm>
        </p:grpSpPr>
        <p:pic>
          <p:nvPicPr>
            <p:cNvPr id="62" name="内容占位符 4">
              <a:extLst>
                <a:ext uri="{FF2B5EF4-FFF2-40B4-BE49-F238E27FC236}">
                  <a16:creationId xmlns:a16="http://schemas.microsoft.com/office/drawing/2014/main" id="{85097C24-373E-297D-2F26-E2D05E81B36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068494" y="1690688"/>
              <a:ext cx="1325563" cy="1325563"/>
            </a:xfrm>
            <a:prstGeom prst="rect">
              <a:avLst/>
            </a:prstGeom>
          </p:spPr>
        </p:pic>
        <p:sp>
          <p:nvSpPr>
            <p:cNvPr id="63" name="文本框 62">
              <a:extLst>
                <a:ext uri="{FF2B5EF4-FFF2-40B4-BE49-F238E27FC236}">
                  <a16:creationId xmlns:a16="http://schemas.microsoft.com/office/drawing/2014/main" id="{B92ABA70-8B8A-7035-472F-ABF2203FE6B3}"/>
                </a:ext>
              </a:extLst>
            </p:cNvPr>
            <p:cNvSpPr txBox="1"/>
            <p:nvPr/>
          </p:nvSpPr>
          <p:spPr>
            <a:xfrm>
              <a:off x="1815790" y="2866544"/>
              <a:ext cx="1830971" cy="1015663"/>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Previous Bayesian network</a:t>
              </a:r>
            </a:p>
          </p:txBody>
        </p:sp>
      </p:grpSp>
      <p:grpSp>
        <p:nvGrpSpPr>
          <p:cNvPr id="64" name="组合 63">
            <a:extLst>
              <a:ext uri="{FF2B5EF4-FFF2-40B4-BE49-F238E27FC236}">
                <a16:creationId xmlns:a16="http://schemas.microsoft.com/office/drawing/2014/main" id="{D7DDB3ED-D318-134E-C786-787541EDF527}"/>
              </a:ext>
            </a:extLst>
          </p:cNvPr>
          <p:cNvGrpSpPr/>
          <p:nvPr/>
        </p:nvGrpSpPr>
        <p:grpSpPr>
          <a:xfrm>
            <a:off x="9821029" y="1723823"/>
            <a:ext cx="1830971" cy="1947542"/>
            <a:chOff x="1815790" y="1749999"/>
            <a:chExt cx="1830971" cy="1947542"/>
          </a:xfrm>
        </p:grpSpPr>
        <p:pic>
          <p:nvPicPr>
            <p:cNvPr id="65" name="内容占位符 4">
              <a:extLst>
                <a:ext uri="{FF2B5EF4-FFF2-40B4-BE49-F238E27FC236}">
                  <a16:creationId xmlns:a16="http://schemas.microsoft.com/office/drawing/2014/main" id="{7D9165BC-5446-6CC2-DE1A-A45036EB62E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133614" y="1749999"/>
              <a:ext cx="1203936" cy="1203936"/>
            </a:xfrm>
            <a:prstGeom prst="rect">
              <a:avLst/>
            </a:prstGeom>
          </p:spPr>
        </p:pic>
        <p:sp>
          <p:nvSpPr>
            <p:cNvPr id="66" name="文本框 65">
              <a:extLst>
                <a:ext uri="{FF2B5EF4-FFF2-40B4-BE49-F238E27FC236}">
                  <a16:creationId xmlns:a16="http://schemas.microsoft.com/office/drawing/2014/main" id="{13C8BCAB-BDF3-8BCA-661F-FDB23EF88D11}"/>
                </a:ext>
              </a:extLst>
            </p:cNvPr>
            <p:cNvSpPr txBox="1"/>
            <p:nvPr/>
          </p:nvSpPr>
          <p:spPr>
            <a:xfrm>
              <a:off x="1815790" y="2866544"/>
              <a:ext cx="1830971" cy="830997"/>
            </a:xfrm>
            <a:prstGeom prst="rect">
              <a:avLst/>
            </a:prstGeom>
            <a:noFill/>
          </p:spPr>
          <p:txBody>
            <a:bodyPr wrap="square" rtlCol="0">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Ranked alarms</a:t>
              </a:r>
            </a:p>
          </p:txBody>
        </p:sp>
      </p:grpSp>
      <p:cxnSp>
        <p:nvCxnSpPr>
          <p:cNvPr id="77" name="直接箭头连接符 120">
            <a:extLst>
              <a:ext uri="{FF2B5EF4-FFF2-40B4-BE49-F238E27FC236}">
                <a16:creationId xmlns:a16="http://schemas.microsoft.com/office/drawing/2014/main" id="{3FAF5925-9C8B-273F-B601-01C62F521351}"/>
              </a:ext>
            </a:extLst>
          </p:cNvPr>
          <p:cNvCxnSpPr>
            <a:cxnSpLocks/>
          </p:cNvCxnSpPr>
          <p:nvPr/>
        </p:nvCxnSpPr>
        <p:spPr>
          <a:xfrm>
            <a:off x="3147693" y="2584735"/>
            <a:ext cx="1686409" cy="0"/>
          </a:xfrm>
          <a:prstGeom prst="straightConnector1">
            <a:avLst/>
          </a:prstGeom>
          <a:noFill/>
          <a:ln w="50800" cap="flat" cmpd="sng" algn="ctr">
            <a:solidFill>
              <a:schemeClr val="accent1"/>
            </a:solidFill>
            <a:prstDash val="solid"/>
            <a:miter lim="800000"/>
            <a:tailEnd type="triangle"/>
          </a:ln>
          <a:effectLst/>
        </p:spPr>
      </p:cxnSp>
      <p:cxnSp>
        <p:nvCxnSpPr>
          <p:cNvPr id="103" name="直接箭头连接符 120">
            <a:extLst>
              <a:ext uri="{FF2B5EF4-FFF2-40B4-BE49-F238E27FC236}">
                <a16:creationId xmlns:a16="http://schemas.microsoft.com/office/drawing/2014/main" id="{D9D1C693-9029-E36E-0408-56F703A6E3DA}"/>
              </a:ext>
            </a:extLst>
          </p:cNvPr>
          <p:cNvCxnSpPr>
            <a:cxnSpLocks/>
          </p:cNvCxnSpPr>
          <p:nvPr/>
        </p:nvCxnSpPr>
        <p:spPr>
          <a:xfrm>
            <a:off x="3147693" y="2839754"/>
            <a:ext cx="1790067" cy="1740197"/>
          </a:xfrm>
          <a:prstGeom prst="straightConnector1">
            <a:avLst/>
          </a:prstGeom>
          <a:noFill/>
          <a:ln w="50800" cap="flat" cmpd="sng" algn="ctr">
            <a:solidFill>
              <a:schemeClr val="accent6"/>
            </a:solidFill>
            <a:prstDash val="solid"/>
            <a:miter lim="800000"/>
            <a:tailEnd type="triangle"/>
          </a:ln>
          <a:effectLst/>
        </p:spPr>
      </p:cxnSp>
      <p:cxnSp>
        <p:nvCxnSpPr>
          <p:cNvPr id="108" name="直接箭头连接符 120">
            <a:extLst>
              <a:ext uri="{FF2B5EF4-FFF2-40B4-BE49-F238E27FC236}">
                <a16:creationId xmlns:a16="http://schemas.microsoft.com/office/drawing/2014/main" id="{7BA0C21E-0695-65AC-D535-E150B8DE82FE}"/>
              </a:ext>
            </a:extLst>
          </p:cNvPr>
          <p:cNvCxnSpPr>
            <a:cxnSpLocks/>
          </p:cNvCxnSpPr>
          <p:nvPr/>
        </p:nvCxnSpPr>
        <p:spPr>
          <a:xfrm>
            <a:off x="9318262" y="2584735"/>
            <a:ext cx="657511" cy="0"/>
          </a:xfrm>
          <a:prstGeom prst="straightConnector1">
            <a:avLst/>
          </a:prstGeom>
          <a:noFill/>
          <a:ln w="50800" cap="flat" cmpd="sng" algn="ctr">
            <a:solidFill>
              <a:schemeClr val="accent6"/>
            </a:solidFill>
            <a:prstDash val="solid"/>
            <a:miter lim="800000"/>
            <a:tailEnd type="triangle"/>
          </a:ln>
          <a:effectLst/>
        </p:spPr>
      </p:cxnSp>
      <p:sp>
        <p:nvSpPr>
          <p:cNvPr id="6" name="灯片编号占位符 5">
            <a:extLst>
              <a:ext uri="{FF2B5EF4-FFF2-40B4-BE49-F238E27FC236}">
                <a16:creationId xmlns:a16="http://schemas.microsoft.com/office/drawing/2014/main" id="{E702DB60-B4EA-A2A3-6346-6D542CEFC428}"/>
              </a:ext>
            </a:extLst>
          </p:cNvPr>
          <p:cNvSpPr>
            <a:spLocks noGrp="1"/>
          </p:cNvSpPr>
          <p:nvPr>
            <p:ph type="sldNum" sz="quarter" idx="4"/>
          </p:nvPr>
        </p:nvSpPr>
        <p:spPr/>
        <p:txBody>
          <a:bodyPr/>
          <a:lstStyle/>
          <a:p>
            <a:fld id="{94702B7C-F565-1C47-90E3-321BD985AFCD}" type="slidenum">
              <a:rPr kumimoji="1" lang="zh-CN" altLang="en-US" smtClean="0"/>
              <a:pPr/>
              <a:t>26</a:t>
            </a:fld>
            <a:endParaRPr kumimoji="1" lang="zh-CN" altLang="en-US" dirty="0"/>
          </a:p>
        </p:txBody>
      </p:sp>
      <p:sp>
        <p:nvSpPr>
          <p:cNvPr id="4" name="圆角矩形 3">
            <a:extLst>
              <a:ext uri="{FF2B5EF4-FFF2-40B4-BE49-F238E27FC236}">
                <a16:creationId xmlns:a16="http://schemas.microsoft.com/office/drawing/2014/main" id="{EE605ECE-863A-0B80-23BA-EDDF1BA93FE7}"/>
              </a:ext>
            </a:extLst>
          </p:cNvPr>
          <p:cNvSpPr/>
          <p:nvPr/>
        </p:nvSpPr>
        <p:spPr>
          <a:xfrm>
            <a:off x="4304098" y="1560057"/>
            <a:ext cx="7366126" cy="2366094"/>
          </a:xfrm>
          <a:prstGeom prst="round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Microsoft YaHei" panose="020B0503020204020204" pitchFamily="34" charset="-122"/>
              <a:ea typeface="Microsoft YaHei" panose="020B0503020204020204" pitchFamily="34" charset="-122"/>
            </a:endParaRPr>
          </a:p>
        </p:txBody>
      </p:sp>
      <p:sp>
        <p:nvSpPr>
          <p:cNvPr id="7" name="圆角矩形 6">
            <a:extLst>
              <a:ext uri="{FF2B5EF4-FFF2-40B4-BE49-F238E27FC236}">
                <a16:creationId xmlns:a16="http://schemas.microsoft.com/office/drawing/2014/main" id="{5E1AC01E-B7C4-E9BB-797F-E401331559A3}"/>
              </a:ext>
            </a:extLst>
          </p:cNvPr>
          <p:cNvSpPr/>
          <p:nvPr/>
        </p:nvSpPr>
        <p:spPr>
          <a:xfrm>
            <a:off x="6540321" y="1965121"/>
            <a:ext cx="2262482" cy="1328023"/>
          </a:xfrm>
          <a:prstGeom prst="roundRect">
            <a:avLst/>
          </a:prstGeom>
          <a:solidFill>
            <a:schemeClr val="accent1">
              <a:alpha val="70000"/>
            </a:schemeClr>
          </a:solidFill>
          <a:ln w="38100">
            <a:solidFill>
              <a:schemeClr val="accent1"/>
            </a:solidFill>
          </a:ln>
        </p:spPr>
        <p:txBody>
          <a:bodyPr wrap="square" rtlCol="0">
            <a:spAutoFit/>
          </a:bodyP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The probability that inputs exist satisfying each program property</a:t>
            </a:r>
          </a:p>
        </p:txBody>
      </p:sp>
      <p:grpSp>
        <p:nvGrpSpPr>
          <p:cNvPr id="8" name="组合 7">
            <a:extLst>
              <a:ext uri="{FF2B5EF4-FFF2-40B4-BE49-F238E27FC236}">
                <a16:creationId xmlns:a16="http://schemas.microsoft.com/office/drawing/2014/main" id="{5200DB4C-229E-EE90-2BE4-80D6EA0BA88B}"/>
              </a:ext>
            </a:extLst>
          </p:cNvPr>
          <p:cNvGrpSpPr/>
          <p:nvPr/>
        </p:nvGrpSpPr>
        <p:grpSpPr>
          <a:xfrm>
            <a:off x="4621518" y="4235260"/>
            <a:ext cx="1830971" cy="2191519"/>
            <a:chOff x="1815790" y="1690688"/>
            <a:chExt cx="1830971" cy="2191519"/>
          </a:xfrm>
        </p:grpSpPr>
        <p:pic>
          <p:nvPicPr>
            <p:cNvPr id="9" name="内容占位符 4">
              <a:extLst>
                <a:ext uri="{FF2B5EF4-FFF2-40B4-BE49-F238E27FC236}">
                  <a16:creationId xmlns:a16="http://schemas.microsoft.com/office/drawing/2014/main" id="{DC843374-8543-BC9F-CBB0-D22A7D4D25F9}"/>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068494" y="1690688"/>
              <a:ext cx="1325563" cy="1325563"/>
            </a:xfrm>
            <a:prstGeom prst="rect">
              <a:avLst/>
            </a:prstGeom>
          </p:spPr>
        </p:pic>
        <p:sp>
          <p:nvSpPr>
            <p:cNvPr id="12" name="文本框 11">
              <a:extLst>
                <a:ext uri="{FF2B5EF4-FFF2-40B4-BE49-F238E27FC236}">
                  <a16:creationId xmlns:a16="http://schemas.microsoft.com/office/drawing/2014/main" id="{23382FD8-D87C-768B-68DB-3B2109E49C8B}"/>
                </a:ext>
              </a:extLst>
            </p:cNvPr>
            <p:cNvSpPr txBox="1"/>
            <p:nvPr/>
          </p:nvSpPr>
          <p:spPr>
            <a:xfrm>
              <a:off x="1815790" y="2866544"/>
              <a:ext cx="1830971" cy="1015663"/>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Our </a:t>
              </a:r>
            </a:p>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Bayesian network</a:t>
              </a:r>
            </a:p>
          </p:txBody>
        </p:sp>
      </p:grpSp>
      <p:sp>
        <p:nvSpPr>
          <p:cNvPr id="13" name="圆角矩形 12">
            <a:extLst>
              <a:ext uri="{FF2B5EF4-FFF2-40B4-BE49-F238E27FC236}">
                <a16:creationId xmlns:a16="http://schemas.microsoft.com/office/drawing/2014/main" id="{21D78514-8231-C42D-9AC6-83D550774293}"/>
              </a:ext>
            </a:extLst>
          </p:cNvPr>
          <p:cNvSpPr/>
          <p:nvPr/>
        </p:nvSpPr>
        <p:spPr>
          <a:xfrm>
            <a:off x="6517609" y="4450157"/>
            <a:ext cx="2574161" cy="1493729"/>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The probability each program property is reachable by exploitation fuzzing</a:t>
            </a:r>
          </a:p>
        </p:txBody>
      </p:sp>
      <p:cxnSp>
        <p:nvCxnSpPr>
          <p:cNvPr id="16" name="直接箭头连接符 120">
            <a:extLst>
              <a:ext uri="{FF2B5EF4-FFF2-40B4-BE49-F238E27FC236}">
                <a16:creationId xmlns:a16="http://schemas.microsoft.com/office/drawing/2014/main" id="{446C0C57-ADDA-3B62-039B-21D5283AA625}"/>
              </a:ext>
            </a:extLst>
          </p:cNvPr>
          <p:cNvCxnSpPr>
            <a:cxnSpLocks/>
          </p:cNvCxnSpPr>
          <p:nvPr/>
        </p:nvCxnSpPr>
        <p:spPr>
          <a:xfrm>
            <a:off x="9376312" y="5073366"/>
            <a:ext cx="657511" cy="0"/>
          </a:xfrm>
          <a:prstGeom prst="straightConnector1">
            <a:avLst/>
          </a:prstGeom>
          <a:noFill/>
          <a:ln w="50800" cap="flat" cmpd="sng" algn="ctr">
            <a:solidFill>
              <a:schemeClr val="accent6"/>
            </a:solidFill>
            <a:prstDash val="solid"/>
            <a:miter lim="800000"/>
            <a:tailEnd type="triangle"/>
          </a:ln>
          <a:effectLst/>
        </p:spPr>
      </p:cxnSp>
      <p:grpSp>
        <p:nvGrpSpPr>
          <p:cNvPr id="17" name="组合 16">
            <a:extLst>
              <a:ext uri="{FF2B5EF4-FFF2-40B4-BE49-F238E27FC236}">
                <a16:creationId xmlns:a16="http://schemas.microsoft.com/office/drawing/2014/main" id="{41C2F335-ABA5-30CE-F12A-C1E39DBDE404}"/>
              </a:ext>
            </a:extLst>
          </p:cNvPr>
          <p:cNvGrpSpPr/>
          <p:nvPr/>
        </p:nvGrpSpPr>
        <p:grpSpPr>
          <a:xfrm>
            <a:off x="9839253" y="4370458"/>
            <a:ext cx="1830971" cy="2132208"/>
            <a:chOff x="1815790" y="1749999"/>
            <a:chExt cx="1830971" cy="2132208"/>
          </a:xfrm>
        </p:grpSpPr>
        <p:pic>
          <p:nvPicPr>
            <p:cNvPr id="18" name="内容占位符 4">
              <a:extLst>
                <a:ext uri="{FF2B5EF4-FFF2-40B4-BE49-F238E27FC236}">
                  <a16:creationId xmlns:a16="http://schemas.microsoft.com/office/drawing/2014/main" id="{38201BD9-1200-3BA3-3FD6-49AEB0C5538A}"/>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133614" y="1749999"/>
              <a:ext cx="1203936" cy="1203936"/>
            </a:xfrm>
            <a:prstGeom prst="rect">
              <a:avLst/>
            </a:prstGeom>
          </p:spPr>
        </p:pic>
        <p:sp>
          <p:nvSpPr>
            <p:cNvPr id="19" name="文本框 18">
              <a:extLst>
                <a:ext uri="{FF2B5EF4-FFF2-40B4-BE49-F238E27FC236}">
                  <a16:creationId xmlns:a16="http://schemas.microsoft.com/office/drawing/2014/main" id="{C96E1458-DEC0-9D24-4745-B3693D633E3B}"/>
                </a:ext>
              </a:extLst>
            </p:cNvPr>
            <p:cNvSpPr txBox="1"/>
            <p:nvPr/>
          </p:nvSpPr>
          <p:spPr>
            <a:xfrm>
              <a:off x="1815790" y="2866544"/>
              <a:ext cx="1830971" cy="1015663"/>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Ranking by </a:t>
              </a:r>
              <a:r>
                <a:rPr lang="en-US" altLang="zh-CN" sz="2000" b="1"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reachability</a:t>
              </a: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probability</a:t>
              </a:r>
            </a:p>
          </p:txBody>
        </p:sp>
      </p:grpSp>
      <p:grpSp>
        <p:nvGrpSpPr>
          <p:cNvPr id="24" name="组合 23">
            <a:extLst>
              <a:ext uri="{FF2B5EF4-FFF2-40B4-BE49-F238E27FC236}">
                <a16:creationId xmlns:a16="http://schemas.microsoft.com/office/drawing/2014/main" id="{D006ED3E-E319-E709-8C91-D4A5ABA288F2}"/>
              </a:ext>
            </a:extLst>
          </p:cNvPr>
          <p:cNvGrpSpPr/>
          <p:nvPr/>
        </p:nvGrpSpPr>
        <p:grpSpPr>
          <a:xfrm>
            <a:off x="1349869" y="4235260"/>
            <a:ext cx="1830971" cy="2006853"/>
            <a:chOff x="1815790" y="1690688"/>
            <a:chExt cx="1830971" cy="2006853"/>
          </a:xfrm>
        </p:grpSpPr>
        <p:pic>
          <p:nvPicPr>
            <p:cNvPr id="25" name="内容占位符 4">
              <a:extLst>
                <a:ext uri="{FF2B5EF4-FFF2-40B4-BE49-F238E27FC236}">
                  <a16:creationId xmlns:a16="http://schemas.microsoft.com/office/drawing/2014/main" id="{A4FE08B0-DE8C-2C69-428F-47F4FE8B3C9D}"/>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2068494" y="1690688"/>
              <a:ext cx="1325563" cy="1325563"/>
            </a:xfrm>
            <a:prstGeom prst="rect">
              <a:avLst/>
            </a:prstGeom>
          </p:spPr>
        </p:pic>
        <p:sp>
          <p:nvSpPr>
            <p:cNvPr id="26" name="文本框 25">
              <a:extLst>
                <a:ext uri="{FF2B5EF4-FFF2-40B4-BE49-F238E27FC236}">
                  <a16:creationId xmlns:a16="http://schemas.microsoft.com/office/drawing/2014/main" id="{90091732-EE31-00B0-674B-992794034688}"/>
                </a:ext>
              </a:extLst>
            </p:cNvPr>
            <p:cNvSpPr txBox="1"/>
            <p:nvPr/>
          </p:nvSpPr>
          <p:spPr>
            <a:xfrm>
              <a:off x="1815790" y="2866544"/>
              <a:ext cx="1830971" cy="830997"/>
            </a:xfrm>
            <a:prstGeom prst="rect">
              <a:avLst/>
            </a:prstGeom>
            <a:noFill/>
          </p:spPr>
          <p:txBody>
            <a:bodyPr wrap="square" rtlCol="0">
              <a:spAutoFit/>
            </a:bodyPr>
            <a:lstStyle/>
            <a:p>
              <a:pPr algn="ctr"/>
              <a:r>
                <a:rPr lang="en-US" altLang="zh-CN" sz="24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Fuzzing feedback</a:t>
              </a:r>
            </a:p>
          </p:txBody>
        </p:sp>
      </p:grpSp>
      <p:cxnSp>
        <p:nvCxnSpPr>
          <p:cNvPr id="32" name="直接箭头连接符 120">
            <a:extLst>
              <a:ext uri="{FF2B5EF4-FFF2-40B4-BE49-F238E27FC236}">
                <a16:creationId xmlns:a16="http://schemas.microsoft.com/office/drawing/2014/main" id="{277EC774-6B4A-1E09-C02A-4AF07210D755}"/>
              </a:ext>
            </a:extLst>
          </p:cNvPr>
          <p:cNvCxnSpPr>
            <a:cxnSpLocks/>
          </p:cNvCxnSpPr>
          <p:nvPr/>
        </p:nvCxnSpPr>
        <p:spPr>
          <a:xfrm>
            <a:off x="3044357" y="5024258"/>
            <a:ext cx="1653262" cy="0"/>
          </a:xfrm>
          <a:prstGeom prst="straightConnector1">
            <a:avLst/>
          </a:prstGeom>
          <a:noFill/>
          <a:ln w="50800" cap="flat" cmpd="sng" algn="ctr">
            <a:solidFill>
              <a:schemeClr val="accent6"/>
            </a:solidFill>
            <a:prstDash val="solid"/>
            <a:miter lim="800000"/>
            <a:tailEnd type="triangle"/>
          </a:ln>
          <a:effectLst/>
        </p:spPr>
      </p:cxnSp>
    </p:spTree>
    <p:extLst>
      <p:ext uri="{BB962C8B-B14F-4D97-AF65-F5344CB8AC3E}">
        <p14:creationId xmlns:p14="http://schemas.microsoft.com/office/powerpoint/2010/main" val="101413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 grpId="0" animBg="1"/>
      <p:bldP spid="7"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E702DB60-B4EA-A2A3-6346-6D542CEFC428}"/>
              </a:ext>
            </a:extLst>
          </p:cNvPr>
          <p:cNvSpPr>
            <a:spLocks noGrp="1"/>
          </p:cNvSpPr>
          <p:nvPr>
            <p:ph type="sldNum" sz="quarter" idx="4"/>
          </p:nvPr>
        </p:nvSpPr>
        <p:spPr/>
        <p:txBody>
          <a:bodyPr/>
          <a:lstStyle/>
          <a:p>
            <a:fld id="{94702B7C-F565-1C47-90E3-321BD985AFCD}" type="slidenum">
              <a:rPr kumimoji="1" lang="zh-CN" altLang="en-US" smtClean="0"/>
              <a:pPr/>
              <a:t>27</a:t>
            </a:fld>
            <a:endParaRPr kumimoji="1" lang="zh-CN" altLang="en-US" dirty="0"/>
          </a:p>
        </p:txBody>
      </p:sp>
      <p:sp>
        <p:nvSpPr>
          <p:cNvPr id="4" name="圆角矩形 3">
            <a:extLst>
              <a:ext uri="{FF2B5EF4-FFF2-40B4-BE49-F238E27FC236}">
                <a16:creationId xmlns:a16="http://schemas.microsoft.com/office/drawing/2014/main" id="{F9EB2D88-6B7F-D9D4-C542-6F335397E2C5}"/>
              </a:ext>
            </a:extLst>
          </p:cNvPr>
          <p:cNvSpPr/>
          <p:nvPr/>
        </p:nvSpPr>
        <p:spPr>
          <a:xfrm>
            <a:off x="491831" y="1903167"/>
            <a:ext cx="7353284" cy="4589707"/>
          </a:xfrm>
          <a:prstGeom prst="roundRect">
            <a:avLst/>
          </a:prstGeom>
          <a:noFill/>
          <a:ln w="38100">
            <a:solidFill>
              <a:schemeClr val="bg1">
                <a:lumMod val="6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5" name="圆角矩形 4">
            <a:extLst>
              <a:ext uri="{FF2B5EF4-FFF2-40B4-BE49-F238E27FC236}">
                <a16:creationId xmlns:a16="http://schemas.microsoft.com/office/drawing/2014/main" id="{CDAC59AF-9CFE-7A4F-45C6-0C94D3F79EF8}"/>
              </a:ext>
            </a:extLst>
          </p:cNvPr>
          <p:cNvSpPr/>
          <p:nvPr/>
        </p:nvSpPr>
        <p:spPr>
          <a:xfrm>
            <a:off x="1033296" y="1691959"/>
            <a:ext cx="6129252" cy="510778"/>
          </a:xfrm>
          <a:prstGeom prst="roundRect">
            <a:avLst/>
          </a:prstGeom>
          <a:solidFill>
            <a:schemeClr val="bg1">
              <a:lumMod val="65000"/>
            </a:schemeClr>
          </a:solidFill>
          <a:ln>
            <a:noFill/>
          </a:ln>
        </p:spPr>
        <p:txBody>
          <a:bodyPr wrap="square" rtlCol="0">
            <a:spAutoFit/>
          </a:bodyPr>
          <a:lstStyle/>
          <a:p>
            <a:pPr algn="ctr"/>
            <a:r>
              <a:rPr kumimoji="1" lang="en-US" altLang="zh-CN" sz="24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Large-scale target-guided </a:t>
            </a:r>
            <a:r>
              <a:rPr kumimoji="1" lang="en-US" altLang="zh-CN" sz="2400" b="1" dirty="0" err="1">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greybox</a:t>
            </a:r>
            <a:r>
              <a:rPr kumimoji="1" lang="en-US" altLang="zh-CN" sz="24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fuzzing</a:t>
            </a:r>
            <a:endParaRPr kumimoji="1" lang="zh-CN" altLang="en-US" sz="2400" b="1" dirty="0">
              <a:solidFill>
                <a:schemeClr val="bg1"/>
              </a:solidFill>
              <a:latin typeface="Linux Libertine" panose="02000503000000000000" pitchFamily="2" charset="0"/>
              <a:cs typeface="Linux Libertine" panose="02000503000000000000" pitchFamily="2" charset="0"/>
            </a:endParaRPr>
          </a:p>
        </p:txBody>
      </p:sp>
      <p:sp>
        <p:nvSpPr>
          <p:cNvPr id="8" name="圆角矩形 7">
            <a:extLst>
              <a:ext uri="{FF2B5EF4-FFF2-40B4-BE49-F238E27FC236}">
                <a16:creationId xmlns:a16="http://schemas.microsoft.com/office/drawing/2014/main" id="{0E33B438-31ED-6C6A-538E-499EE960C3E3}"/>
              </a:ext>
            </a:extLst>
          </p:cNvPr>
          <p:cNvSpPr/>
          <p:nvPr/>
        </p:nvSpPr>
        <p:spPr>
          <a:xfrm>
            <a:off x="647868" y="5321235"/>
            <a:ext cx="1661108" cy="715089"/>
          </a:xfrm>
          <a:prstGeom prst="roundRect">
            <a:avLst/>
          </a:prstGeom>
          <a:solidFill>
            <a:schemeClr val="accent1"/>
          </a:solidFill>
        </p:spPr>
        <p:txBody>
          <a:bodyPr wrap="square" rtlCol="0">
            <a:spAutoFit/>
          </a:bodyP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Exploration</a:t>
            </a:r>
            <a:r>
              <a:rPr lang="zh-CN" altLang="en-US"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fuzzing</a:t>
            </a:r>
          </a:p>
        </p:txBody>
      </p:sp>
      <p:sp>
        <p:nvSpPr>
          <p:cNvPr id="32" name="标题 1">
            <a:extLst>
              <a:ext uri="{FF2B5EF4-FFF2-40B4-BE49-F238E27FC236}">
                <a16:creationId xmlns:a16="http://schemas.microsoft.com/office/drawing/2014/main" id="{810CD444-2A09-1CB0-DF2B-276214EB60B3}"/>
              </a:ext>
            </a:extLst>
          </p:cNvPr>
          <p:cNvSpPr>
            <a:spLocks noGrp="1"/>
          </p:cNvSpPr>
          <p:nvPr>
            <p:ph type="title"/>
          </p:nvPr>
        </p:nvSpPr>
        <p:spPr>
          <a:xfrm>
            <a:off x="838200" y="365125"/>
            <a:ext cx="10515600" cy="1325563"/>
          </a:xfrm>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Our Approach: </a:t>
            </a:r>
            <a:r>
              <a:rPr kumimoji="1" lang="en-US" altLang="zh-CN" b="1" dirty="0" err="1">
                <a:latin typeface="LINUX BIOLINUM CAPITALS" panose="02000503000000000000" pitchFamily="2" charset="0"/>
                <a:ea typeface="LINUX BIOLINUM CAPITALS" panose="02000503000000000000" pitchFamily="2" charset="0"/>
                <a:cs typeface="LINUX BIOLINUM CAPITALS" panose="02000503000000000000" pitchFamily="2" charset="0"/>
              </a:rPr>
              <a:t>Bayzzer</a:t>
            </a:r>
            <a:endParaRPr kumimoji="1" lang="zh-CN" altLang="en-US" dirty="0">
              <a:solidFill>
                <a:srgbClr val="69216A"/>
              </a:solidFill>
              <a:latin typeface="LINUX BIOLINUM CAPITALS" panose="02000503000000000000" pitchFamily="2" charset="0"/>
              <a:cs typeface="LINUX BIOLINUM CAPITALS" panose="02000503000000000000" pitchFamily="2" charset="0"/>
            </a:endParaRPr>
          </a:p>
        </p:txBody>
      </p:sp>
      <p:sp>
        <p:nvSpPr>
          <p:cNvPr id="33" name="圆角矩形 32">
            <a:extLst>
              <a:ext uri="{FF2B5EF4-FFF2-40B4-BE49-F238E27FC236}">
                <a16:creationId xmlns:a16="http://schemas.microsoft.com/office/drawing/2014/main" id="{43A58B11-F5ED-A0BB-5B6E-6243C5F19E4B}"/>
              </a:ext>
            </a:extLst>
          </p:cNvPr>
          <p:cNvSpPr/>
          <p:nvPr/>
        </p:nvSpPr>
        <p:spPr>
          <a:xfrm>
            <a:off x="3036950" y="3284735"/>
            <a:ext cx="2388598" cy="408623"/>
          </a:xfrm>
          <a:prstGeom prst="roundRect">
            <a:avLst/>
          </a:prstGeom>
          <a:solidFill>
            <a:schemeClr val="accent1"/>
          </a:solidFill>
        </p:spPr>
        <p:txBody>
          <a:bodyPr wrap="square" rtlCol="0">
            <a:spAutoFit/>
          </a:bodyP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Exploitation fuzzing</a:t>
            </a:r>
          </a:p>
        </p:txBody>
      </p:sp>
      <p:sp>
        <p:nvSpPr>
          <p:cNvPr id="36" name="圆角矩形 35">
            <a:extLst>
              <a:ext uri="{FF2B5EF4-FFF2-40B4-BE49-F238E27FC236}">
                <a16:creationId xmlns:a16="http://schemas.microsoft.com/office/drawing/2014/main" id="{4B0E3B77-997E-CDD0-2B1B-27D8469D1160}"/>
              </a:ext>
            </a:extLst>
          </p:cNvPr>
          <p:cNvSpPr/>
          <p:nvPr/>
        </p:nvSpPr>
        <p:spPr>
          <a:xfrm>
            <a:off x="9076598" y="1493978"/>
            <a:ext cx="2077319" cy="783193"/>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Target </a:t>
            </a:r>
          </a:p>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Prioritization</a:t>
            </a:r>
          </a:p>
        </p:txBody>
      </p:sp>
      <mc:AlternateContent xmlns:mc="http://schemas.openxmlformats.org/markup-compatibility/2006" xmlns:a14="http://schemas.microsoft.com/office/drawing/2010/main">
        <mc:Choice Requires="a14">
          <p:sp>
            <p:nvSpPr>
              <p:cNvPr id="37" name="圆角矩形 36">
                <a:extLst>
                  <a:ext uri="{FF2B5EF4-FFF2-40B4-BE49-F238E27FC236}">
                    <a16:creationId xmlns:a16="http://schemas.microsoft.com/office/drawing/2014/main" id="{F9020B94-CDF4-8062-F0CC-DE7383072464}"/>
                  </a:ext>
                </a:extLst>
              </p:cNvPr>
              <p:cNvSpPr/>
              <p:nvPr/>
            </p:nvSpPr>
            <p:spPr>
              <a:xfrm>
                <a:off x="6137778" y="3270830"/>
                <a:ext cx="1213206" cy="408623"/>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Target </a:t>
                </a:r>
                <a14:m>
                  <m:oMath xmlns:m="http://schemas.openxmlformats.org/officeDocument/2006/math">
                    <m:sSub>
                      <m:sSubPr>
                        <m:ctrlP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ctrlPr>
                      </m:sSubPr>
                      <m:e>
                        <m:r>
                          <a:rPr lang="en-US" altLang="zh-CN" b="1" i="1" dirty="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𝒕</m:t>
                        </m:r>
                      </m:e>
                      <m:sub>
                        <m: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𝟏</m:t>
                        </m:r>
                      </m:sub>
                    </m:sSub>
                  </m:oMath>
                </a14:m>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37" name="圆角矩形 36">
                <a:extLst>
                  <a:ext uri="{FF2B5EF4-FFF2-40B4-BE49-F238E27FC236}">
                    <a16:creationId xmlns:a16="http://schemas.microsoft.com/office/drawing/2014/main" id="{F9020B94-CDF4-8062-F0CC-DE7383072464}"/>
                  </a:ext>
                </a:extLst>
              </p:cNvPr>
              <p:cNvSpPr>
                <a:spLocks noRot="1" noChangeAspect="1" noMove="1" noResize="1" noEditPoints="1" noAdjustHandles="1" noChangeArrowheads="1" noChangeShapeType="1" noTextEdit="1"/>
              </p:cNvSpPr>
              <p:nvPr/>
            </p:nvSpPr>
            <p:spPr>
              <a:xfrm>
                <a:off x="6137778" y="3270830"/>
                <a:ext cx="1213206" cy="408623"/>
              </a:xfrm>
              <a:prstGeom prst="roundRect">
                <a:avLst/>
              </a:prstGeom>
              <a:blipFill>
                <a:blip r:embed="rId3"/>
                <a:stretch>
                  <a:fillRect b="-13889"/>
                </a:stretch>
              </a:blipFill>
              <a:ln w="38100">
                <a:solidFill>
                  <a:schemeClr val="accent6"/>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圆角矩形 37">
                <a:extLst>
                  <a:ext uri="{FF2B5EF4-FFF2-40B4-BE49-F238E27FC236}">
                    <a16:creationId xmlns:a16="http://schemas.microsoft.com/office/drawing/2014/main" id="{DF45ADB5-1607-FBB1-AB06-B356FEAD4C78}"/>
                  </a:ext>
                </a:extLst>
              </p:cNvPr>
              <p:cNvSpPr/>
              <p:nvPr/>
            </p:nvSpPr>
            <p:spPr>
              <a:xfrm>
                <a:off x="887455" y="3276826"/>
                <a:ext cx="1134534" cy="715089"/>
              </a:xfrm>
              <a:prstGeom prst="roundRect">
                <a:avLst/>
              </a:prstGeom>
              <a:solidFill>
                <a:schemeClr val="accent1">
                  <a:alpha val="70000"/>
                </a:schemeClr>
              </a:solidFill>
              <a:ln w="38100">
                <a:solidFill>
                  <a:schemeClr val="accent1"/>
                </a:solidFill>
              </a:ln>
            </p:spPr>
            <p:txBody>
              <a:bodyPr wrap="square" rtlCol="0">
                <a:spAutoFit/>
              </a:bodyP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Current seeds</a:t>
                </a:r>
                <a:r>
                  <a:rPr lang="zh-CN" altLang="en-US"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14:m>
                  <m:oMath xmlns:m="http://schemas.openxmlformats.org/officeDocument/2006/math">
                    <m: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𝑺</m:t>
                    </m:r>
                  </m:oMath>
                </a14:m>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38" name="圆角矩形 37">
                <a:extLst>
                  <a:ext uri="{FF2B5EF4-FFF2-40B4-BE49-F238E27FC236}">
                    <a16:creationId xmlns:a16="http://schemas.microsoft.com/office/drawing/2014/main" id="{DF45ADB5-1607-FBB1-AB06-B356FEAD4C78}"/>
                  </a:ext>
                </a:extLst>
              </p:cNvPr>
              <p:cNvSpPr>
                <a:spLocks noRot="1" noChangeAspect="1" noMove="1" noResize="1" noEditPoints="1" noAdjustHandles="1" noChangeArrowheads="1" noChangeShapeType="1" noTextEdit="1"/>
              </p:cNvSpPr>
              <p:nvPr/>
            </p:nvSpPr>
            <p:spPr>
              <a:xfrm>
                <a:off x="887455" y="3276826"/>
                <a:ext cx="1134534" cy="715089"/>
              </a:xfrm>
              <a:prstGeom prst="roundRect">
                <a:avLst/>
              </a:prstGeom>
              <a:blipFill>
                <a:blip r:embed="rId4"/>
                <a:stretch>
                  <a:fillRect r="-3226" b="-6667"/>
                </a:stretch>
              </a:blipFill>
              <a:ln w="38100">
                <a:solidFill>
                  <a:schemeClr val="accent1"/>
                </a:solidFill>
              </a:ln>
            </p:spPr>
            <p:txBody>
              <a:bodyPr/>
              <a:lstStyle/>
              <a:p>
                <a:r>
                  <a:rPr lang="zh-CN" altLang="en-US">
                    <a:noFill/>
                  </a:rPr>
                  <a:t> </a:t>
                </a:r>
              </a:p>
            </p:txBody>
          </p:sp>
        </mc:Fallback>
      </mc:AlternateContent>
      <p:sp>
        <p:nvSpPr>
          <p:cNvPr id="44" name="圆角矩形 43">
            <a:extLst>
              <a:ext uri="{FF2B5EF4-FFF2-40B4-BE49-F238E27FC236}">
                <a16:creationId xmlns:a16="http://schemas.microsoft.com/office/drawing/2014/main" id="{C8614372-0778-85CB-A11D-EF5296C2764E}"/>
              </a:ext>
            </a:extLst>
          </p:cNvPr>
          <p:cNvSpPr/>
          <p:nvPr/>
        </p:nvSpPr>
        <p:spPr>
          <a:xfrm>
            <a:off x="3036950" y="4428674"/>
            <a:ext cx="2388598" cy="408623"/>
          </a:xfrm>
          <a:prstGeom prst="roundRect">
            <a:avLst/>
          </a:prstGeom>
          <a:solidFill>
            <a:schemeClr val="accent1"/>
          </a:solidFill>
        </p:spPr>
        <p:txBody>
          <a:bodyPr wrap="square" rtlCol="0">
            <a:spAutoFit/>
          </a:bodyP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Exploitation fuzzing</a:t>
            </a:r>
          </a:p>
        </p:txBody>
      </p:sp>
      <p:sp>
        <p:nvSpPr>
          <p:cNvPr id="46" name="圆角矩形 45">
            <a:extLst>
              <a:ext uri="{FF2B5EF4-FFF2-40B4-BE49-F238E27FC236}">
                <a16:creationId xmlns:a16="http://schemas.microsoft.com/office/drawing/2014/main" id="{7E7537DC-E96F-F4D4-5BC9-506E6C734568}"/>
              </a:ext>
            </a:extLst>
          </p:cNvPr>
          <p:cNvSpPr/>
          <p:nvPr/>
        </p:nvSpPr>
        <p:spPr>
          <a:xfrm>
            <a:off x="3036950" y="5580288"/>
            <a:ext cx="2388598" cy="408623"/>
          </a:xfrm>
          <a:prstGeom prst="roundRect">
            <a:avLst/>
          </a:prstGeom>
          <a:solidFill>
            <a:schemeClr val="accent1"/>
          </a:solidFill>
        </p:spPr>
        <p:txBody>
          <a:bodyPr wrap="square" rtlCol="0">
            <a:spAutoFit/>
          </a:bodyP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Exploitation fuzzing</a:t>
            </a:r>
          </a:p>
        </p:txBody>
      </p:sp>
      <mc:AlternateContent xmlns:mc="http://schemas.openxmlformats.org/markup-compatibility/2006" xmlns:a14="http://schemas.microsoft.com/office/drawing/2010/main">
        <mc:Choice Requires="a14">
          <p:sp>
            <p:nvSpPr>
              <p:cNvPr id="51" name="圆角矩形 50">
                <a:extLst>
                  <a:ext uri="{FF2B5EF4-FFF2-40B4-BE49-F238E27FC236}">
                    <a16:creationId xmlns:a16="http://schemas.microsoft.com/office/drawing/2014/main" id="{7DFD17C0-518A-C4F0-C421-C9049B358A5D}"/>
                  </a:ext>
                </a:extLst>
              </p:cNvPr>
              <p:cNvSpPr/>
              <p:nvPr/>
            </p:nvSpPr>
            <p:spPr>
              <a:xfrm>
                <a:off x="6169231" y="5580288"/>
                <a:ext cx="1213206" cy="408623"/>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Target</a:t>
                </a:r>
                <a:r>
                  <a:rPr lang="en-US" altLang="zh-CN" b="1" dirty="0">
                    <a:solidFill>
                      <a:schemeClr val="bg1"/>
                    </a:solidFill>
                    <a:ea typeface="Linux Libertine" panose="02000503000000000000" pitchFamily="2" charset="0"/>
                    <a:cs typeface="Linux Libertine" panose="02000503000000000000" pitchFamily="2" charset="0"/>
                  </a:rPr>
                  <a:t> </a:t>
                </a:r>
                <a14:m>
                  <m:oMath xmlns:m="http://schemas.openxmlformats.org/officeDocument/2006/math">
                    <m:sSub>
                      <m:sSubPr>
                        <m:ctrlP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ctrlPr>
                      </m:sSubPr>
                      <m:e>
                        <m:r>
                          <a:rPr lang="en-US" altLang="zh-CN" b="1" i="1" dirty="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𝒕</m:t>
                        </m:r>
                      </m:e>
                      <m:sub>
                        <m: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𝒏</m:t>
                        </m:r>
                      </m:sub>
                    </m:sSub>
                  </m:oMath>
                </a14:m>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51" name="圆角矩形 50">
                <a:extLst>
                  <a:ext uri="{FF2B5EF4-FFF2-40B4-BE49-F238E27FC236}">
                    <a16:creationId xmlns:a16="http://schemas.microsoft.com/office/drawing/2014/main" id="{7DFD17C0-518A-C4F0-C421-C9049B358A5D}"/>
                  </a:ext>
                </a:extLst>
              </p:cNvPr>
              <p:cNvSpPr>
                <a:spLocks noRot="1" noChangeAspect="1" noMove="1" noResize="1" noEditPoints="1" noAdjustHandles="1" noChangeArrowheads="1" noChangeShapeType="1" noTextEdit="1"/>
              </p:cNvSpPr>
              <p:nvPr/>
            </p:nvSpPr>
            <p:spPr>
              <a:xfrm>
                <a:off x="6169231" y="5580288"/>
                <a:ext cx="1213206" cy="408623"/>
              </a:xfrm>
              <a:prstGeom prst="roundRect">
                <a:avLst/>
              </a:prstGeom>
              <a:blipFill>
                <a:blip r:embed="rId5"/>
                <a:stretch>
                  <a:fillRect b="-16667"/>
                </a:stretch>
              </a:blipFill>
              <a:ln w="38100">
                <a:solidFill>
                  <a:schemeClr val="accent6"/>
                </a:solidFill>
                <a:prstDash val="solid"/>
              </a:ln>
            </p:spPr>
            <p:txBody>
              <a:bodyPr/>
              <a:lstStyle/>
              <a:p>
                <a:r>
                  <a:rPr lang="zh-CN" altLang="en-US">
                    <a:noFill/>
                  </a:rPr>
                  <a:t> </a:t>
                </a:r>
              </a:p>
            </p:txBody>
          </p:sp>
        </mc:Fallback>
      </mc:AlternateContent>
      <p:cxnSp>
        <p:nvCxnSpPr>
          <p:cNvPr id="54" name="直接箭头连接符 120">
            <a:extLst>
              <a:ext uri="{FF2B5EF4-FFF2-40B4-BE49-F238E27FC236}">
                <a16:creationId xmlns:a16="http://schemas.microsoft.com/office/drawing/2014/main" id="{3159C0E7-35C6-CCB0-983A-34146109B696}"/>
              </a:ext>
            </a:extLst>
          </p:cNvPr>
          <p:cNvCxnSpPr>
            <a:cxnSpLocks/>
          </p:cNvCxnSpPr>
          <p:nvPr/>
        </p:nvCxnSpPr>
        <p:spPr>
          <a:xfrm flipH="1">
            <a:off x="5494352" y="3475141"/>
            <a:ext cx="498764" cy="0"/>
          </a:xfrm>
          <a:prstGeom prst="straightConnector1">
            <a:avLst/>
          </a:prstGeom>
          <a:noFill/>
          <a:ln w="44450" cap="flat" cmpd="sng" algn="ctr">
            <a:solidFill>
              <a:srgbClr val="70AD46"/>
            </a:solidFill>
            <a:prstDash val="solid"/>
            <a:miter lim="800000"/>
            <a:tailEnd type="triangle"/>
          </a:ln>
          <a:effectLst/>
        </p:spPr>
      </p:cxnSp>
      <p:cxnSp>
        <p:nvCxnSpPr>
          <p:cNvPr id="56" name="直接箭头连接符 120">
            <a:extLst>
              <a:ext uri="{FF2B5EF4-FFF2-40B4-BE49-F238E27FC236}">
                <a16:creationId xmlns:a16="http://schemas.microsoft.com/office/drawing/2014/main" id="{EB63ABA9-316C-A4BC-473D-9F2E5D903F5D}"/>
              </a:ext>
            </a:extLst>
          </p:cNvPr>
          <p:cNvCxnSpPr>
            <a:cxnSpLocks/>
            <a:stCxn id="11" idx="1"/>
          </p:cNvCxnSpPr>
          <p:nvPr/>
        </p:nvCxnSpPr>
        <p:spPr>
          <a:xfrm flipH="1" flipV="1">
            <a:off x="7495646" y="3475141"/>
            <a:ext cx="1671922" cy="1841068"/>
          </a:xfrm>
          <a:prstGeom prst="straightConnector1">
            <a:avLst/>
          </a:prstGeom>
          <a:noFill/>
          <a:ln w="44450" cap="flat" cmpd="sng" algn="ctr">
            <a:solidFill>
              <a:srgbClr val="70AD46"/>
            </a:solidFill>
            <a:prstDash val="solid"/>
            <a:miter lim="800000"/>
            <a:tailEnd type="triangle"/>
          </a:ln>
          <a:effectLst/>
        </p:spPr>
      </p:cxnSp>
      <p:cxnSp>
        <p:nvCxnSpPr>
          <p:cNvPr id="61" name="直接箭头连接符 120">
            <a:extLst>
              <a:ext uri="{FF2B5EF4-FFF2-40B4-BE49-F238E27FC236}">
                <a16:creationId xmlns:a16="http://schemas.microsoft.com/office/drawing/2014/main" id="{6BCC2BC5-A8A9-76EC-8D97-389B32FFE57E}"/>
              </a:ext>
            </a:extLst>
          </p:cNvPr>
          <p:cNvCxnSpPr>
            <a:cxnSpLocks/>
          </p:cNvCxnSpPr>
          <p:nvPr/>
        </p:nvCxnSpPr>
        <p:spPr>
          <a:xfrm>
            <a:off x="2335492" y="3489046"/>
            <a:ext cx="467357" cy="0"/>
          </a:xfrm>
          <a:prstGeom prst="straightConnector1">
            <a:avLst/>
          </a:prstGeom>
          <a:noFill/>
          <a:ln w="44450" cap="flat" cmpd="sng" algn="ctr">
            <a:solidFill>
              <a:schemeClr val="accent1"/>
            </a:solidFill>
            <a:prstDash val="solid"/>
            <a:miter lim="800000"/>
            <a:tailEnd type="triangle"/>
          </a:ln>
          <a:effectLst/>
        </p:spPr>
      </p:cxnSp>
      <p:cxnSp>
        <p:nvCxnSpPr>
          <p:cNvPr id="66" name="直接箭头连接符 120">
            <a:extLst>
              <a:ext uri="{FF2B5EF4-FFF2-40B4-BE49-F238E27FC236}">
                <a16:creationId xmlns:a16="http://schemas.microsoft.com/office/drawing/2014/main" id="{809B0AFC-D1AA-58A6-C96F-EB1998C7947C}"/>
              </a:ext>
            </a:extLst>
          </p:cNvPr>
          <p:cNvCxnSpPr>
            <a:cxnSpLocks/>
          </p:cNvCxnSpPr>
          <p:nvPr/>
        </p:nvCxnSpPr>
        <p:spPr>
          <a:xfrm flipH="1">
            <a:off x="5494352" y="5784599"/>
            <a:ext cx="498764" cy="0"/>
          </a:xfrm>
          <a:prstGeom prst="straightConnector1">
            <a:avLst/>
          </a:prstGeom>
          <a:noFill/>
          <a:ln w="44450" cap="flat" cmpd="sng" algn="ctr">
            <a:solidFill>
              <a:srgbClr val="70AD46"/>
            </a:solidFill>
            <a:prstDash val="solid"/>
            <a:miter lim="800000"/>
            <a:tailEnd type="triangle"/>
          </a:ln>
          <a:effectLst/>
        </p:spPr>
      </p:cxnSp>
      <p:cxnSp>
        <p:nvCxnSpPr>
          <p:cNvPr id="67" name="直接箭头连接符 120">
            <a:extLst>
              <a:ext uri="{FF2B5EF4-FFF2-40B4-BE49-F238E27FC236}">
                <a16:creationId xmlns:a16="http://schemas.microsoft.com/office/drawing/2014/main" id="{62DB9302-A2BD-A81B-C74A-4B8A198418B1}"/>
              </a:ext>
            </a:extLst>
          </p:cNvPr>
          <p:cNvCxnSpPr>
            <a:cxnSpLocks/>
            <a:stCxn id="11" idx="1"/>
          </p:cNvCxnSpPr>
          <p:nvPr/>
        </p:nvCxnSpPr>
        <p:spPr>
          <a:xfrm flipH="1" flipV="1">
            <a:off x="7495646" y="4568485"/>
            <a:ext cx="1671922" cy="747724"/>
          </a:xfrm>
          <a:prstGeom prst="straightConnector1">
            <a:avLst/>
          </a:prstGeom>
          <a:noFill/>
          <a:ln w="44450" cap="flat" cmpd="sng" algn="ctr">
            <a:solidFill>
              <a:srgbClr val="70AD46"/>
            </a:solidFill>
            <a:prstDash val="solid"/>
            <a:miter lim="800000"/>
            <a:tailEnd type="triangle"/>
          </a:ln>
          <a:effectLst/>
        </p:spPr>
      </p:cxnSp>
      <p:cxnSp>
        <p:nvCxnSpPr>
          <p:cNvPr id="69" name="直接箭头连接符 120">
            <a:extLst>
              <a:ext uri="{FF2B5EF4-FFF2-40B4-BE49-F238E27FC236}">
                <a16:creationId xmlns:a16="http://schemas.microsoft.com/office/drawing/2014/main" id="{5CCB0A63-AFDF-5244-1C90-20E7C265101C}"/>
              </a:ext>
            </a:extLst>
          </p:cNvPr>
          <p:cNvCxnSpPr>
            <a:cxnSpLocks/>
            <a:stCxn id="11" idx="1"/>
          </p:cNvCxnSpPr>
          <p:nvPr/>
        </p:nvCxnSpPr>
        <p:spPr>
          <a:xfrm flipH="1">
            <a:off x="7558552" y="5316209"/>
            <a:ext cx="1609016" cy="530024"/>
          </a:xfrm>
          <a:prstGeom prst="straightConnector1">
            <a:avLst/>
          </a:prstGeom>
          <a:noFill/>
          <a:ln w="44450" cap="flat" cmpd="sng" algn="ctr">
            <a:solidFill>
              <a:srgbClr val="70AD46"/>
            </a:solidFill>
            <a:prstDash val="solid"/>
            <a:miter lim="800000"/>
            <a:tailEnd type="triangle"/>
          </a:ln>
          <a:effectLst/>
        </p:spPr>
      </p:cxnSp>
      <p:cxnSp>
        <p:nvCxnSpPr>
          <p:cNvPr id="71" name="直接箭头连接符 120">
            <a:extLst>
              <a:ext uri="{FF2B5EF4-FFF2-40B4-BE49-F238E27FC236}">
                <a16:creationId xmlns:a16="http://schemas.microsoft.com/office/drawing/2014/main" id="{B7650D62-4BD8-B921-1DA3-B8020DF05E08}"/>
              </a:ext>
            </a:extLst>
          </p:cNvPr>
          <p:cNvCxnSpPr>
            <a:cxnSpLocks/>
          </p:cNvCxnSpPr>
          <p:nvPr/>
        </p:nvCxnSpPr>
        <p:spPr>
          <a:xfrm>
            <a:off x="4255605" y="3808055"/>
            <a:ext cx="0" cy="380089"/>
          </a:xfrm>
          <a:prstGeom prst="straightConnector1">
            <a:avLst/>
          </a:prstGeom>
          <a:noFill/>
          <a:ln w="44450" cap="flat" cmpd="sng" algn="ctr">
            <a:solidFill>
              <a:schemeClr val="accent1"/>
            </a:solidFill>
            <a:prstDash val="solid"/>
            <a:miter lim="800000"/>
            <a:tailEnd type="triangle"/>
          </a:ln>
          <a:effectLst/>
        </p:spPr>
      </p:cxnSp>
      <p:cxnSp>
        <p:nvCxnSpPr>
          <p:cNvPr id="77" name="直接箭头连接符 120">
            <a:extLst>
              <a:ext uri="{FF2B5EF4-FFF2-40B4-BE49-F238E27FC236}">
                <a16:creationId xmlns:a16="http://schemas.microsoft.com/office/drawing/2014/main" id="{14A31EB0-9CC8-87C3-28BD-E495AFB52C7A}"/>
              </a:ext>
            </a:extLst>
          </p:cNvPr>
          <p:cNvCxnSpPr>
            <a:cxnSpLocks/>
          </p:cNvCxnSpPr>
          <p:nvPr/>
        </p:nvCxnSpPr>
        <p:spPr>
          <a:xfrm flipH="1">
            <a:off x="2422850" y="5758693"/>
            <a:ext cx="542541" cy="0"/>
          </a:xfrm>
          <a:prstGeom prst="straightConnector1">
            <a:avLst/>
          </a:prstGeom>
          <a:noFill/>
          <a:ln w="44450" cap="flat" cmpd="sng" algn="ctr">
            <a:solidFill>
              <a:schemeClr val="accent1"/>
            </a:solidFill>
            <a:prstDash val="solid"/>
            <a:miter lim="800000"/>
            <a:tailEnd type="triangle"/>
          </a:ln>
          <a:effectLst/>
        </p:spPr>
      </p:cxnSp>
      <p:cxnSp>
        <p:nvCxnSpPr>
          <p:cNvPr id="79" name="直接箭头连接符 120">
            <a:extLst>
              <a:ext uri="{FF2B5EF4-FFF2-40B4-BE49-F238E27FC236}">
                <a16:creationId xmlns:a16="http://schemas.microsoft.com/office/drawing/2014/main" id="{12412C74-21F3-5268-18F7-7812EF184EEB}"/>
              </a:ext>
            </a:extLst>
          </p:cNvPr>
          <p:cNvCxnSpPr>
            <a:cxnSpLocks/>
          </p:cNvCxnSpPr>
          <p:nvPr/>
        </p:nvCxnSpPr>
        <p:spPr>
          <a:xfrm>
            <a:off x="4255605" y="4959186"/>
            <a:ext cx="0" cy="488891"/>
          </a:xfrm>
          <a:prstGeom prst="straightConnector1">
            <a:avLst/>
          </a:prstGeom>
          <a:noFill/>
          <a:ln w="44450" cap="flat" cmpd="sng" algn="ctr">
            <a:solidFill>
              <a:srgbClr val="4472C4"/>
            </a:solidFill>
            <a:prstDash val="sysDot"/>
            <a:miter lim="800000"/>
            <a:tailEnd type="triangle"/>
          </a:ln>
          <a:effectLst/>
        </p:spPr>
      </p:cxnSp>
      <p:cxnSp>
        <p:nvCxnSpPr>
          <p:cNvPr id="90" name="直接箭头连接符 120">
            <a:extLst>
              <a:ext uri="{FF2B5EF4-FFF2-40B4-BE49-F238E27FC236}">
                <a16:creationId xmlns:a16="http://schemas.microsoft.com/office/drawing/2014/main" id="{96B8A7BC-2D2B-0035-55B4-1E75B99831C1}"/>
              </a:ext>
            </a:extLst>
          </p:cNvPr>
          <p:cNvCxnSpPr>
            <a:cxnSpLocks/>
          </p:cNvCxnSpPr>
          <p:nvPr/>
        </p:nvCxnSpPr>
        <p:spPr>
          <a:xfrm flipV="1">
            <a:off x="1451312" y="4125492"/>
            <a:ext cx="3410" cy="833694"/>
          </a:xfrm>
          <a:prstGeom prst="straightConnector1">
            <a:avLst/>
          </a:prstGeom>
          <a:noFill/>
          <a:ln w="44450" cap="flat" cmpd="sng" algn="ctr">
            <a:solidFill>
              <a:schemeClr val="accent1"/>
            </a:solidFill>
            <a:prstDash val="solid"/>
            <a:miter lim="800000"/>
            <a:tailEnd type="triangle"/>
          </a:ln>
          <a:effectLst/>
        </p:spPr>
      </p:cxnSp>
      <p:grpSp>
        <p:nvGrpSpPr>
          <p:cNvPr id="2" name="组合 1">
            <a:extLst>
              <a:ext uri="{FF2B5EF4-FFF2-40B4-BE49-F238E27FC236}">
                <a16:creationId xmlns:a16="http://schemas.microsoft.com/office/drawing/2014/main" id="{21C88595-C723-57C2-7B3F-909E95C291C1}"/>
              </a:ext>
            </a:extLst>
          </p:cNvPr>
          <p:cNvGrpSpPr/>
          <p:nvPr/>
        </p:nvGrpSpPr>
        <p:grpSpPr>
          <a:xfrm>
            <a:off x="8905208" y="2322070"/>
            <a:ext cx="2860010" cy="1325563"/>
            <a:chOff x="1544514" y="1774669"/>
            <a:chExt cx="2860010" cy="1325563"/>
          </a:xfrm>
        </p:grpSpPr>
        <p:pic>
          <p:nvPicPr>
            <p:cNvPr id="3" name="内容占位符 4">
              <a:extLst>
                <a:ext uri="{FF2B5EF4-FFF2-40B4-BE49-F238E27FC236}">
                  <a16:creationId xmlns:a16="http://schemas.microsoft.com/office/drawing/2014/main" id="{CB303DE6-256F-38AC-3AB8-C2E543015EF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544514" y="1774669"/>
              <a:ext cx="1325563" cy="1325563"/>
            </a:xfrm>
            <a:prstGeom prst="rect">
              <a:avLst/>
            </a:prstGeom>
          </p:spPr>
        </p:pic>
        <p:sp>
          <p:nvSpPr>
            <p:cNvPr id="7" name="文本框 6">
              <a:extLst>
                <a:ext uri="{FF2B5EF4-FFF2-40B4-BE49-F238E27FC236}">
                  <a16:creationId xmlns:a16="http://schemas.microsoft.com/office/drawing/2014/main" id="{A7CCE680-5043-5E58-FEDC-82FF887EBE42}"/>
                </a:ext>
              </a:extLst>
            </p:cNvPr>
            <p:cNvSpPr txBox="1"/>
            <p:nvPr/>
          </p:nvSpPr>
          <p:spPr>
            <a:xfrm>
              <a:off x="2573553" y="2127687"/>
              <a:ext cx="1830971"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Bayesian network</a:t>
              </a:r>
            </a:p>
          </p:txBody>
        </p:sp>
      </p:grpSp>
      <mc:AlternateContent xmlns:mc="http://schemas.openxmlformats.org/markup-compatibility/2006" xmlns:a14="http://schemas.microsoft.com/office/drawing/2010/main">
        <mc:Choice Requires="a14">
          <p:sp>
            <p:nvSpPr>
              <p:cNvPr id="9" name="圆角矩形 8">
                <a:extLst>
                  <a:ext uri="{FF2B5EF4-FFF2-40B4-BE49-F238E27FC236}">
                    <a16:creationId xmlns:a16="http://schemas.microsoft.com/office/drawing/2014/main" id="{9008CD22-4BD6-2F40-BF06-B7147A5E7F58}"/>
                  </a:ext>
                </a:extLst>
              </p:cNvPr>
              <p:cNvSpPr/>
              <p:nvPr/>
            </p:nvSpPr>
            <p:spPr>
              <a:xfrm>
                <a:off x="6148859" y="4403603"/>
                <a:ext cx="1213206" cy="408623"/>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Target</a:t>
                </a:r>
                <a:r>
                  <a:rPr lang="en-US" altLang="zh-CN" b="1" dirty="0">
                    <a:solidFill>
                      <a:schemeClr val="bg1"/>
                    </a:solidFill>
                    <a:ea typeface="Linux Libertine" panose="02000503000000000000" pitchFamily="2" charset="0"/>
                    <a:cs typeface="Linux Libertine" panose="02000503000000000000" pitchFamily="2" charset="0"/>
                  </a:rPr>
                  <a:t> </a:t>
                </a:r>
                <a14:m>
                  <m:oMath xmlns:m="http://schemas.openxmlformats.org/officeDocument/2006/math">
                    <m:sSub>
                      <m:sSubPr>
                        <m:ctrlPr>
                          <a:rPr lang="en-US" altLang="zh-CN" b="1" i="1" dirty="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ctrlPr>
                      </m:sSubPr>
                      <m:e>
                        <m:r>
                          <a:rPr lang="en-US" altLang="zh-CN" b="1" i="1" dirty="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𝒕</m:t>
                        </m:r>
                      </m:e>
                      <m:sub>
                        <m: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𝟐</m:t>
                        </m:r>
                      </m:sub>
                    </m:sSub>
                  </m:oMath>
                </a14:m>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9" name="圆角矩形 8">
                <a:extLst>
                  <a:ext uri="{FF2B5EF4-FFF2-40B4-BE49-F238E27FC236}">
                    <a16:creationId xmlns:a16="http://schemas.microsoft.com/office/drawing/2014/main" id="{9008CD22-4BD6-2F40-BF06-B7147A5E7F58}"/>
                  </a:ext>
                </a:extLst>
              </p:cNvPr>
              <p:cNvSpPr>
                <a:spLocks noRot="1" noChangeAspect="1" noMove="1" noResize="1" noEditPoints="1" noAdjustHandles="1" noChangeArrowheads="1" noChangeShapeType="1" noTextEdit="1"/>
              </p:cNvSpPr>
              <p:nvPr/>
            </p:nvSpPr>
            <p:spPr>
              <a:xfrm>
                <a:off x="6148859" y="4403603"/>
                <a:ext cx="1213206" cy="408623"/>
              </a:xfrm>
              <a:prstGeom prst="roundRect">
                <a:avLst/>
              </a:prstGeom>
              <a:blipFill>
                <a:blip r:embed="rId8"/>
                <a:stretch>
                  <a:fillRect b="-13889"/>
                </a:stretch>
              </a:blipFill>
              <a:ln w="38100">
                <a:solidFill>
                  <a:schemeClr val="accent6"/>
                </a:solidFill>
                <a:prstDash val="solid"/>
              </a:ln>
            </p:spPr>
            <p:txBody>
              <a:bodyPr/>
              <a:lstStyle/>
              <a:p>
                <a:r>
                  <a:rPr lang="zh-CN" altLang="en-US">
                    <a:noFill/>
                  </a:rPr>
                  <a:t> </a:t>
                </a:r>
              </a:p>
            </p:txBody>
          </p:sp>
        </mc:Fallback>
      </mc:AlternateContent>
      <p:cxnSp>
        <p:nvCxnSpPr>
          <p:cNvPr id="10" name="直接箭头连接符 120">
            <a:extLst>
              <a:ext uri="{FF2B5EF4-FFF2-40B4-BE49-F238E27FC236}">
                <a16:creationId xmlns:a16="http://schemas.microsoft.com/office/drawing/2014/main" id="{E3758346-23C4-987B-576A-5C72178DCB3A}"/>
              </a:ext>
            </a:extLst>
          </p:cNvPr>
          <p:cNvCxnSpPr>
            <a:cxnSpLocks/>
          </p:cNvCxnSpPr>
          <p:nvPr/>
        </p:nvCxnSpPr>
        <p:spPr>
          <a:xfrm flipH="1">
            <a:off x="5494352" y="4616730"/>
            <a:ext cx="498764" cy="0"/>
          </a:xfrm>
          <a:prstGeom prst="straightConnector1">
            <a:avLst/>
          </a:prstGeom>
          <a:noFill/>
          <a:ln w="44450" cap="flat" cmpd="sng" algn="ctr">
            <a:solidFill>
              <a:srgbClr val="70AD46"/>
            </a:solidFill>
            <a:prstDash val="solid"/>
            <a:miter lim="800000"/>
            <a:tailEnd type="triangle"/>
          </a:ln>
          <a:effectLst/>
        </p:spPr>
      </p:cxnSp>
      <mc:AlternateContent xmlns:mc="http://schemas.openxmlformats.org/markup-compatibility/2006" xmlns:a14="http://schemas.microsoft.com/office/drawing/2010/main">
        <mc:Choice Requires="a14">
          <p:sp>
            <p:nvSpPr>
              <p:cNvPr id="11" name="圆角矩形 10">
                <a:extLst>
                  <a:ext uri="{FF2B5EF4-FFF2-40B4-BE49-F238E27FC236}">
                    <a16:creationId xmlns:a16="http://schemas.microsoft.com/office/drawing/2014/main" id="{51853E0F-A6E4-AB1A-616F-321F8493454C}"/>
                  </a:ext>
                </a:extLst>
              </p:cNvPr>
              <p:cNvSpPr/>
              <p:nvPr/>
            </p:nvSpPr>
            <p:spPr>
              <a:xfrm>
                <a:off x="9167568" y="4298203"/>
                <a:ext cx="2136277" cy="2036011"/>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The probability each program property is reachable by exploitation fuzzing based on seed set </a:t>
                </a:r>
                <a14:m>
                  <m:oMath xmlns:m="http://schemas.openxmlformats.org/officeDocument/2006/math">
                    <m: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𝑺</m:t>
                    </m:r>
                  </m:oMath>
                </a14:m>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11" name="圆角矩形 10">
                <a:extLst>
                  <a:ext uri="{FF2B5EF4-FFF2-40B4-BE49-F238E27FC236}">
                    <a16:creationId xmlns:a16="http://schemas.microsoft.com/office/drawing/2014/main" id="{51853E0F-A6E4-AB1A-616F-321F8493454C}"/>
                  </a:ext>
                </a:extLst>
              </p:cNvPr>
              <p:cNvSpPr>
                <a:spLocks noRot="1" noChangeAspect="1" noMove="1" noResize="1" noEditPoints="1" noAdjustHandles="1" noChangeArrowheads="1" noChangeShapeType="1" noTextEdit="1"/>
              </p:cNvSpPr>
              <p:nvPr/>
            </p:nvSpPr>
            <p:spPr>
              <a:xfrm>
                <a:off x="9167568" y="4298203"/>
                <a:ext cx="2136277" cy="2036011"/>
              </a:xfrm>
              <a:prstGeom prst="roundRect">
                <a:avLst/>
              </a:prstGeom>
              <a:blipFill>
                <a:blip r:embed="rId9"/>
                <a:stretch>
                  <a:fillRect b="-3636"/>
                </a:stretch>
              </a:blipFill>
              <a:ln w="38100">
                <a:solidFill>
                  <a:schemeClr val="accent6"/>
                </a:solidFill>
                <a:prstDash val="solid"/>
              </a:ln>
            </p:spPr>
            <p:txBody>
              <a:bodyPr/>
              <a:lstStyle/>
              <a:p>
                <a:r>
                  <a:rPr lang="zh-CN" altLang="en-US">
                    <a:noFill/>
                  </a:rPr>
                  <a:t> </a:t>
                </a:r>
              </a:p>
            </p:txBody>
          </p:sp>
        </mc:Fallback>
      </mc:AlternateContent>
      <p:sp>
        <p:nvSpPr>
          <p:cNvPr id="16" name="圆角矩形 15">
            <a:extLst>
              <a:ext uri="{FF2B5EF4-FFF2-40B4-BE49-F238E27FC236}">
                <a16:creationId xmlns:a16="http://schemas.microsoft.com/office/drawing/2014/main" id="{60D0BE8B-F17E-51E8-CB14-6F4C5B5E7458}"/>
              </a:ext>
            </a:extLst>
          </p:cNvPr>
          <p:cNvSpPr/>
          <p:nvPr/>
        </p:nvSpPr>
        <p:spPr>
          <a:xfrm>
            <a:off x="8322790" y="1903168"/>
            <a:ext cx="3506785" cy="4783382"/>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Microsoft YaHei" panose="020B0503020204020204" pitchFamily="34" charset="-122"/>
              <a:ea typeface="Microsoft YaHei" panose="020B0503020204020204" pitchFamily="34" charset="-122"/>
            </a:endParaRPr>
          </a:p>
        </p:txBody>
      </p:sp>
      <p:cxnSp>
        <p:nvCxnSpPr>
          <p:cNvPr id="28" name="直接箭头连接符 120">
            <a:extLst>
              <a:ext uri="{FF2B5EF4-FFF2-40B4-BE49-F238E27FC236}">
                <a16:creationId xmlns:a16="http://schemas.microsoft.com/office/drawing/2014/main" id="{372BA7EA-2515-C954-9386-AA2959A0CEA4}"/>
              </a:ext>
            </a:extLst>
          </p:cNvPr>
          <p:cNvCxnSpPr>
            <a:cxnSpLocks/>
          </p:cNvCxnSpPr>
          <p:nvPr/>
        </p:nvCxnSpPr>
        <p:spPr>
          <a:xfrm flipH="1">
            <a:off x="10218843" y="3533899"/>
            <a:ext cx="6504" cy="632605"/>
          </a:xfrm>
          <a:prstGeom prst="straightConnector1">
            <a:avLst/>
          </a:prstGeom>
          <a:noFill/>
          <a:ln w="44450" cap="flat" cmpd="sng" algn="ctr">
            <a:solidFill>
              <a:srgbClr val="70AD46"/>
            </a:solidFill>
            <a:prstDash val="solid"/>
            <a:miter lim="800000"/>
            <a:tailEnd type="triangle"/>
          </a:ln>
          <a:effectLst/>
        </p:spPr>
      </p:cxnSp>
      <p:sp>
        <p:nvSpPr>
          <p:cNvPr id="31" name="文本框 30">
            <a:extLst>
              <a:ext uri="{FF2B5EF4-FFF2-40B4-BE49-F238E27FC236}">
                <a16:creationId xmlns:a16="http://schemas.microsoft.com/office/drawing/2014/main" id="{59F0ACAC-CDB3-7053-A2EB-7350E6F93888}"/>
              </a:ext>
            </a:extLst>
          </p:cNvPr>
          <p:cNvSpPr txBox="1"/>
          <p:nvPr/>
        </p:nvSpPr>
        <p:spPr>
          <a:xfrm>
            <a:off x="4048541" y="2255166"/>
            <a:ext cx="1817716" cy="923330"/>
          </a:xfrm>
          <a:prstGeom prst="rect">
            <a:avLst/>
          </a:prstGeom>
          <a:noFill/>
        </p:spPr>
        <p:txBody>
          <a:bodyPr wrap="square" rtlCol="0">
            <a:spAutoFit/>
          </a:bodyPr>
          <a:lstStyle/>
          <a:p>
            <a:pPr algn="ctr"/>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Negative feedback elimination</a:t>
            </a:r>
          </a:p>
        </p:txBody>
      </p:sp>
      <p:pic>
        <p:nvPicPr>
          <p:cNvPr id="34" name="图形 33" descr="低视力 纯色填充">
            <a:extLst>
              <a:ext uri="{FF2B5EF4-FFF2-40B4-BE49-F238E27FC236}">
                <a16:creationId xmlns:a16="http://schemas.microsoft.com/office/drawing/2014/main" id="{8F8F23C6-31BA-CC2B-B0E5-720B204CF84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71503" y="2201844"/>
            <a:ext cx="914400" cy="914400"/>
          </a:xfrm>
          <a:prstGeom prst="rect">
            <a:avLst/>
          </a:prstGeom>
        </p:spPr>
      </p:pic>
      <p:cxnSp>
        <p:nvCxnSpPr>
          <p:cNvPr id="35" name="直接箭头连接符 120">
            <a:extLst>
              <a:ext uri="{FF2B5EF4-FFF2-40B4-BE49-F238E27FC236}">
                <a16:creationId xmlns:a16="http://schemas.microsoft.com/office/drawing/2014/main" id="{D8B6D3BF-4C5A-325C-B8F7-A51C89884981}"/>
              </a:ext>
            </a:extLst>
          </p:cNvPr>
          <p:cNvCxnSpPr>
            <a:cxnSpLocks/>
          </p:cNvCxnSpPr>
          <p:nvPr/>
        </p:nvCxnSpPr>
        <p:spPr>
          <a:xfrm flipV="1">
            <a:off x="1660428" y="2659044"/>
            <a:ext cx="1691237" cy="451329"/>
          </a:xfrm>
          <a:prstGeom prst="straightConnector1">
            <a:avLst/>
          </a:prstGeom>
          <a:noFill/>
          <a:ln w="44450" cap="flat" cmpd="sng" algn="ctr">
            <a:solidFill>
              <a:srgbClr val="FFC000"/>
            </a:solidFill>
            <a:prstDash val="solid"/>
            <a:miter lim="800000"/>
            <a:tailEnd type="triangle"/>
          </a:ln>
          <a:effectLst/>
        </p:spPr>
      </p:cxnSp>
      <p:cxnSp>
        <p:nvCxnSpPr>
          <p:cNvPr id="42" name="直接箭头连接符 120">
            <a:extLst>
              <a:ext uri="{FF2B5EF4-FFF2-40B4-BE49-F238E27FC236}">
                <a16:creationId xmlns:a16="http://schemas.microsoft.com/office/drawing/2014/main" id="{613BB201-CD89-B908-AB84-4187534B2E4C}"/>
              </a:ext>
            </a:extLst>
          </p:cNvPr>
          <p:cNvCxnSpPr>
            <a:cxnSpLocks/>
          </p:cNvCxnSpPr>
          <p:nvPr/>
        </p:nvCxnSpPr>
        <p:spPr>
          <a:xfrm>
            <a:off x="5548295" y="2597272"/>
            <a:ext cx="3228538" cy="358483"/>
          </a:xfrm>
          <a:prstGeom prst="straightConnector1">
            <a:avLst/>
          </a:prstGeom>
          <a:noFill/>
          <a:ln w="44450" cap="flat" cmpd="sng" algn="ctr">
            <a:solidFill>
              <a:srgbClr val="FFC000"/>
            </a:solidFill>
            <a:prstDash val="solid"/>
            <a:miter lim="800000"/>
            <a:tailEnd type="triangle"/>
          </a:ln>
          <a:effectLst/>
        </p:spPr>
      </p:cxn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D69B1309-C929-8B2B-F3B9-E94437C11050}"/>
                  </a:ext>
                </a:extLst>
              </p:cNvPr>
              <p:cNvSpPr txBox="1"/>
              <p:nvPr/>
            </p:nvSpPr>
            <p:spPr>
              <a:xfrm>
                <a:off x="5262029" y="3825394"/>
                <a:ext cx="2319951" cy="369332"/>
              </a:xfrm>
              <a:prstGeom prst="rect">
                <a:avLst/>
              </a:prstGeom>
              <a:noFill/>
            </p:spPr>
            <p:txBody>
              <a:bodyPr wrap="square">
                <a:spAutoFit/>
              </a:bodyPr>
              <a:lstStyle/>
              <a:p>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whether </a:t>
                </a:r>
                <a14:m>
                  <m:oMath xmlns:m="http://schemas.openxmlformats.org/officeDocument/2006/math">
                    <m:sSub>
                      <m:sSubPr>
                        <m:ctrlPr>
                          <a:rPr lang="en-US" altLang="zh-CN" i="1" dirty="0" smtClean="0">
                            <a:solidFill>
                              <a:prstClr val="black"/>
                            </a:solidFill>
                            <a:latin typeface="Cambria Math" panose="02040503050406030204" pitchFamily="18" charset="0"/>
                            <a:ea typeface="Linux Libertine" panose="02000503000000000000" pitchFamily="2" charset="0"/>
                            <a:cs typeface="Linux Libertine" panose="02000503000000000000" pitchFamily="2" charset="0"/>
                          </a:rPr>
                        </m:ctrlPr>
                      </m:sSubPr>
                      <m:e>
                        <m:r>
                          <a:rPr lang="en-US" altLang="zh-CN" i="1" dirty="0" smtClean="0">
                            <a:solidFill>
                              <a:prstClr val="black"/>
                            </a:solidFill>
                            <a:latin typeface="Cambria Math" panose="02040503050406030204" pitchFamily="18" charset="0"/>
                            <a:ea typeface="Linux Libertine" panose="02000503000000000000" pitchFamily="2" charset="0"/>
                            <a:cs typeface="Linux Libertine" panose="02000503000000000000" pitchFamily="2" charset="0"/>
                          </a:rPr>
                          <m:t>𝑡</m:t>
                        </m:r>
                      </m:e>
                      <m:sub>
                        <m:r>
                          <a:rPr lang="en-US" altLang="zh-CN" i="1" dirty="0" smtClean="0">
                            <a:solidFill>
                              <a:prstClr val="black"/>
                            </a:solidFill>
                            <a:latin typeface="Cambria Math" panose="02040503050406030204" pitchFamily="18" charset="0"/>
                            <a:ea typeface="Linux Libertine" panose="02000503000000000000" pitchFamily="2" charset="0"/>
                            <a:cs typeface="Linux Libertine" panose="02000503000000000000" pitchFamily="2" charset="0"/>
                          </a:rPr>
                          <m:t>1</m:t>
                        </m:r>
                      </m:sub>
                    </m:sSub>
                  </m:oMath>
                </a14:m>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is reached</a:t>
                </a:r>
                <a:endParaRPr lang="zh-CN" altLang="en-US" dirty="0"/>
              </a:p>
            </p:txBody>
          </p:sp>
        </mc:Choice>
        <mc:Fallback xmlns="">
          <p:sp>
            <p:nvSpPr>
              <p:cNvPr id="50" name="文本框 49">
                <a:extLst>
                  <a:ext uri="{FF2B5EF4-FFF2-40B4-BE49-F238E27FC236}">
                    <a16:creationId xmlns:a16="http://schemas.microsoft.com/office/drawing/2014/main" id="{D69B1309-C929-8B2B-F3B9-E94437C11050}"/>
                  </a:ext>
                </a:extLst>
              </p:cNvPr>
              <p:cNvSpPr txBox="1">
                <a:spLocks noRot="1" noChangeAspect="1" noMove="1" noResize="1" noEditPoints="1" noAdjustHandles="1" noChangeArrowheads="1" noChangeShapeType="1" noTextEdit="1"/>
              </p:cNvSpPr>
              <p:nvPr/>
            </p:nvSpPr>
            <p:spPr>
              <a:xfrm>
                <a:off x="5262029" y="3825394"/>
                <a:ext cx="2319951" cy="369332"/>
              </a:xfrm>
              <a:prstGeom prst="rect">
                <a:avLst/>
              </a:prstGeom>
              <a:blipFill>
                <a:blip r:embed="rId12"/>
                <a:stretch>
                  <a:fillRect l="-2174" t="-6667" b="-23333"/>
                </a:stretch>
              </a:blipFill>
            </p:spPr>
            <p:txBody>
              <a:bodyPr/>
              <a:lstStyle/>
              <a:p>
                <a:r>
                  <a:rPr lang="zh-CN" altLang="en-US">
                    <a:noFill/>
                  </a:rPr>
                  <a:t> </a:t>
                </a:r>
              </a:p>
            </p:txBody>
          </p:sp>
        </mc:Fallback>
      </mc:AlternateContent>
      <p:cxnSp>
        <p:nvCxnSpPr>
          <p:cNvPr id="52" name="直接箭头连接符 120">
            <a:extLst>
              <a:ext uri="{FF2B5EF4-FFF2-40B4-BE49-F238E27FC236}">
                <a16:creationId xmlns:a16="http://schemas.microsoft.com/office/drawing/2014/main" id="{D0AF0177-C464-A721-C451-59D8098FFFE5}"/>
              </a:ext>
            </a:extLst>
          </p:cNvPr>
          <p:cNvCxnSpPr>
            <a:cxnSpLocks/>
            <a:endCxn id="50" idx="1"/>
          </p:cNvCxnSpPr>
          <p:nvPr/>
        </p:nvCxnSpPr>
        <p:spPr>
          <a:xfrm>
            <a:off x="4506130" y="3799597"/>
            <a:ext cx="755899" cy="210463"/>
          </a:xfrm>
          <a:prstGeom prst="straightConnector1">
            <a:avLst/>
          </a:prstGeom>
          <a:noFill/>
          <a:ln w="44450" cap="flat" cmpd="sng" algn="ctr">
            <a:solidFill>
              <a:srgbClr val="FFC000"/>
            </a:solidFill>
            <a:prstDash val="solid"/>
            <a:miter lim="800000"/>
            <a:tailEnd type="triangle"/>
          </a:ln>
          <a:effectLst/>
        </p:spPr>
      </p:cxnSp>
      <p:cxnSp>
        <p:nvCxnSpPr>
          <p:cNvPr id="62" name="直接箭头连接符 120">
            <a:extLst>
              <a:ext uri="{FF2B5EF4-FFF2-40B4-BE49-F238E27FC236}">
                <a16:creationId xmlns:a16="http://schemas.microsoft.com/office/drawing/2014/main" id="{4875C464-0E7F-808F-1E4C-D5C66EC55D86}"/>
              </a:ext>
            </a:extLst>
          </p:cNvPr>
          <p:cNvCxnSpPr>
            <a:cxnSpLocks/>
            <a:stCxn id="50" idx="3"/>
          </p:cNvCxnSpPr>
          <p:nvPr/>
        </p:nvCxnSpPr>
        <p:spPr>
          <a:xfrm flipV="1">
            <a:off x="7581980" y="3166963"/>
            <a:ext cx="1194853" cy="843097"/>
          </a:xfrm>
          <a:prstGeom prst="straightConnector1">
            <a:avLst/>
          </a:prstGeom>
          <a:noFill/>
          <a:ln w="44450" cap="flat" cmpd="sng" algn="ctr">
            <a:solidFill>
              <a:srgbClr val="FFC000"/>
            </a:solidFill>
            <a:prstDash val="solid"/>
            <a:miter lim="800000"/>
            <a:tailEnd type="triangle"/>
          </a:ln>
          <a:effectLst/>
        </p:spPr>
      </p:cxnSp>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96A1C264-A5AA-38C0-5C77-2952D8477374}"/>
                  </a:ext>
                </a:extLst>
              </p:cNvPr>
              <p:cNvSpPr txBox="1"/>
              <p:nvPr/>
            </p:nvSpPr>
            <p:spPr>
              <a:xfrm>
                <a:off x="5262028" y="5006768"/>
                <a:ext cx="2319951" cy="369332"/>
              </a:xfrm>
              <a:prstGeom prst="rect">
                <a:avLst/>
              </a:prstGeom>
              <a:noFill/>
            </p:spPr>
            <p:txBody>
              <a:bodyPr wrap="square">
                <a:spAutoFit/>
              </a:bodyPr>
              <a:lstStyle/>
              <a:p>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whether </a:t>
                </a:r>
                <a14:m>
                  <m:oMath xmlns:m="http://schemas.openxmlformats.org/officeDocument/2006/math">
                    <m:sSub>
                      <m:sSubPr>
                        <m:ctrlPr>
                          <a:rPr lang="en-US" altLang="zh-CN" i="1" dirty="0" smtClean="0">
                            <a:solidFill>
                              <a:prstClr val="black"/>
                            </a:solidFill>
                            <a:latin typeface="Cambria Math" panose="02040503050406030204" pitchFamily="18" charset="0"/>
                            <a:ea typeface="Linux Libertine" panose="02000503000000000000" pitchFamily="2" charset="0"/>
                            <a:cs typeface="Linux Libertine" panose="02000503000000000000" pitchFamily="2" charset="0"/>
                          </a:rPr>
                        </m:ctrlPr>
                      </m:sSubPr>
                      <m:e>
                        <m:r>
                          <a:rPr lang="en-US" altLang="zh-CN" i="1" dirty="0" smtClean="0">
                            <a:solidFill>
                              <a:prstClr val="black"/>
                            </a:solidFill>
                            <a:latin typeface="Cambria Math" panose="02040503050406030204" pitchFamily="18" charset="0"/>
                            <a:ea typeface="Linux Libertine" panose="02000503000000000000" pitchFamily="2" charset="0"/>
                            <a:cs typeface="Linux Libertine" panose="02000503000000000000" pitchFamily="2" charset="0"/>
                          </a:rPr>
                          <m:t>𝑡</m:t>
                        </m:r>
                      </m:e>
                      <m:sub>
                        <m:r>
                          <a:rPr lang="en-US" altLang="zh-CN" b="0" i="1" dirty="0" smtClean="0">
                            <a:solidFill>
                              <a:prstClr val="black"/>
                            </a:solidFill>
                            <a:latin typeface="Cambria Math" panose="02040503050406030204" pitchFamily="18" charset="0"/>
                            <a:ea typeface="Linux Libertine" panose="02000503000000000000" pitchFamily="2" charset="0"/>
                            <a:cs typeface="Linux Libertine" panose="02000503000000000000" pitchFamily="2" charset="0"/>
                          </a:rPr>
                          <m:t>2</m:t>
                        </m:r>
                      </m:sub>
                    </m:sSub>
                  </m:oMath>
                </a14:m>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is reached</a:t>
                </a:r>
                <a:endParaRPr lang="zh-CN" altLang="en-US" dirty="0"/>
              </a:p>
            </p:txBody>
          </p:sp>
        </mc:Choice>
        <mc:Fallback xmlns="">
          <p:sp>
            <p:nvSpPr>
              <p:cNvPr id="65" name="文本框 64">
                <a:extLst>
                  <a:ext uri="{FF2B5EF4-FFF2-40B4-BE49-F238E27FC236}">
                    <a16:creationId xmlns:a16="http://schemas.microsoft.com/office/drawing/2014/main" id="{96A1C264-A5AA-38C0-5C77-2952D8477374}"/>
                  </a:ext>
                </a:extLst>
              </p:cNvPr>
              <p:cNvSpPr txBox="1">
                <a:spLocks noRot="1" noChangeAspect="1" noMove="1" noResize="1" noEditPoints="1" noAdjustHandles="1" noChangeArrowheads="1" noChangeShapeType="1" noTextEdit="1"/>
              </p:cNvSpPr>
              <p:nvPr/>
            </p:nvSpPr>
            <p:spPr>
              <a:xfrm>
                <a:off x="5262028" y="5006768"/>
                <a:ext cx="2319951" cy="369332"/>
              </a:xfrm>
              <a:prstGeom prst="rect">
                <a:avLst/>
              </a:prstGeom>
              <a:blipFill>
                <a:blip r:embed="rId13"/>
                <a:stretch>
                  <a:fillRect l="-2174" t="-6667" b="-26667"/>
                </a:stretch>
              </a:blipFill>
            </p:spPr>
            <p:txBody>
              <a:bodyPr/>
              <a:lstStyle/>
              <a:p>
                <a:r>
                  <a:rPr lang="zh-CN" altLang="en-US">
                    <a:noFill/>
                  </a:rPr>
                  <a:t> </a:t>
                </a:r>
              </a:p>
            </p:txBody>
          </p:sp>
        </mc:Fallback>
      </mc:AlternateContent>
      <p:cxnSp>
        <p:nvCxnSpPr>
          <p:cNvPr id="68" name="直接箭头连接符 120">
            <a:extLst>
              <a:ext uri="{FF2B5EF4-FFF2-40B4-BE49-F238E27FC236}">
                <a16:creationId xmlns:a16="http://schemas.microsoft.com/office/drawing/2014/main" id="{262EAB64-5C00-99AD-C211-5C958A371571}"/>
              </a:ext>
            </a:extLst>
          </p:cNvPr>
          <p:cNvCxnSpPr>
            <a:cxnSpLocks/>
          </p:cNvCxnSpPr>
          <p:nvPr/>
        </p:nvCxnSpPr>
        <p:spPr>
          <a:xfrm>
            <a:off x="4483987" y="4966680"/>
            <a:ext cx="755899" cy="210463"/>
          </a:xfrm>
          <a:prstGeom prst="straightConnector1">
            <a:avLst/>
          </a:prstGeom>
          <a:noFill/>
          <a:ln w="44450" cap="flat" cmpd="sng" algn="ctr">
            <a:solidFill>
              <a:srgbClr val="FFC000"/>
            </a:solidFill>
            <a:prstDash val="solid"/>
            <a:miter lim="800000"/>
            <a:tailEnd type="triangle"/>
          </a:ln>
          <a:effectLst/>
        </p:spPr>
      </p:cxnSp>
      <p:cxnSp>
        <p:nvCxnSpPr>
          <p:cNvPr id="70" name="直接箭头连接符 120">
            <a:extLst>
              <a:ext uri="{FF2B5EF4-FFF2-40B4-BE49-F238E27FC236}">
                <a16:creationId xmlns:a16="http://schemas.microsoft.com/office/drawing/2014/main" id="{5391B79E-A30B-07FD-0C83-A84FA5150709}"/>
              </a:ext>
            </a:extLst>
          </p:cNvPr>
          <p:cNvCxnSpPr>
            <a:cxnSpLocks/>
            <a:stCxn id="65" idx="3"/>
          </p:cNvCxnSpPr>
          <p:nvPr/>
        </p:nvCxnSpPr>
        <p:spPr>
          <a:xfrm flipV="1">
            <a:off x="7581979" y="3318043"/>
            <a:ext cx="1317182" cy="1873391"/>
          </a:xfrm>
          <a:prstGeom prst="straightConnector1">
            <a:avLst/>
          </a:prstGeom>
          <a:noFill/>
          <a:ln w="44450" cap="flat" cmpd="sng" algn="ctr">
            <a:solidFill>
              <a:srgbClr val="FFC000"/>
            </a:solidFill>
            <a:prstDash val="solid"/>
            <a:miter lim="800000"/>
            <a:tailEnd type="triangle"/>
          </a:ln>
          <a:effectLst/>
        </p:spPr>
      </p:cxnSp>
      <p:sp>
        <p:nvSpPr>
          <p:cNvPr id="12" name="矩形 11">
            <a:extLst>
              <a:ext uri="{FF2B5EF4-FFF2-40B4-BE49-F238E27FC236}">
                <a16:creationId xmlns:a16="http://schemas.microsoft.com/office/drawing/2014/main" id="{BBB9E551-CD6A-0E00-5FD5-69F51E610F5B}"/>
              </a:ext>
            </a:extLst>
          </p:cNvPr>
          <p:cNvSpPr/>
          <p:nvPr/>
        </p:nvSpPr>
        <p:spPr>
          <a:xfrm>
            <a:off x="8276506" y="1364343"/>
            <a:ext cx="3580179" cy="5382739"/>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7" name="圆角矩形 16">
            <a:extLst>
              <a:ext uri="{FF2B5EF4-FFF2-40B4-BE49-F238E27FC236}">
                <a16:creationId xmlns:a16="http://schemas.microsoft.com/office/drawing/2014/main" id="{AE33E885-D574-3C6B-908C-76DE8EE12B38}"/>
              </a:ext>
            </a:extLst>
          </p:cNvPr>
          <p:cNvSpPr/>
          <p:nvPr/>
        </p:nvSpPr>
        <p:spPr>
          <a:xfrm>
            <a:off x="8547601" y="3247359"/>
            <a:ext cx="3182512" cy="1532334"/>
          </a:xfrm>
          <a:prstGeom prst="roundRect">
            <a:avLst/>
          </a:prstGeom>
          <a:solidFill>
            <a:schemeClr val="accent6"/>
          </a:solidFill>
        </p:spPr>
        <p:txBody>
          <a:bodyPr wrap="square" rtlCol="0">
            <a:spAutoFit/>
          </a:bodyPr>
          <a:lstStyle/>
          <a:p>
            <a:pPr algn="ctr"/>
            <a:r>
              <a:rPr lang="en-US" altLang="zh-CN" sz="2800" b="1" i="1" dirty="0">
                <a:solidFill>
                  <a:schemeClr val="bg1"/>
                </a:solidFill>
                <a:latin typeface="Linux Libertine" panose="02000503000000000000" pitchFamily="2" charset="0"/>
                <a:cs typeface="Linux Libertine" panose="02000503000000000000" pitchFamily="2" charset="0"/>
              </a:rPr>
              <a:t>Semantics-aware </a:t>
            </a:r>
          </a:p>
          <a:p>
            <a:pPr algn="ctr"/>
            <a:r>
              <a:rPr lang="en-US" altLang="zh-CN" sz="2800" b="1" dirty="0">
                <a:solidFill>
                  <a:schemeClr val="bg1"/>
                </a:solidFill>
                <a:latin typeface="Linux Libertine" panose="02000503000000000000" pitchFamily="2" charset="0"/>
                <a:cs typeface="Linux Libertine" panose="02000503000000000000" pitchFamily="2" charset="0"/>
              </a:rPr>
              <a:t>and</a:t>
            </a:r>
          </a:p>
          <a:p>
            <a:pPr algn="ctr"/>
            <a:r>
              <a:rPr lang="en-US" altLang="zh-CN" sz="2800" b="1" i="1" dirty="0">
                <a:solidFill>
                  <a:schemeClr val="bg1"/>
                </a:solidFill>
                <a:latin typeface="Linux Libertine" panose="02000503000000000000" pitchFamily="2" charset="0"/>
                <a:cs typeface="Linux Libertine" panose="02000503000000000000" pitchFamily="2" charset="0"/>
              </a:rPr>
              <a:t>Fine-grained</a:t>
            </a:r>
          </a:p>
        </p:txBody>
      </p:sp>
    </p:spTree>
    <p:extLst>
      <p:ext uri="{BB962C8B-B14F-4D97-AF65-F5344CB8AC3E}">
        <p14:creationId xmlns:p14="http://schemas.microsoft.com/office/powerpoint/2010/main" val="18248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E702DB60-B4EA-A2A3-6346-6D542CEFC428}"/>
              </a:ext>
            </a:extLst>
          </p:cNvPr>
          <p:cNvSpPr>
            <a:spLocks noGrp="1"/>
          </p:cNvSpPr>
          <p:nvPr>
            <p:ph type="sldNum" sz="quarter" idx="4"/>
          </p:nvPr>
        </p:nvSpPr>
        <p:spPr/>
        <p:txBody>
          <a:bodyPr/>
          <a:lstStyle/>
          <a:p>
            <a:fld id="{94702B7C-F565-1C47-90E3-321BD985AFCD}" type="slidenum">
              <a:rPr kumimoji="1" lang="zh-CN" altLang="en-US" smtClean="0"/>
              <a:pPr/>
              <a:t>28</a:t>
            </a:fld>
            <a:endParaRPr kumimoji="1" lang="zh-CN" altLang="en-US" dirty="0"/>
          </a:p>
        </p:txBody>
      </p:sp>
      <p:sp>
        <p:nvSpPr>
          <p:cNvPr id="4" name="圆角矩形 3">
            <a:extLst>
              <a:ext uri="{FF2B5EF4-FFF2-40B4-BE49-F238E27FC236}">
                <a16:creationId xmlns:a16="http://schemas.microsoft.com/office/drawing/2014/main" id="{F9EB2D88-6B7F-D9D4-C542-6F335397E2C5}"/>
              </a:ext>
            </a:extLst>
          </p:cNvPr>
          <p:cNvSpPr/>
          <p:nvPr/>
        </p:nvSpPr>
        <p:spPr>
          <a:xfrm>
            <a:off x="491831" y="1903167"/>
            <a:ext cx="7353284" cy="4589707"/>
          </a:xfrm>
          <a:prstGeom prst="roundRect">
            <a:avLst/>
          </a:prstGeom>
          <a:noFill/>
          <a:ln w="38100">
            <a:solidFill>
              <a:schemeClr val="bg1">
                <a:lumMod val="6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5" name="圆角矩形 4">
            <a:extLst>
              <a:ext uri="{FF2B5EF4-FFF2-40B4-BE49-F238E27FC236}">
                <a16:creationId xmlns:a16="http://schemas.microsoft.com/office/drawing/2014/main" id="{CDAC59AF-9CFE-7A4F-45C6-0C94D3F79EF8}"/>
              </a:ext>
            </a:extLst>
          </p:cNvPr>
          <p:cNvSpPr/>
          <p:nvPr/>
        </p:nvSpPr>
        <p:spPr>
          <a:xfrm>
            <a:off x="1033296" y="1691959"/>
            <a:ext cx="6129252" cy="510778"/>
          </a:xfrm>
          <a:prstGeom prst="roundRect">
            <a:avLst/>
          </a:prstGeom>
          <a:solidFill>
            <a:schemeClr val="bg1">
              <a:lumMod val="65000"/>
            </a:schemeClr>
          </a:solidFill>
          <a:ln>
            <a:noFill/>
          </a:ln>
        </p:spPr>
        <p:txBody>
          <a:bodyPr wrap="square" rtlCol="0">
            <a:spAutoFit/>
          </a:bodyPr>
          <a:lstStyle/>
          <a:p>
            <a:pPr algn="ctr"/>
            <a:r>
              <a:rPr kumimoji="1" lang="en-US" altLang="zh-CN" sz="24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Large-scale target-guided </a:t>
            </a:r>
            <a:r>
              <a:rPr kumimoji="1" lang="en-US" altLang="zh-CN" sz="2400" b="1" dirty="0" err="1">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greybox</a:t>
            </a:r>
            <a:r>
              <a:rPr kumimoji="1" lang="en-US" altLang="zh-CN" sz="24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fuzzing</a:t>
            </a:r>
            <a:endParaRPr kumimoji="1" lang="zh-CN" altLang="en-US" sz="2400" b="1" dirty="0">
              <a:solidFill>
                <a:schemeClr val="bg1"/>
              </a:solidFill>
              <a:latin typeface="Linux Libertine" panose="02000503000000000000" pitchFamily="2" charset="0"/>
              <a:cs typeface="Linux Libertine" panose="02000503000000000000" pitchFamily="2" charset="0"/>
            </a:endParaRPr>
          </a:p>
        </p:txBody>
      </p:sp>
      <p:sp>
        <p:nvSpPr>
          <p:cNvPr id="8" name="圆角矩形 7">
            <a:extLst>
              <a:ext uri="{FF2B5EF4-FFF2-40B4-BE49-F238E27FC236}">
                <a16:creationId xmlns:a16="http://schemas.microsoft.com/office/drawing/2014/main" id="{0E33B438-31ED-6C6A-538E-499EE960C3E3}"/>
              </a:ext>
            </a:extLst>
          </p:cNvPr>
          <p:cNvSpPr/>
          <p:nvPr/>
        </p:nvSpPr>
        <p:spPr>
          <a:xfrm>
            <a:off x="647868" y="5321235"/>
            <a:ext cx="1661108" cy="715089"/>
          </a:xfrm>
          <a:prstGeom prst="roundRect">
            <a:avLst/>
          </a:prstGeom>
          <a:solidFill>
            <a:schemeClr val="accent1"/>
          </a:solidFill>
        </p:spPr>
        <p:txBody>
          <a:bodyPr wrap="square" rtlCol="0">
            <a:spAutoFit/>
          </a:bodyP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Exploration</a:t>
            </a:r>
            <a:r>
              <a:rPr lang="zh-CN" altLang="en-US"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fuzzing</a:t>
            </a:r>
          </a:p>
        </p:txBody>
      </p:sp>
      <p:sp>
        <p:nvSpPr>
          <p:cNvPr id="32" name="标题 1">
            <a:extLst>
              <a:ext uri="{FF2B5EF4-FFF2-40B4-BE49-F238E27FC236}">
                <a16:creationId xmlns:a16="http://schemas.microsoft.com/office/drawing/2014/main" id="{810CD444-2A09-1CB0-DF2B-276214EB60B3}"/>
              </a:ext>
            </a:extLst>
          </p:cNvPr>
          <p:cNvSpPr>
            <a:spLocks noGrp="1"/>
          </p:cNvSpPr>
          <p:nvPr>
            <p:ph type="title"/>
          </p:nvPr>
        </p:nvSpPr>
        <p:spPr>
          <a:xfrm>
            <a:off x="838200" y="365125"/>
            <a:ext cx="10515600" cy="1325563"/>
          </a:xfrm>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Our Approach: </a:t>
            </a:r>
            <a:r>
              <a:rPr kumimoji="1" lang="en-US" altLang="zh-CN" b="1" dirty="0" err="1">
                <a:latin typeface="LINUX BIOLINUM CAPITALS" panose="02000503000000000000" pitchFamily="2" charset="0"/>
                <a:ea typeface="LINUX BIOLINUM CAPITALS" panose="02000503000000000000" pitchFamily="2" charset="0"/>
                <a:cs typeface="LINUX BIOLINUM CAPITALS" panose="02000503000000000000" pitchFamily="2" charset="0"/>
              </a:rPr>
              <a:t>Bayzzer</a:t>
            </a:r>
            <a:endParaRPr kumimoji="1" lang="zh-CN" altLang="en-US" dirty="0">
              <a:solidFill>
                <a:srgbClr val="69216A"/>
              </a:solidFill>
              <a:latin typeface="LINUX BIOLINUM CAPITALS" panose="02000503000000000000" pitchFamily="2" charset="0"/>
              <a:cs typeface="LINUX BIOLINUM CAPITALS" panose="02000503000000000000" pitchFamily="2" charset="0"/>
            </a:endParaRPr>
          </a:p>
        </p:txBody>
      </p:sp>
      <p:sp>
        <p:nvSpPr>
          <p:cNvPr id="33" name="圆角矩形 32">
            <a:extLst>
              <a:ext uri="{FF2B5EF4-FFF2-40B4-BE49-F238E27FC236}">
                <a16:creationId xmlns:a16="http://schemas.microsoft.com/office/drawing/2014/main" id="{43A58B11-F5ED-A0BB-5B6E-6243C5F19E4B}"/>
              </a:ext>
            </a:extLst>
          </p:cNvPr>
          <p:cNvSpPr/>
          <p:nvPr/>
        </p:nvSpPr>
        <p:spPr>
          <a:xfrm>
            <a:off x="3036950" y="3284735"/>
            <a:ext cx="2388598" cy="408623"/>
          </a:xfrm>
          <a:prstGeom prst="roundRect">
            <a:avLst/>
          </a:prstGeom>
          <a:solidFill>
            <a:schemeClr val="accent1"/>
          </a:solidFill>
        </p:spPr>
        <p:txBody>
          <a:bodyPr wrap="square" rtlCol="0">
            <a:spAutoFit/>
          </a:bodyP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Exploitation fuzzing</a:t>
            </a:r>
          </a:p>
        </p:txBody>
      </p:sp>
      <p:sp>
        <p:nvSpPr>
          <p:cNvPr id="36" name="圆角矩形 35">
            <a:extLst>
              <a:ext uri="{FF2B5EF4-FFF2-40B4-BE49-F238E27FC236}">
                <a16:creationId xmlns:a16="http://schemas.microsoft.com/office/drawing/2014/main" id="{4B0E3B77-997E-CDD0-2B1B-27D8469D1160}"/>
              </a:ext>
            </a:extLst>
          </p:cNvPr>
          <p:cNvSpPr/>
          <p:nvPr/>
        </p:nvSpPr>
        <p:spPr>
          <a:xfrm>
            <a:off x="9076598" y="1493978"/>
            <a:ext cx="2077319" cy="783193"/>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Target </a:t>
            </a:r>
          </a:p>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Prioritization</a:t>
            </a:r>
          </a:p>
        </p:txBody>
      </p:sp>
      <mc:AlternateContent xmlns:mc="http://schemas.openxmlformats.org/markup-compatibility/2006" xmlns:a14="http://schemas.microsoft.com/office/drawing/2010/main">
        <mc:Choice Requires="a14">
          <p:sp>
            <p:nvSpPr>
              <p:cNvPr id="37" name="圆角矩形 36">
                <a:extLst>
                  <a:ext uri="{FF2B5EF4-FFF2-40B4-BE49-F238E27FC236}">
                    <a16:creationId xmlns:a16="http://schemas.microsoft.com/office/drawing/2014/main" id="{F9020B94-CDF4-8062-F0CC-DE7383072464}"/>
                  </a:ext>
                </a:extLst>
              </p:cNvPr>
              <p:cNvSpPr/>
              <p:nvPr/>
            </p:nvSpPr>
            <p:spPr>
              <a:xfrm>
                <a:off x="6137778" y="3270830"/>
                <a:ext cx="1213206" cy="408623"/>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Target </a:t>
                </a:r>
                <a14:m>
                  <m:oMath xmlns:m="http://schemas.openxmlformats.org/officeDocument/2006/math">
                    <m:sSub>
                      <m:sSubPr>
                        <m:ctrlP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ctrlPr>
                      </m:sSubPr>
                      <m:e>
                        <m:r>
                          <a:rPr lang="en-US" altLang="zh-CN" b="1" i="1" dirty="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𝒕</m:t>
                        </m:r>
                      </m:e>
                      <m:sub>
                        <m: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𝟏</m:t>
                        </m:r>
                      </m:sub>
                    </m:sSub>
                  </m:oMath>
                </a14:m>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37" name="圆角矩形 36">
                <a:extLst>
                  <a:ext uri="{FF2B5EF4-FFF2-40B4-BE49-F238E27FC236}">
                    <a16:creationId xmlns:a16="http://schemas.microsoft.com/office/drawing/2014/main" id="{F9020B94-CDF4-8062-F0CC-DE7383072464}"/>
                  </a:ext>
                </a:extLst>
              </p:cNvPr>
              <p:cNvSpPr>
                <a:spLocks noRot="1" noChangeAspect="1" noMove="1" noResize="1" noEditPoints="1" noAdjustHandles="1" noChangeArrowheads="1" noChangeShapeType="1" noTextEdit="1"/>
              </p:cNvSpPr>
              <p:nvPr/>
            </p:nvSpPr>
            <p:spPr>
              <a:xfrm>
                <a:off x="6137778" y="3270830"/>
                <a:ext cx="1213206" cy="408623"/>
              </a:xfrm>
              <a:prstGeom prst="roundRect">
                <a:avLst/>
              </a:prstGeom>
              <a:blipFill>
                <a:blip r:embed="rId3"/>
                <a:stretch>
                  <a:fillRect b="-13889"/>
                </a:stretch>
              </a:blipFill>
              <a:ln w="38100">
                <a:solidFill>
                  <a:schemeClr val="accent6"/>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圆角矩形 37">
                <a:extLst>
                  <a:ext uri="{FF2B5EF4-FFF2-40B4-BE49-F238E27FC236}">
                    <a16:creationId xmlns:a16="http://schemas.microsoft.com/office/drawing/2014/main" id="{DF45ADB5-1607-FBB1-AB06-B356FEAD4C78}"/>
                  </a:ext>
                </a:extLst>
              </p:cNvPr>
              <p:cNvSpPr/>
              <p:nvPr/>
            </p:nvSpPr>
            <p:spPr>
              <a:xfrm>
                <a:off x="887455" y="3276826"/>
                <a:ext cx="1134534" cy="715089"/>
              </a:xfrm>
              <a:prstGeom prst="roundRect">
                <a:avLst/>
              </a:prstGeom>
              <a:solidFill>
                <a:schemeClr val="accent1">
                  <a:alpha val="70000"/>
                </a:schemeClr>
              </a:solidFill>
              <a:ln w="38100">
                <a:solidFill>
                  <a:schemeClr val="accent1"/>
                </a:solidFill>
              </a:ln>
            </p:spPr>
            <p:txBody>
              <a:bodyPr wrap="square" rtlCol="0">
                <a:spAutoFit/>
              </a:bodyP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Current seeds</a:t>
                </a:r>
                <a:r>
                  <a:rPr lang="zh-CN" altLang="en-US"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14:m>
                  <m:oMath xmlns:m="http://schemas.openxmlformats.org/officeDocument/2006/math">
                    <m: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𝑺</m:t>
                    </m:r>
                  </m:oMath>
                </a14:m>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38" name="圆角矩形 37">
                <a:extLst>
                  <a:ext uri="{FF2B5EF4-FFF2-40B4-BE49-F238E27FC236}">
                    <a16:creationId xmlns:a16="http://schemas.microsoft.com/office/drawing/2014/main" id="{DF45ADB5-1607-FBB1-AB06-B356FEAD4C78}"/>
                  </a:ext>
                </a:extLst>
              </p:cNvPr>
              <p:cNvSpPr>
                <a:spLocks noRot="1" noChangeAspect="1" noMove="1" noResize="1" noEditPoints="1" noAdjustHandles="1" noChangeArrowheads="1" noChangeShapeType="1" noTextEdit="1"/>
              </p:cNvSpPr>
              <p:nvPr/>
            </p:nvSpPr>
            <p:spPr>
              <a:xfrm>
                <a:off x="887455" y="3276826"/>
                <a:ext cx="1134534" cy="715089"/>
              </a:xfrm>
              <a:prstGeom prst="roundRect">
                <a:avLst/>
              </a:prstGeom>
              <a:blipFill>
                <a:blip r:embed="rId4"/>
                <a:stretch>
                  <a:fillRect r="-3226" b="-6667"/>
                </a:stretch>
              </a:blipFill>
              <a:ln w="38100">
                <a:solidFill>
                  <a:schemeClr val="accent1"/>
                </a:solidFill>
              </a:ln>
            </p:spPr>
            <p:txBody>
              <a:bodyPr/>
              <a:lstStyle/>
              <a:p>
                <a:r>
                  <a:rPr lang="zh-CN" altLang="en-US">
                    <a:noFill/>
                  </a:rPr>
                  <a:t> </a:t>
                </a:r>
              </a:p>
            </p:txBody>
          </p:sp>
        </mc:Fallback>
      </mc:AlternateContent>
      <p:sp>
        <p:nvSpPr>
          <p:cNvPr id="44" name="圆角矩形 43">
            <a:extLst>
              <a:ext uri="{FF2B5EF4-FFF2-40B4-BE49-F238E27FC236}">
                <a16:creationId xmlns:a16="http://schemas.microsoft.com/office/drawing/2014/main" id="{C8614372-0778-85CB-A11D-EF5296C2764E}"/>
              </a:ext>
            </a:extLst>
          </p:cNvPr>
          <p:cNvSpPr/>
          <p:nvPr/>
        </p:nvSpPr>
        <p:spPr>
          <a:xfrm>
            <a:off x="3036950" y="4428674"/>
            <a:ext cx="2388598" cy="408623"/>
          </a:xfrm>
          <a:prstGeom prst="roundRect">
            <a:avLst/>
          </a:prstGeom>
          <a:solidFill>
            <a:schemeClr val="accent1"/>
          </a:solidFill>
        </p:spPr>
        <p:txBody>
          <a:bodyPr wrap="square" rtlCol="0">
            <a:spAutoFit/>
          </a:bodyP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Exploitation fuzzing</a:t>
            </a:r>
          </a:p>
        </p:txBody>
      </p:sp>
      <p:sp>
        <p:nvSpPr>
          <p:cNvPr id="46" name="圆角矩形 45">
            <a:extLst>
              <a:ext uri="{FF2B5EF4-FFF2-40B4-BE49-F238E27FC236}">
                <a16:creationId xmlns:a16="http://schemas.microsoft.com/office/drawing/2014/main" id="{7E7537DC-E96F-F4D4-5BC9-506E6C734568}"/>
              </a:ext>
            </a:extLst>
          </p:cNvPr>
          <p:cNvSpPr/>
          <p:nvPr/>
        </p:nvSpPr>
        <p:spPr>
          <a:xfrm>
            <a:off x="3036950" y="5580288"/>
            <a:ext cx="2388598" cy="408623"/>
          </a:xfrm>
          <a:prstGeom prst="roundRect">
            <a:avLst/>
          </a:prstGeom>
          <a:solidFill>
            <a:schemeClr val="accent1"/>
          </a:solidFill>
        </p:spPr>
        <p:txBody>
          <a:bodyPr wrap="square" rtlCol="0">
            <a:spAutoFit/>
          </a:bodyP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Exploitation fuzzing</a:t>
            </a:r>
          </a:p>
        </p:txBody>
      </p:sp>
      <mc:AlternateContent xmlns:mc="http://schemas.openxmlformats.org/markup-compatibility/2006" xmlns:a14="http://schemas.microsoft.com/office/drawing/2010/main">
        <mc:Choice Requires="a14">
          <p:sp>
            <p:nvSpPr>
              <p:cNvPr id="51" name="圆角矩形 50">
                <a:extLst>
                  <a:ext uri="{FF2B5EF4-FFF2-40B4-BE49-F238E27FC236}">
                    <a16:creationId xmlns:a16="http://schemas.microsoft.com/office/drawing/2014/main" id="{7DFD17C0-518A-C4F0-C421-C9049B358A5D}"/>
                  </a:ext>
                </a:extLst>
              </p:cNvPr>
              <p:cNvSpPr/>
              <p:nvPr/>
            </p:nvSpPr>
            <p:spPr>
              <a:xfrm>
                <a:off x="6169231" y="5580288"/>
                <a:ext cx="1213206" cy="408623"/>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Target</a:t>
                </a:r>
                <a:r>
                  <a:rPr lang="en-US" altLang="zh-CN" b="1" dirty="0">
                    <a:solidFill>
                      <a:schemeClr val="bg1"/>
                    </a:solidFill>
                    <a:ea typeface="Linux Libertine" panose="02000503000000000000" pitchFamily="2" charset="0"/>
                    <a:cs typeface="Linux Libertine" panose="02000503000000000000" pitchFamily="2" charset="0"/>
                  </a:rPr>
                  <a:t> </a:t>
                </a:r>
                <a14:m>
                  <m:oMath xmlns:m="http://schemas.openxmlformats.org/officeDocument/2006/math">
                    <m:sSub>
                      <m:sSubPr>
                        <m:ctrlP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ctrlPr>
                      </m:sSubPr>
                      <m:e>
                        <m:r>
                          <a:rPr lang="en-US" altLang="zh-CN" b="1" i="1" dirty="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𝒕</m:t>
                        </m:r>
                      </m:e>
                      <m:sub>
                        <m: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𝒏</m:t>
                        </m:r>
                      </m:sub>
                    </m:sSub>
                  </m:oMath>
                </a14:m>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51" name="圆角矩形 50">
                <a:extLst>
                  <a:ext uri="{FF2B5EF4-FFF2-40B4-BE49-F238E27FC236}">
                    <a16:creationId xmlns:a16="http://schemas.microsoft.com/office/drawing/2014/main" id="{7DFD17C0-518A-C4F0-C421-C9049B358A5D}"/>
                  </a:ext>
                </a:extLst>
              </p:cNvPr>
              <p:cNvSpPr>
                <a:spLocks noRot="1" noChangeAspect="1" noMove="1" noResize="1" noEditPoints="1" noAdjustHandles="1" noChangeArrowheads="1" noChangeShapeType="1" noTextEdit="1"/>
              </p:cNvSpPr>
              <p:nvPr/>
            </p:nvSpPr>
            <p:spPr>
              <a:xfrm>
                <a:off x="6169231" y="5580288"/>
                <a:ext cx="1213206" cy="408623"/>
              </a:xfrm>
              <a:prstGeom prst="roundRect">
                <a:avLst/>
              </a:prstGeom>
              <a:blipFill>
                <a:blip r:embed="rId5"/>
                <a:stretch>
                  <a:fillRect b="-16667"/>
                </a:stretch>
              </a:blipFill>
              <a:ln w="38100">
                <a:solidFill>
                  <a:schemeClr val="accent6"/>
                </a:solidFill>
                <a:prstDash val="solid"/>
              </a:ln>
            </p:spPr>
            <p:txBody>
              <a:bodyPr/>
              <a:lstStyle/>
              <a:p>
                <a:r>
                  <a:rPr lang="zh-CN" altLang="en-US">
                    <a:noFill/>
                  </a:rPr>
                  <a:t> </a:t>
                </a:r>
              </a:p>
            </p:txBody>
          </p:sp>
        </mc:Fallback>
      </mc:AlternateContent>
      <p:cxnSp>
        <p:nvCxnSpPr>
          <p:cNvPr id="54" name="直接箭头连接符 120">
            <a:extLst>
              <a:ext uri="{FF2B5EF4-FFF2-40B4-BE49-F238E27FC236}">
                <a16:creationId xmlns:a16="http://schemas.microsoft.com/office/drawing/2014/main" id="{3159C0E7-35C6-CCB0-983A-34146109B696}"/>
              </a:ext>
            </a:extLst>
          </p:cNvPr>
          <p:cNvCxnSpPr>
            <a:cxnSpLocks/>
          </p:cNvCxnSpPr>
          <p:nvPr/>
        </p:nvCxnSpPr>
        <p:spPr>
          <a:xfrm flipH="1">
            <a:off x="5494352" y="3475141"/>
            <a:ext cx="498764" cy="0"/>
          </a:xfrm>
          <a:prstGeom prst="straightConnector1">
            <a:avLst/>
          </a:prstGeom>
          <a:noFill/>
          <a:ln w="44450" cap="flat" cmpd="sng" algn="ctr">
            <a:solidFill>
              <a:srgbClr val="70AD46"/>
            </a:solidFill>
            <a:prstDash val="solid"/>
            <a:miter lim="800000"/>
            <a:tailEnd type="triangle"/>
          </a:ln>
          <a:effectLst/>
        </p:spPr>
      </p:cxnSp>
      <p:cxnSp>
        <p:nvCxnSpPr>
          <p:cNvPr id="56" name="直接箭头连接符 120">
            <a:extLst>
              <a:ext uri="{FF2B5EF4-FFF2-40B4-BE49-F238E27FC236}">
                <a16:creationId xmlns:a16="http://schemas.microsoft.com/office/drawing/2014/main" id="{EB63ABA9-316C-A4BC-473D-9F2E5D903F5D}"/>
              </a:ext>
            </a:extLst>
          </p:cNvPr>
          <p:cNvCxnSpPr>
            <a:cxnSpLocks/>
            <a:stCxn id="11" idx="1"/>
          </p:cNvCxnSpPr>
          <p:nvPr/>
        </p:nvCxnSpPr>
        <p:spPr>
          <a:xfrm flipH="1" flipV="1">
            <a:off x="7495646" y="3475141"/>
            <a:ext cx="1671922" cy="1841068"/>
          </a:xfrm>
          <a:prstGeom prst="straightConnector1">
            <a:avLst/>
          </a:prstGeom>
          <a:noFill/>
          <a:ln w="44450" cap="flat" cmpd="sng" algn="ctr">
            <a:solidFill>
              <a:srgbClr val="70AD46"/>
            </a:solidFill>
            <a:prstDash val="solid"/>
            <a:miter lim="800000"/>
            <a:tailEnd type="triangle"/>
          </a:ln>
          <a:effectLst/>
        </p:spPr>
      </p:cxnSp>
      <p:cxnSp>
        <p:nvCxnSpPr>
          <p:cNvPr id="61" name="直接箭头连接符 120">
            <a:extLst>
              <a:ext uri="{FF2B5EF4-FFF2-40B4-BE49-F238E27FC236}">
                <a16:creationId xmlns:a16="http://schemas.microsoft.com/office/drawing/2014/main" id="{6BCC2BC5-A8A9-76EC-8D97-389B32FFE57E}"/>
              </a:ext>
            </a:extLst>
          </p:cNvPr>
          <p:cNvCxnSpPr>
            <a:cxnSpLocks/>
          </p:cNvCxnSpPr>
          <p:nvPr/>
        </p:nvCxnSpPr>
        <p:spPr>
          <a:xfrm>
            <a:off x="2335492" y="3489046"/>
            <a:ext cx="467357" cy="0"/>
          </a:xfrm>
          <a:prstGeom prst="straightConnector1">
            <a:avLst/>
          </a:prstGeom>
          <a:noFill/>
          <a:ln w="44450" cap="flat" cmpd="sng" algn="ctr">
            <a:solidFill>
              <a:schemeClr val="accent1"/>
            </a:solidFill>
            <a:prstDash val="solid"/>
            <a:miter lim="800000"/>
            <a:tailEnd type="triangle"/>
          </a:ln>
          <a:effectLst/>
        </p:spPr>
      </p:cxnSp>
      <p:cxnSp>
        <p:nvCxnSpPr>
          <p:cNvPr id="66" name="直接箭头连接符 120">
            <a:extLst>
              <a:ext uri="{FF2B5EF4-FFF2-40B4-BE49-F238E27FC236}">
                <a16:creationId xmlns:a16="http://schemas.microsoft.com/office/drawing/2014/main" id="{809B0AFC-D1AA-58A6-C96F-EB1998C7947C}"/>
              </a:ext>
            </a:extLst>
          </p:cNvPr>
          <p:cNvCxnSpPr>
            <a:cxnSpLocks/>
          </p:cNvCxnSpPr>
          <p:nvPr/>
        </p:nvCxnSpPr>
        <p:spPr>
          <a:xfrm flipH="1">
            <a:off x="5494352" y="5784599"/>
            <a:ext cx="498764" cy="0"/>
          </a:xfrm>
          <a:prstGeom prst="straightConnector1">
            <a:avLst/>
          </a:prstGeom>
          <a:noFill/>
          <a:ln w="44450" cap="flat" cmpd="sng" algn="ctr">
            <a:solidFill>
              <a:srgbClr val="70AD46"/>
            </a:solidFill>
            <a:prstDash val="solid"/>
            <a:miter lim="800000"/>
            <a:tailEnd type="triangle"/>
          </a:ln>
          <a:effectLst/>
        </p:spPr>
      </p:cxnSp>
      <p:cxnSp>
        <p:nvCxnSpPr>
          <p:cNvPr id="67" name="直接箭头连接符 120">
            <a:extLst>
              <a:ext uri="{FF2B5EF4-FFF2-40B4-BE49-F238E27FC236}">
                <a16:creationId xmlns:a16="http://schemas.microsoft.com/office/drawing/2014/main" id="{62DB9302-A2BD-A81B-C74A-4B8A198418B1}"/>
              </a:ext>
            </a:extLst>
          </p:cNvPr>
          <p:cNvCxnSpPr>
            <a:cxnSpLocks/>
            <a:stCxn id="11" idx="1"/>
          </p:cNvCxnSpPr>
          <p:nvPr/>
        </p:nvCxnSpPr>
        <p:spPr>
          <a:xfrm flipH="1" flipV="1">
            <a:off x="7495646" y="4568485"/>
            <a:ext cx="1671922" cy="747724"/>
          </a:xfrm>
          <a:prstGeom prst="straightConnector1">
            <a:avLst/>
          </a:prstGeom>
          <a:noFill/>
          <a:ln w="44450" cap="flat" cmpd="sng" algn="ctr">
            <a:solidFill>
              <a:srgbClr val="70AD46"/>
            </a:solidFill>
            <a:prstDash val="solid"/>
            <a:miter lim="800000"/>
            <a:tailEnd type="triangle"/>
          </a:ln>
          <a:effectLst/>
        </p:spPr>
      </p:cxnSp>
      <p:cxnSp>
        <p:nvCxnSpPr>
          <p:cNvPr id="69" name="直接箭头连接符 120">
            <a:extLst>
              <a:ext uri="{FF2B5EF4-FFF2-40B4-BE49-F238E27FC236}">
                <a16:creationId xmlns:a16="http://schemas.microsoft.com/office/drawing/2014/main" id="{5CCB0A63-AFDF-5244-1C90-20E7C265101C}"/>
              </a:ext>
            </a:extLst>
          </p:cNvPr>
          <p:cNvCxnSpPr>
            <a:cxnSpLocks/>
            <a:stCxn id="11" idx="1"/>
          </p:cNvCxnSpPr>
          <p:nvPr/>
        </p:nvCxnSpPr>
        <p:spPr>
          <a:xfrm flipH="1">
            <a:off x="7558552" y="5316209"/>
            <a:ext cx="1609016" cy="530024"/>
          </a:xfrm>
          <a:prstGeom prst="straightConnector1">
            <a:avLst/>
          </a:prstGeom>
          <a:noFill/>
          <a:ln w="44450" cap="flat" cmpd="sng" algn="ctr">
            <a:solidFill>
              <a:srgbClr val="70AD46"/>
            </a:solidFill>
            <a:prstDash val="solid"/>
            <a:miter lim="800000"/>
            <a:tailEnd type="triangle"/>
          </a:ln>
          <a:effectLst/>
        </p:spPr>
      </p:cxnSp>
      <p:cxnSp>
        <p:nvCxnSpPr>
          <p:cNvPr id="71" name="直接箭头连接符 120">
            <a:extLst>
              <a:ext uri="{FF2B5EF4-FFF2-40B4-BE49-F238E27FC236}">
                <a16:creationId xmlns:a16="http://schemas.microsoft.com/office/drawing/2014/main" id="{B7650D62-4BD8-B921-1DA3-B8020DF05E08}"/>
              </a:ext>
            </a:extLst>
          </p:cNvPr>
          <p:cNvCxnSpPr>
            <a:cxnSpLocks/>
          </p:cNvCxnSpPr>
          <p:nvPr/>
        </p:nvCxnSpPr>
        <p:spPr>
          <a:xfrm>
            <a:off x="4255605" y="3808055"/>
            <a:ext cx="0" cy="380089"/>
          </a:xfrm>
          <a:prstGeom prst="straightConnector1">
            <a:avLst/>
          </a:prstGeom>
          <a:noFill/>
          <a:ln w="44450" cap="flat" cmpd="sng" algn="ctr">
            <a:solidFill>
              <a:schemeClr val="accent1"/>
            </a:solidFill>
            <a:prstDash val="solid"/>
            <a:miter lim="800000"/>
            <a:tailEnd type="triangle"/>
          </a:ln>
          <a:effectLst/>
        </p:spPr>
      </p:cxnSp>
      <p:cxnSp>
        <p:nvCxnSpPr>
          <p:cNvPr id="77" name="直接箭头连接符 120">
            <a:extLst>
              <a:ext uri="{FF2B5EF4-FFF2-40B4-BE49-F238E27FC236}">
                <a16:creationId xmlns:a16="http://schemas.microsoft.com/office/drawing/2014/main" id="{14A31EB0-9CC8-87C3-28BD-E495AFB52C7A}"/>
              </a:ext>
            </a:extLst>
          </p:cNvPr>
          <p:cNvCxnSpPr>
            <a:cxnSpLocks/>
          </p:cNvCxnSpPr>
          <p:nvPr/>
        </p:nvCxnSpPr>
        <p:spPr>
          <a:xfrm flipH="1">
            <a:off x="2422850" y="5758693"/>
            <a:ext cx="542541" cy="0"/>
          </a:xfrm>
          <a:prstGeom prst="straightConnector1">
            <a:avLst/>
          </a:prstGeom>
          <a:noFill/>
          <a:ln w="44450" cap="flat" cmpd="sng" algn="ctr">
            <a:solidFill>
              <a:schemeClr val="accent1"/>
            </a:solidFill>
            <a:prstDash val="solid"/>
            <a:miter lim="800000"/>
            <a:tailEnd type="triangle"/>
          </a:ln>
          <a:effectLst/>
        </p:spPr>
      </p:cxnSp>
      <p:cxnSp>
        <p:nvCxnSpPr>
          <p:cNvPr id="79" name="直接箭头连接符 120">
            <a:extLst>
              <a:ext uri="{FF2B5EF4-FFF2-40B4-BE49-F238E27FC236}">
                <a16:creationId xmlns:a16="http://schemas.microsoft.com/office/drawing/2014/main" id="{12412C74-21F3-5268-18F7-7812EF184EEB}"/>
              </a:ext>
            </a:extLst>
          </p:cNvPr>
          <p:cNvCxnSpPr>
            <a:cxnSpLocks/>
          </p:cNvCxnSpPr>
          <p:nvPr/>
        </p:nvCxnSpPr>
        <p:spPr>
          <a:xfrm>
            <a:off x="4255605" y="4959186"/>
            <a:ext cx="0" cy="488891"/>
          </a:xfrm>
          <a:prstGeom prst="straightConnector1">
            <a:avLst/>
          </a:prstGeom>
          <a:noFill/>
          <a:ln w="44450" cap="flat" cmpd="sng" algn="ctr">
            <a:solidFill>
              <a:srgbClr val="4472C4"/>
            </a:solidFill>
            <a:prstDash val="sysDot"/>
            <a:miter lim="800000"/>
            <a:tailEnd type="triangle"/>
          </a:ln>
          <a:effectLst/>
        </p:spPr>
      </p:cxnSp>
      <p:cxnSp>
        <p:nvCxnSpPr>
          <p:cNvPr id="90" name="直接箭头连接符 120">
            <a:extLst>
              <a:ext uri="{FF2B5EF4-FFF2-40B4-BE49-F238E27FC236}">
                <a16:creationId xmlns:a16="http://schemas.microsoft.com/office/drawing/2014/main" id="{96B8A7BC-2D2B-0035-55B4-1E75B99831C1}"/>
              </a:ext>
            </a:extLst>
          </p:cNvPr>
          <p:cNvCxnSpPr>
            <a:cxnSpLocks/>
          </p:cNvCxnSpPr>
          <p:nvPr/>
        </p:nvCxnSpPr>
        <p:spPr>
          <a:xfrm flipV="1">
            <a:off x="1451312" y="4125492"/>
            <a:ext cx="3410" cy="833694"/>
          </a:xfrm>
          <a:prstGeom prst="straightConnector1">
            <a:avLst/>
          </a:prstGeom>
          <a:noFill/>
          <a:ln w="44450" cap="flat" cmpd="sng" algn="ctr">
            <a:solidFill>
              <a:schemeClr val="accent1"/>
            </a:solidFill>
            <a:prstDash val="solid"/>
            <a:miter lim="800000"/>
            <a:tailEnd type="triangle"/>
          </a:ln>
          <a:effectLst/>
        </p:spPr>
      </p:cxnSp>
      <p:grpSp>
        <p:nvGrpSpPr>
          <p:cNvPr id="2" name="组合 1">
            <a:extLst>
              <a:ext uri="{FF2B5EF4-FFF2-40B4-BE49-F238E27FC236}">
                <a16:creationId xmlns:a16="http://schemas.microsoft.com/office/drawing/2014/main" id="{21C88595-C723-57C2-7B3F-909E95C291C1}"/>
              </a:ext>
            </a:extLst>
          </p:cNvPr>
          <p:cNvGrpSpPr/>
          <p:nvPr/>
        </p:nvGrpSpPr>
        <p:grpSpPr>
          <a:xfrm>
            <a:off x="8905208" y="2322070"/>
            <a:ext cx="2860010" cy="1325563"/>
            <a:chOff x="1544514" y="1774669"/>
            <a:chExt cx="2860010" cy="1325563"/>
          </a:xfrm>
        </p:grpSpPr>
        <p:pic>
          <p:nvPicPr>
            <p:cNvPr id="3" name="内容占位符 4">
              <a:extLst>
                <a:ext uri="{FF2B5EF4-FFF2-40B4-BE49-F238E27FC236}">
                  <a16:creationId xmlns:a16="http://schemas.microsoft.com/office/drawing/2014/main" id="{CB303DE6-256F-38AC-3AB8-C2E543015EF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544514" y="1774669"/>
              <a:ext cx="1325563" cy="1325563"/>
            </a:xfrm>
            <a:prstGeom prst="rect">
              <a:avLst/>
            </a:prstGeom>
          </p:spPr>
        </p:pic>
        <p:sp>
          <p:nvSpPr>
            <p:cNvPr id="7" name="文本框 6">
              <a:extLst>
                <a:ext uri="{FF2B5EF4-FFF2-40B4-BE49-F238E27FC236}">
                  <a16:creationId xmlns:a16="http://schemas.microsoft.com/office/drawing/2014/main" id="{A7CCE680-5043-5E58-FEDC-82FF887EBE42}"/>
                </a:ext>
              </a:extLst>
            </p:cNvPr>
            <p:cNvSpPr txBox="1"/>
            <p:nvPr/>
          </p:nvSpPr>
          <p:spPr>
            <a:xfrm>
              <a:off x="2573553" y="2127687"/>
              <a:ext cx="1830971" cy="707886"/>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Bayesian network</a:t>
              </a:r>
            </a:p>
          </p:txBody>
        </p:sp>
      </p:grpSp>
      <mc:AlternateContent xmlns:mc="http://schemas.openxmlformats.org/markup-compatibility/2006" xmlns:a14="http://schemas.microsoft.com/office/drawing/2010/main">
        <mc:Choice Requires="a14">
          <p:sp>
            <p:nvSpPr>
              <p:cNvPr id="9" name="圆角矩形 8">
                <a:extLst>
                  <a:ext uri="{FF2B5EF4-FFF2-40B4-BE49-F238E27FC236}">
                    <a16:creationId xmlns:a16="http://schemas.microsoft.com/office/drawing/2014/main" id="{9008CD22-4BD6-2F40-BF06-B7147A5E7F58}"/>
                  </a:ext>
                </a:extLst>
              </p:cNvPr>
              <p:cNvSpPr/>
              <p:nvPr/>
            </p:nvSpPr>
            <p:spPr>
              <a:xfrm>
                <a:off x="6148859" y="4403603"/>
                <a:ext cx="1213206" cy="408623"/>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Target</a:t>
                </a:r>
                <a:r>
                  <a:rPr lang="en-US" altLang="zh-CN" b="1" dirty="0">
                    <a:solidFill>
                      <a:schemeClr val="bg1"/>
                    </a:solidFill>
                    <a:ea typeface="Linux Libertine" panose="02000503000000000000" pitchFamily="2" charset="0"/>
                    <a:cs typeface="Linux Libertine" panose="02000503000000000000" pitchFamily="2" charset="0"/>
                  </a:rPr>
                  <a:t> </a:t>
                </a:r>
                <a14:m>
                  <m:oMath xmlns:m="http://schemas.openxmlformats.org/officeDocument/2006/math">
                    <m:sSub>
                      <m:sSubPr>
                        <m:ctrlPr>
                          <a:rPr lang="en-US" altLang="zh-CN" b="1" i="1" dirty="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ctrlPr>
                      </m:sSubPr>
                      <m:e>
                        <m:r>
                          <a:rPr lang="en-US" altLang="zh-CN" b="1" i="1" dirty="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𝒕</m:t>
                        </m:r>
                      </m:e>
                      <m:sub>
                        <m: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𝟐</m:t>
                        </m:r>
                      </m:sub>
                    </m:sSub>
                  </m:oMath>
                </a14:m>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9" name="圆角矩形 8">
                <a:extLst>
                  <a:ext uri="{FF2B5EF4-FFF2-40B4-BE49-F238E27FC236}">
                    <a16:creationId xmlns:a16="http://schemas.microsoft.com/office/drawing/2014/main" id="{9008CD22-4BD6-2F40-BF06-B7147A5E7F58}"/>
                  </a:ext>
                </a:extLst>
              </p:cNvPr>
              <p:cNvSpPr>
                <a:spLocks noRot="1" noChangeAspect="1" noMove="1" noResize="1" noEditPoints="1" noAdjustHandles="1" noChangeArrowheads="1" noChangeShapeType="1" noTextEdit="1"/>
              </p:cNvSpPr>
              <p:nvPr/>
            </p:nvSpPr>
            <p:spPr>
              <a:xfrm>
                <a:off x="6148859" y="4403603"/>
                <a:ext cx="1213206" cy="408623"/>
              </a:xfrm>
              <a:prstGeom prst="roundRect">
                <a:avLst/>
              </a:prstGeom>
              <a:blipFill>
                <a:blip r:embed="rId8"/>
                <a:stretch>
                  <a:fillRect b="-13889"/>
                </a:stretch>
              </a:blipFill>
              <a:ln w="38100">
                <a:solidFill>
                  <a:schemeClr val="accent6"/>
                </a:solidFill>
                <a:prstDash val="solid"/>
              </a:ln>
            </p:spPr>
            <p:txBody>
              <a:bodyPr/>
              <a:lstStyle/>
              <a:p>
                <a:r>
                  <a:rPr lang="zh-CN" altLang="en-US">
                    <a:noFill/>
                  </a:rPr>
                  <a:t> </a:t>
                </a:r>
              </a:p>
            </p:txBody>
          </p:sp>
        </mc:Fallback>
      </mc:AlternateContent>
      <p:cxnSp>
        <p:nvCxnSpPr>
          <p:cNvPr id="10" name="直接箭头连接符 120">
            <a:extLst>
              <a:ext uri="{FF2B5EF4-FFF2-40B4-BE49-F238E27FC236}">
                <a16:creationId xmlns:a16="http://schemas.microsoft.com/office/drawing/2014/main" id="{E3758346-23C4-987B-576A-5C72178DCB3A}"/>
              </a:ext>
            </a:extLst>
          </p:cNvPr>
          <p:cNvCxnSpPr>
            <a:cxnSpLocks/>
          </p:cNvCxnSpPr>
          <p:nvPr/>
        </p:nvCxnSpPr>
        <p:spPr>
          <a:xfrm flipH="1">
            <a:off x="5494352" y="4616730"/>
            <a:ext cx="498764" cy="0"/>
          </a:xfrm>
          <a:prstGeom prst="straightConnector1">
            <a:avLst/>
          </a:prstGeom>
          <a:noFill/>
          <a:ln w="44450" cap="flat" cmpd="sng" algn="ctr">
            <a:solidFill>
              <a:srgbClr val="70AD46"/>
            </a:solidFill>
            <a:prstDash val="solid"/>
            <a:miter lim="800000"/>
            <a:tailEnd type="triangle"/>
          </a:ln>
          <a:effectLst/>
        </p:spPr>
      </p:cxnSp>
      <mc:AlternateContent xmlns:mc="http://schemas.openxmlformats.org/markup-compatibility/2006" xmlns:a14="http://schemas.microsoft.com/office/drawing/2010/main">
        <mc:Choice Requires="a14">
          <p:sp>
            <p:nvSpPr>
              <p:cNvPr id="11" name="圆角矩形 10">
                <a:extLst>
                  <a:ext uri="{FF2B5EF4-FFF2-40B4-BE49-F238E27FC236}">
                    <a16:creationId xmlns:a16="http://schemas.microsoft.com/office/drawing/2014/main" id="{51853E0F-A6E4-AB1A-616F-321F8493454C}"/>
                  </a:ext>
                </a:extLst>
              </p:cNvPr>
              <p:cNvSpPr/>
              <p:nvPr/>
            </p:nvSpPr>
            <p:spPr>
              <a:xfrm>
                <a:off x="9167568" y="4298203"/>
                <a:ext cx="2136277" cy="2036011"/>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The probability each program property is reachable by exploitation fuzzing based on seed set </a:t>
                </a:r>
                <a14:m>
                  <m:oMath xmlns:m="http://schemas.openxmlformats.org/officeDocument/2006/math">
                    <m: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𝑺</m:t>
                    </m:r>
                  </m:oMath>
                </a14:m>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11" name="圆角矩形 10">
                <a:extLst>
                  <a:ext uri="{FF2B5EF4-FFF2-40B4-BE49-F238E27FC236}">
                    <a16:creationId xmlns:a16="http://schemas.microsoft.com/office/drawing/2014/main" id="{51853E0F-A6E4-AB1A-616F-321F8493454C}"/>
                  </a:ext>
                </a:extLst>
              </p:cNvPr>
              <p:cNvSpPr>
                <a:spLocks noRot="1" noChangeAspect="1" noMove="1" noResize="1" noEditPoints="1" noAdjustHandles="1" noChangeArrowheads="1" noChangeShapeType="1" noTextEdit="1"/>
              </p:cNvSpPr>
              <p:nvPr/>
            </p:nvSpPr>
            <p:spPr>
              <a:xfrm>
                <a:off x="9167568" y="4298203"/>
                <a:ext cx="2136277" cy="2036011"/>
              </a:xfrm>
              <a:prstGeom prst="roundRect">
                <a:avLst/>
              </a:prstGeom>
              <a:blipFill>
                <a:blip r:embed="rId9"/>
                <a:stretch>
                  <a:fillRect b="-3636"/>
                </a:stretch>
              </a:blipFill>
              <a:ln w="38100">
                <a:solidFill>
                  <a:schemeClr val="accent6"/>
                </a:solidFill>
                <a:prstDash val="solid"/>
              </a:ln>
            </p:spPr>
            <p:txBody>
              <a:bodyPr/>
              <a:lstStyle/>
              <a:p>
                <a:r>
                  <a:rPr lang="zh-CN" altLang="en-US">
                    <a:noFill/>
                  </a:rPr>
                  <a:t> </a:t>
                </a:r>
              </a:p>
            </p:txBody>
          </p:sp>
        </mc:Fallback>
      </mc:AlternateContent>
      <p:sp>
        <p:nvSpPr>
          <p:cNvPr id="16" name="圆角矩形 15">
            <a:extLst>
              <a:ext uri="{FF2B5EF4-FFF2-40B4-BE49-F238E27FC236}">
                <a16:creationId xmlns:a16="http://schemas.microsoft.com/office/drawing/2014/main" id="{60D0BE8B-F17E-51E8-CB14-6F4C5B5E7458}"/>
              </a:ext>
            </a:extLst>
          </p:cNvPr>
          <p:cNvSpPr/>
          <p:nvPr/>
        </p:nvSpPr>
        <p:spPr>
          <a:xfrm>
            <a:off x="8322790" y="1903168"/>
            <a:ext cx="3506785" cy="4783382"/>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Microsoft YaHei" panose="020B0503020204020204" pitchFamily="34" charset="-122"/>
              <a:ea typeface="Microsoft YaHei" panose="020B0503020204020204" pitchFamily="34" charset="-122"/>
            </a:endParaRPr>
          </a:p>
        </p:txBody>
      </p:sp>
      <p:cxnSp>
        <p:nvCxnSpPr>
          <p:cNvPr id="28" name="直接箭头连接符 120">
            <a:extLst>
              <a:ext uri="{FF2B5EF4-FFF2-40B4-BE49-F238E27FC236}">
                <a16:creationId xmlns:a16="http://schemas.microsoft.com/office/drawing/2014/main" id="{372BA7EA-2515-C954-9386-AA2959A0CEA4}"/>
              </a:ext>
            </a:extLst>
          </p:cNvPr>
          <p:cNvCxnSpPr>
            <a:cxnSpLocks/>
          </p:cNvCxnSpPr>
          <p:nvPr/>
        </p:nvCxnSpPr>
        <p:spPr>
          <a:xfrm flipH="1">
            <a:off x="10218843" y="3533899"/>
            <a:ext cx="6504" cy="632605"/>
          </a:xfrm>
          <a:prstGeom prst="straightConnector1">
            <a:avLst/>
          </a:prstGeom>
          <a:noFill/>
          <a:ln w="44450" cap="flat" cmpd="sng" algn="ctr">
            <a:solidFill>
              <a:srgbClr val="70AD46"/>
            </a:solidFill>
            <a:prstDash val="solid"/>
            <a:miter lim="800000"/>
            <a:tailEnd type="triangle"/>
          </a:ln>
          <a:effectLst/>
        </p:spPr>
      </p:cxnSp>
      <p:sp>
        <p:nvSpPr>
          <p:cNvPr id="31" name="文本框 30">
            <a:extLst>
              <a:ext uri="{FF2B5EF4-FFF2-40B4-BE49-F238E27FC236}">
                <a16:creationId xmlns:a16="http://schemas.microsoft.com/office/drawing/2014/main" id="{59F0ACAC-CDB3-7053-A2EB-7350E6F93888}"/>
              </a:ext>
            </a:extLst>
          </p:cNvPr>
          <p:cNvSpPr txBox="1"/>
          <p:nvPr/>
        </p:nvSpPr>
        <p:spPr>
          <a:xfrm>
            <a:off x="4048541" y="2255166"/>
            <a:ext cx="1817716" cy="923330"/>
          </a:xfrm>
          <a:prstGeom prst="rect">
            <a:avLst/>
          </a:prstGeom>
          <a:noFill/>
        </p:spPr>
        <p:txBody>
          <a:bodyPr wrap="square" rtlCol="0">
            <a:spAutoFit/>
          </a:bodyPr>
          <a:lstStyle/>
          <a:p>
            <a:pPr algn="ctr"/>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Negative feedback elimination</a:t>
            </a:r>
          </a:p>
        </p:txBody>
      </p:sp>
      <p:pic>
        <p:nvPicPr>
          <p:cNvPr id="34" name="图形 33" descr="低视力 纯色填充">
            <a:extLst>
              <a:ext uri="{FF2B5EF4-FFF2-40B4-BE49-F238E27FC236}">
                <a16:creationId xmlns:a16="http://schemas.microsoft.com/office/drawing/2014/main" id="{8F8F23C6-31BA-CC2B-B0E5-720B204CF84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71503" y="2201844"/>
            <a:ext cx="914400" cy="914400"/>
          </a:xfrm>
          <a:prstGeom prst="rect">
            <a:avLst/>
          </a:prstGeom>
        </p:spPr>
      </p:pic>
      <p:cxnSp>
        <p:nvCxnSpPr>
          <p:cNvPr id="35" name="直接箭头连接符 120">
            <a:extLst>
              <a:ext uri="{FF2B5EF4-FFF2-40B4-BE49-F238E27FC236}">
                <a16:creationId xmlns:a16="http://schemas.microsoft.com/office/drawing/2014/main" id="{D8B6D3BF-4C5A-325C-B8F7-A51C89884981}"/>
              </a:ext>
            </a:extLst>
          </p:cNvPr>
          <p:cNvCxnSpPr>
            <a:cxnSpLocks/>
          </p:cNvCxnSpPr>
          <p:nvPr/>
        </p:nvCxnSpPr>
        <p:spPr>
          <a:xfrm flipV="1">
            <a:off x="1660428" y="2659044"/>
            <a:ext cx="1691237" cy="451329"/>
          </a:xfrm>
          <a:prstGeom prst="straightConnector1">
            <a:avLst/>
          </a:prstGeom>
          <a:noFill/>
          <a:ln w="44450" cap="flat" cmpd="sng" algn="ctr">
            <a:solidFill>
              <a:srgbClr val="FFC000"/>
            </a:solidFill>
            <a:prstDash val="solid"/>
            <a:miter lim="800000"/>
            <a:tailEnd type="triangle"/>
          </a:ln>
          <a:effectLst/>
        </p:spPr>
      </p:cxnSp>
      <p:cxnSp>
        <p:nvCxnSpPr>
          <p:cNvPr id="42" name="直接箭头连接符 120">
            <a:extLst>
              <a:ext uri="{FF2B5EF4-FFF2-40B4-BE49-F238E27FC236}">
                <a16:creationId xmlns:a16="http://schemas.microsoft.com/office/drawing/2014/main" id="{613BB201-CD89-B908-AB84-4187534B2E4C}"/>
              </a:ext>
            </a:extLst>
          </p:cNvPr>
          <p:cNvCxnSpPr>
            <a:cxnSpLocks/>
          </p:cNvCxnSpPr>
          <p:nvPr/>
        </p:nvCxnSpPr>
        <p:spPr>
          <a:xfrm>
            <a:off x="5548295" y="2597272"/>
            <a:ext cx="3228538" cy="358483"/>
          </a:xfrm>
          <a:prstGeom prst="straightConnector1">
            <a:avLst/>
          </a:prstGeom>
          <a:noFill/>
          <a:ln w="44450" cap="flat" cmpd="sng" algn="ctr">
            <a:solidFill>
              <a:srgbClr val="FFC000"/>
            </a:solidFill>
            <a:prstDash val="solid"/>
            <a:miter lim="800000"/>
            <a:tailEnd type="triangle"/>
          </a:ln>
          <a:effectLst/>
        </p:spPr>
      </p:cxn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D69B1309-C929-8B2B-F3B9-E94437C11050}"/>
                  </a:ext>
                </a:extLst>
              </p:cNvPr>
              <p:cNvSpPr txBox="1"/>
              <p:nvPr/>
            </p:nvSpPr>
            <p:spPr>
              <a:xfrm>
                <a:off x="5262029" y="3825394"/>
                <a:ext cx="2319951" cy="369332"/>
              </a:xfrm>
              <a:prstGeom prst="rect">
                <a:avLst/>
              </a:prstGeom>
              <a:noFill/>
            </p:spPr>
            <p:txBody>
              <a:bodyPr wrap="square">
                <a:spAutoFit/>
              </a:bodyPr>
              <a:lstStyle/>
              <a:p>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whether </a:t>
                </a:r>
                <a14:m>
                  <m:oMath xmlns:m="http://schemas.openxmlformats.org/officeDocument/2006/math">
                    <m:sSub>
                      <m:sSubPr>
                        <m:ctrlPr>
                          <a:rPr lang="en-US" altLang="zh-CN" i="1" dirty="0" smtClean="0">
                            <a:solidFill>
                              <a:prstClr val="black"/>
                            </a:solidFill>
                            <a:latin typeface="Cambria Math" panose="02040503050406030204" pitchFamily="18" charset="0"/>
                            <a:ea typeface="Linux Libertine" panose="02000503000000000000" pitchFamily="2" charset="0"/>
                            <a:cs typeface="Linux Libertine" panose="02000503000000000000" pitchFamily="2" charset="0"/>
                          </a:rPr>
                        </m:ctrlPr>
                      </m:sSubPr>
                      <m:e>
                        <m:r>
                          <a:rPr lang="en-US" altLang="zh-CN" i="1" dirty="0" smtClean="0">
                            <a:solidFill>
                              <a:prstClr val="black"/>
                            </a:solidFill>
                            <a:latin typeface="Cambria Math" panose="02040503050406030204" pitchFamily="18" charset="0"/>
                            <a:ea typeface="Linux Libertine" panose="02000503000000000000" pitchFamily="2" charset="0"/>
                            <a:cs typeface="Linux Libertine" panose="02000503000000000000" pitchFamily="2" charset="0"/>
                          </a:rPr>
                          <m:t>𝑡</m:t>
                        </m:r>
                      </m:e>
                      <m:sub>
                        <m:r>
                          <a:rPr lang="en-US" altLang="zh-CN" i="1" dirty="0" smtClean="0">
                            <a:solidFill>
                              <a:prstClr val="black"/>
                            </a:solidFill>
                            <a:latin typeface="Cambria Math" panose="02040503050406030204" pitchFamily="18" charset="0"/>
                            <a:ea typeface="Linux Libertine" panose="02000503000000000000" pitchFamily="2" charset="0"/>
                            <a:cs typeface="Linux Libertine" panose="02000503000000000000" pitchFamily="2" charset="0"/>
                          </a:rPr>
                          <m:t>1</m:t>
                        </m:r>
                      </m:sub>
                    </m:sSub>
                  </m:oMath>
                </a14:m>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is reached</a:t>
                </a:r>
                <a:endParaRPr lang="zh-CN" altLang="en-US" dirty="0"/>
              </a:p>
            </p:txBody>
          </p:sp>
        </mc:Choice>
        <mc:Fallback xmlns="">
          <p:sp>
            <p:nvSpPr>
              <p:cNvPr id="50" name="文本框 49">
                <a:extLst>
                  <a:ext uri="{FF2B5EF4-FFF2-40B4-BE49-F238E27FC236}">
                    <a16:creationId xmlns:a16="http://schemas.microsoft.com/office/drawing/2014/main" id="{D69B1309-C929-8B2B-F3B9-E94437C11050}"/>
                  </a:ext>
                </a:extLst>
              </p:cNvPr>
              <p:cNvSpPr txBox="1">
                <a:spLocks noRot="1" noChangeAspect="1" noMove="1" noResize="1" noEditPoints="1" noAdjustHandles="1" noChangeArrowheads="1" noChangeShapeType="1" noTextEdit="1"/>
              </p:cNvSpPr>
              <p:nvPr/>
            </p:nvSpPr>
            <p:spPr>
              <a:xfrm>
                <a:off x="5262029" y="3825394"/>
                <a:ext cx="2319951" cy="369332"/>
              </a:xfrm>
              <a:prstGeom prst="rect">
                <a:avLst/>
              </a:prstGeom>
              <a:blipFill>
                <a:blip r:embed="rId12"/>
                <a:stretch>
                  <a:fillRect l="-2174" t="-6667" b="-23333"/>
                </a:stretch>
              </a:blipFill>
            </p:spPr>
            <p:txBody>
              <a:bodyPr/>
              <a:lstStyle/>
              <a:p>
                <a:r>
                  <a:rPr lang="zh-CN" altLang="en-US">
                    <a:noFill/>
                  </a:rPr>
                  <a:t> </a:t>
                </a:r>
              </a:p>
            </p:txBody>
          </p:sp>
        </mc:Fallback>
      </mc:AlternateContent>
      <p:cxnSp>
        <p:nvCxnSpPr>
          <p:cNvPr id="52" name="直接箭头连接符 120">
            <a:extLst>
              <a:ext uri="{FF2B5EF4-FFF2-40B4-BE49-F238E27FC236}">
                <a16:creationId xmlns:a16="http://schemas.microsoft.com/office/drawing/2014/main" id="{D0AF0177-C464-A721-C451-59D8098FFFE5}"/>
              </a:ext>
            </a:extLst>
          </p:cNvPr>
          <p:cNvCxnSpPr>
            <a:cxnSpLocks/>
            <a:endCxn id="50" idx="1"/>
          </p:cNvCxnSpPr>
          <p:nvPr/>
        </p:nvCxnSpPr>
        <p:spPr>
          <a:xfrm>
            <a:off x="4506130" y="3799597"/>
            <a:ext cx="755899" cy="210463"/>
          </a:xfrm>
          <a:prstGeom prst="straightConnector1">
            <a:avLst/>
          </a:prstGeom>
          <a:noFill/>
          <a:ln w="44450" cap="flat" cmpd="sng" algn="ctr">
            <a:solidFill>
              <a:srgbClr val="FFC000"/>
            </a:solidFill>
            <a:prstDash val="solid"/>
            <a:miter lim="800000"/>
            <a:tailEnd type="triangle"/>
          </a:ln>
          <a:effectLst/>
        </p:spPr>
      </p:cxnSp>
      <p:cxnSp>
        <p:nvCxnSpPr>
          <p:cNvPr id="62" name="直接箭头连接符 120">
            <a:extLst>
              <a:ext uri="{FF2B5EF4-FFF2-40B4-BE49-F238E27FC236}">
                <a16:creationId xmlns:a16="http://schemas.microsoft.com/office/drawing/2014/main" id="{4875C464-0E7F-808F-1E4C-D5C66EC55D86}"/>
              </a:ext>
            </a:extLst>
          </p:cNvPr>
          <p:cNvCxnSpPr>
            <a:cxnSpLocks/>
            <a:stCxn id="50" idx="3"/>
          </p:cNvCxnSpPr>
          <p:nvPr/>
        </p:nvCxnSpPr>
        <p:spPr>
          <a:xfrm flipV="1">
            <a:off x="7581980" y="3166963"/>
            <a:ext cx="1194853" cy="843097"/>
          </a:xfrm>
          <a:prstGeom prst="straightConnector1">
            <a:avLst/>
          </a:prstGeom>
          <a:noFill/>
          <a:ln w="44450" cap="flat" cmpd="sng" algn="ctr">
            <a:solidFill>
              <a:srgbClr val="FFC000"/>
            </a:solidFill>
            <a:prstDash val="solid"/>
            <a:miter lim="800000"/>
            <a:tailEnd type="triangle"/>
          </a:ln>
          <a:effectLst/>
        </p:spPr>
      </p:cxnSp>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96A1C264-A5AA-38C0-5C77-2952D8477374}"/>
                  </a:ext>
                </a:extLst>
              </p:cNvPr>
              <p:cNvSpPr txBox="1"/>
              <p:nvPr/>
            </p:nvSpPr>
            <p:spPr>
              <a:xfrm>
                <a:off x="5262028" y="5006768"/>
                <a:ext cx="2319951" cy="369332"/>
              </a:xfrm>
              <a:prstGeom prst="rect">
                <a:avLst/>
              </a:prstGeom>
              <a:noFill/>
            </p:spPr>
            <p:txBody>
              <a:bodyPr wrap="square">
                <a:spAutoFit/>
              </a:bodyPr>
              <a:lstStyle/>
              <a:p>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whether </a:t>
                </a:r>
                <a14:m>
                  <m:oMath xmlns:m="http://schemas.openxmlformats.org/officeDocument/2006/math">
                    <m:sSub>
                      <m:sSubPr>
                        <m:ctrlPr>
                          <a:rPr lang="en-US" altLang="zh-CN" i="1" dirty="0" smtClean="0">
                            <a:solidFill>
                              <a:prstClr val="black"/>
                            </a:solidFill>
                            <a:latin typeface="Cambria Math" panose="02040503050406030204" pitchFamily="18" charset="0"/>
                            <a:ea typeface="Linux Libertine" panose="02000503000000000000" pitchFamily="2" charset="0"/>
                            <a:cs typeface="Linux Libertine" panose="02000503000000000000" pitchFamily="2" charset="0"/>
                          </a:rPr>
                        </m:ctrlPr>
                      </m:sSubPr>
                      <m:e>
                        <m:r>
                          <a:rPr lang="en-US" altLang="zh-CN" i="1" dirty="0" smtClean="0">
                            <a:solidFill>
                              <a:prstClr val="black"/>
                            </a:solidFill>
                            <a:latin typeface="Cambria Math" panose="02040503050406030204" pitchFamily="18" charset="0"/>
                            <a:ea typeface="Linux Libertine" panose="02000503000000000000" pitchFamily="2" charset="0"/>
                            <a:cs typeface="Linux Libertine" panose="02000503000000000000" pitchFamily="2" charset="0"/>
                          </a:rPr>
                          <m:t>𝑡</m:t>
                        </m:r>
                      </m:e>
                      <m:sub>
                        <m:r>
                          <a:rPr lang="en-US" altLang="zh-CN" b="0" i="1" dirty="0" smtClean="0">
                            <a:solidFill>
                              <a:prstClr val="black"/>
                            </a:solidFill>
                            <a:latin typeface="Cambria Math" panose="02040503050406030204" pitchFamily="18" charset="0"/>
                            <a:ea typeface="Linux Libertine" panose="02000503000000000000" pitchFamily="2" charset="0"/>
                            <a:cs typeface="Linux Libertine" panose="02000503000000000000" pitchFamily="2" charset="0"/>
                          </a:rPr>
                          <m:t>2</m:t>
                        </m:r>
                      </m:sub>
                    </m:sSub>
                  </m:oMath>
                </a14:m>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is reached</a:t>
                </a:r>
                <a:endParaRPr lang="zh-CN" altLang="en-US" dirty="0"/>
              </a:p>
            </p:txBody>
          </p:sp>
        </mc:Choice>
        <mc:Fallback xmlns="">
          <p:sp>
            <p:nvSpPr>
              <p:cNvPr id="65" name="文本框 64">
                <a:extLst>
                  <a:ext uri="{FF2B5EF4-FFF2-40B4-BE49-F238E27FC236}">
                    <a16:creationId xmlns:a16="http://schemas.microsoft.com/office/drawing/2014/main" id="{96A1C264-A5AA-38C0-5C77-2952D8477374}"/>
                  </a:ext>
                </a:extLst>
              </p:cNvPr>
              <p:cNvSpPr txBox="1">
                <a:spLocks noRot="1" noChangeAspect="1" noMove="1" noResize="1" noEditPoints="1" noAdjustHandles="1" noChangeArrowheads="1" noChangeShapeType="1" noTextEdit="1"/>
              </p:cNvSpPr>
              <p:nvPr/>
            </p:nvSpPr>
            <p:spPr>
              <a:xfrm>
                <a:off x="5262028" y="5006768"/>
                <a:ext cx="2319951" cy="369332"/>
              </a:xfrm>
              <a:prstGeom prst="rect">
                <a:avLst/>
              </a:prstGeom>
              <a:blipFill>
                <a:blip r:embed="rId13"/>
                <a:stretch>
                  <a:fillRect l="-2174" t="-6667" b="-26667"/>
                </a:stretch>
              </a:blipFill>
            </p:spPr>
            <p:txBody>
              <a:bodyPr/>
              <a:lstStyle/>
              <a:p>
                <a:r>
                  <a:rPr lang="zh-CN" altLang="en-US">
                    <a:noFill/>
                  </a:rPr>
                  <a:t> </a:t>
                </a:r>
              </a:p>
            </p:txBody>
          </p:sp>
        </mc:Fallback>
      </mc:AlternateContent>
      <p:cxnSp>
        <p:nvCxnSpPr>
          <p:cNvPr id="68" name="直接箭头连接符 120">
            <a:extLst>
              <a:ext uri="{FF2B5EF4-FFF2-40B4-BE49-F238E27FC236}">
                <a16:creationId xmlns:a16="http://schemas.microsoft.com/office/drawing/2014/main" id="{262EAB64-5C00-99AD-C211-5C958A371571}"/>
              </a:ext>
            </a:extLst>
          </p:cNvPr>
          <p:cNvCxnSpPr>
            <a:cxnSpLocks/>
          </p:cNvCxnSpPr>
          <p:nvPr/>
        </p:nvCxnSpPr>
        <p:spPr>
          <a:xfrm>
            <a:off x="4483987" y="4966680"/>
            <a:ext cx="755899" cy="210463"/>
          </a:xfrm>
          <a:prstGeom prst="straightConnector1">
            <a:avLst/>
          </a:prstGeom>
          <a:noFill/>
          <a:ln w="44450" cap="flat" cmpd="sng" algn="ctr">
            <a:solidFill>
              <a:srgbClr val="FFC000"/>
            </a:solidFill>
            <a:prstDash val="solid"/>
            <a:miter lim="800000"/>
            <a:tailEnd type="triangle"/>
          </a:ln>
          <a:effectLst/>
        </p:spPr>
      </p:cxnSp>
      <p:cxnSp>
        <p:nvCxnSpPr>
          <p:cNvPr id="70" name="直接箭头连接符 120">
            <a:extLst>
              <a:ext uri="{FF2B5EF4-FFF2-40B4-BE49-F238E27FC236}">
                <a16:creationId xmlns:a16="http://schemas.microsoft.com/office/drawing/2014/main" id="{5391B79E-A30B-07FD-0C83-A84FA5150709}"/>
              </a:ext>
            </a:extLst>
          </p:cNvPr>
          <p:cNvCxnSpPr>
            <a:cxnSpLocks/>
            <a:stCxn id="65" idx="3"/>
          </p:cNvCxnSpPr>
          <p:nvPr/>
        </p:nvCxnSpPr>
        <p:spPr>
          <a:xfrm flipV="1">
            <a:off x="7581979" y="3318043"/>
            <a:ext cx="1317182" cy="1873391"/>
          </a:xfrm>
          <a:prstGeom prst="straightConnector1">
            <a:avLst/>
          </a:prstGeom>
          <a:noFill/>
          <a:ln w="44450" cap="flat" cmpd="sng" algn="ctr">
            <a:solidFill>
              <a:srgbClr val="FFC000"/>
            </a:solidFill>
            <a:prstDash val="solid"/>
            <a:miter lim="800000"/>
            <a:tailEnd type="triangle"/>
          </a:ln>
          <a:effectLst/>
        </p:spPr>
      </p:cxnSp>
      <p:sp>
        <p:nvSpPr>
          <p:cNvPr id="12" name="矩形 11">
            <a:extLst>
              <a:ext uri="{FF2B5EF4-FFF2-40B4-BE49-F238E27FC236}">
                <a16:creationId xmlns:a16="http://schemas.microsoft.com/office/drawing/2014/main" id="{BBB9E551-CD6A-0E00-5FD5-69F51E610F5B}"/>
              </a:ext>
            </a:extLst>
          </p:cNvPr>
          <p:cNvSpPr/>
          <p:nvPr/>
        </p:nvSpPr>
        <p:spPr>
          <a:xfrm>
            <a:off x="265044" y="1335313"/>
            <a:ext cx="11616746" cy="5522687"/>
          </a:xfrm>
          <a:prstGeom prst="rect">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5" name="圆角矩形 14">
            <a:extLst>
              <a:ext uri="{FF2B5EF4-FFF2-40B4-BE49-F238E27FC236}">
                <a16:creationId xmlns:a16="http://schemas.microsoft.com/office/drawing/2014/main" id="{B905673A-583E-183D-1134-DC997051DAA4}"/>
              </a:ext>
            </a:extLst>
          </p:cNvPr>
          <p:cNvSpPr/>
          <p:nvPr/>
        </p:nvSpPr>
        <p:spPr>
          <a:xfrm>
            <a:off x="8547601" y="3247359"/>
            <a:ext cx="3182512" cy="1532334"/>
          </a:xfrm>
          <a:prstGeom prst="roundRect">
            <a:avLst/>
          </a:prstGeom>
          <a:solidFill>
            <a:schemeClr val="accent6"/>
          </a:solidFill>
        </p:spPr>
        <p:txBody>
          <a:bodyPr wrap="square" rtlCol="0">
            <a:spAutoFit/>
          </a:bodyPr>
          <a:lstStyle/>
          <a:p>
            <a:pPr algn="ctr"/>
            <a:r>
              <a:rPr lang="en-US" altLang="zh-CN" sz="2800" b="1" i="1" dirty="0">
                <a:solidFill>
                  <a:schemeClr val="bg1"/>
                </a:solidFill>
                <a:latin typeface="Linux Libertine" panose="02000503000000000000" pitchFamily="2" charset="0"/>
                <a:cs typeface="Linux Libertine" panose="02000503000000000000" pitchFamily="2" charset="0"/>
              </a:rPr>
              <a:t>Semantics-aware </a:t>
            </a:r>
          </a:p>
          <a:p>
            <a:pPr algn="ctr"/>
            <a:r>
              <a:rPr lang="en-US" altLang="zh-CN" sz="2800" b="1" dirty="0">
                <a:solidFill>
                  <a:schemeClr val="bg1"/>
                </a:solidFill>
                <a:latin typeface="Linux Libertine" panose="02000503000000000000" pitchFamily="2" charset="0"/>
                <a:cs typeface="Linux Libertine" panose="02000503000000000000" pitchFamily="2" charset="0"/>
              </a:rPr>
              <a:t>and</a:t>
            </a:r>
          </a:p>
          <a:p>
            <a:pPr algn="ctr"/>
            <a:r>
              <a:rPr lang="en-US" altLang="zh-CN" sz="2800" b="1" i="1" dirty="0">
                <a:solidFill>
                  <a:schemeClr val="bg1"/>
                </a:solidFill>
                <a:latin typeface="Linux Libertine" panose="02000503000000000000" pitchFamily="2" charset="0"/>
                <a:cs typeface="Linux Libertine" panose="02000503000000000000" pitchFamily="2" charset="0"/>
              </a:rPr>
              <a:t>Fine-grained</a:t>
            </a:r>
          </a:p>
        </p:txBody>
      </p:sp>
      <p:sp>
        <p:nvSpPr>
          <p:cNvPr id="13" name="圆角矩形 12">
            <a:extLst>
              <a:ext uri="{FF2B5EF4-FFF2-40B4-BE49-F238E27FC236}">
                <a16:creationId xmlns:a16="http://schemas.microsoft.com/office/drawing/2014/main" id="{6833F625-A6E7-FE56-37EA-181D4960CBEE}"/>
              </a:ext>
            </a:extLst>
          </p:cNvPr>
          <p:cNvSpPr/>
          <p:nvPr/>
        </p:nvSpPr>
        <p:spPr>
          <a:xfrm>
            <a:off x="2414203" y="3678227"/>
            <a:ext cx="3182512" cy="578882"/>
          </a:xfrm>
          <a:prstGeom prst="roundRect">
            <a:avLst/>
          </a:prstGeom>
          <a:solidFill>
            <a:schemeClr val="accent6"/>
          </a:solidFill>
        </p:spPr>
        <p:txBody>
          <a:bodyPr wrap="square" rtlCol="0">
            <a:spAutoFit/>
          </a:bodyPr>
          <a:lstStyle/>
          <a:p>
            <a:pPr algn="ctr"/>
            <a:r>
              <a:rPr lang="en-US" altLang="zh-CN" sz="2800" b="1" i="1" dirty="0">
                <a:solidFill>
                  <a:schemeClr val="bg1"/>
                </a:solidFill>
                <a:latin typeface="Linux Libertine" panose="02000503000000000000" pitchFamily="2" charset="0"/>
                <a:cs typeface="Linux Libertine" panose="02000503000000000000" pitchFamily="2" charset="0"/>
              </a:rPr>
              <a:t>Adaptive</a:t>
            </a:r>
          </a:p>
        </p:txBody>
      </p:sp>
    </p:spTree>
    <p:extLst>
      <p:ext uri="{BB962C8B-B14F-4D97-AF65-F5344CB8AC3E}">
        <p14:creationId xmlns:p14="http://schemas.microsoft.com/office/powerpoint/2010/main" val="615458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Limitation of LTGF</a:t>
            </a:r>
            <a:endParaRPr kumimoji="1" lang="zh-CN" altLang="en-US" dirty="0"/>
          </a:p>
        </p:txBody>
      </p:sp>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3</a:t>
            </a:fld>
            <a:endParaRPr kumimoji="1" lang="zh-CN" altLang="en-US" dirty="0"/>
          </a:p>
        </p:txBody>
      </p:sp>
      <p:sp>
        <p:nvSpPr>
          <p:cNvPr id="55" name="文本框 54">
            <a:extLst>
              <a:ext uri="{FF2B5EF4-FFF2-40B4-BE49-F238E27FC236}">
                <a16:creationId xmlns:a16="http://schemas.microsoft.com/office/drawing/2014/main" id="{DCA98DB0-32A1-B0F6-CB3D-E69A7F744C3C}"/>
              </a:ext>
            </a:extLst>
          </p:cNvPr>
          <p:cNvSpPr txBox="1"/>
          <p:nvPr/>
        </p:nvSpPr>
        <p:spPr>
          <a:xfrm>
            <a:off x="880362" y="1753399"/>
            <a:ext cx="3571265" cy="4247317"/>
          </a:xfrm>
          <a:prstGeom prst="rect">
            <a:avLst/>
          </a:prstGeom>
          <a:noFill/>
        </p:spPr>
        <p:txBody>
          <a:bodyPr wrap="square">
            <a:spAutoFit/>
          </a:bodyPr>
          <a:lstStyle/>
          <a:p>
            <a:r>
              <a:rPr lang="en" altLang="zh-CN" dirty="0">
                <a:latin typeface="Inconsolata" panose="020B0609030003000000" pitchFamily="49" charset="0"/>
                <a:cs typeface="Consolas" panose="020B0609020204030204" pitchFamily="49" charset="0"/>
              </a:rPr>
              <a:t>B[2000]</a:t>
            </a:r>
          </a:p>
          <a:p>
            <a:r>
              <a:rPr lang="en" altLang="zh-CN" dirty="0">
                <a:latin typeface="Inconsolata" panose="020B0609030003000000" pitchFamily="49" charset="0"/>
                <a:cs typeface="Consolas" panose="020B0609020204030204" pitchFamily="49" charset="0"/>
              </a:rPr>
              <a:t>e = input() % 3</a:t>
            </a:r>
          </a:p>
          <a:p>
            <a:r>
              <a:rPr lang="en" altLang="zh-CN" dirty="0">
                <a:latin typeface="Inconsolata" panose="020B0609030003000000" pitchFamily="49" charset="0"/>
                <a:cs typeface="Consolas" panose="020B0609020204030204" pitchFamily="49" charset="0"/>
              </a:rPr>
              <a:t>a = input()</a:t>
            </a:r>
          </a:p>
          <a:p>
            <a:r>
              <a:rPr lang="en" altLang="zh-CN" dirty="0">
                <a:latin typeface="Inconsolata" panose="020B0609030003000000" pitchFamily="49" charset="0"/>
                <a:cs typeface="Consolas" panose="020B0609020204030204" pitchFamily="49" charset="0"/>
              </a:rPr>
              <a:t>if(e == 0){</a:t>
            </a:r>
          </a:p>
          <a:p>
            <a:r>
              <a:rPr lang="en" altLang="zh-CN" dirty="0">
                <a:latin typeface="Inconsolata" panose="020B0609030003000000" pitchFamily="49" charset="0"/>
                <a:cs typeface="Consolas" panose="020B0609020204030204" pitchFamily="49" charset="0"/>
              </a:rPr>
              <a:t>  B[a % 100 - 1] = 0   </a:t>
            </a:r>
            <a:r>
              <a:rPr lang="en" altLang="zh-CN" dirty="0">
                <a:solidFill>
                  <a:srgbClr val="1919FF"/>
                </a:solidFill>
                <a:latin typeface="Inconsolata" panose="020B0609030003000000" pitchFamily="49" charset="0"/>
                <a:cs typeface="Consolas" panose="020B0609020204030204" pitchFamily="49" charset="0"/>
              </a:rPr>
              <a:t>// A1</a:t>
            </a:r>
            <a:endParaRPr lang="en" altLang="zh-CN" dirty="0">
              <a:latin typeface="Inconsolata" panose="020B0609030003000000" pitchFamily="49" charset="0"/>
              <a:cs typeface="Consolas" panose="020B0609020204030204" pitchFamily="49" charset="0"/>
            </a:endParaRPr>
          </a:p>
          <a:p>
            <a:r>
              <a:rPr lang="en" altLang="zh-CN" dirty="0">
                <a:latin typeface="Inconsolata" panose="020B0609030003000000" pitchFamily="49" charset="0"/>
                <a:cs typeface="Consolas" panose="020B0609020204030204" pitchFamily="49" charset="0"/>
              </a:rPr>
              <a:t>}else if(e == 1){</a:t>
            </a:r>
          </a:p>
          <a:p>
            <a:r>
              <a:rPr lang="en" altLang="zh-CN" dirty="0">
                <a:latin typeface="Inconsolata" panose="020B0609030003000000" pitchFamily="49" charset="0"/>
                <a:cs typeface="Consolas" panose="020B0609020204030204" pitchFamily="49" charset="0"/>
              </a:rPr>
              <a:t>  b = a == 100 ? 0 : 1</a:t>
            </a:r>
          </a:p>
          <a:p>
            <a:r>
              <a:rPr lang="en" altLang="zh-CN" dirty="0">
                <a:latin typeface="Inconsolata" panose="020B0609030003000000" pitchFamily="49" charset="0"/>
                <a:cs typeface="Consolas" panose="020B0609020204030204" pitchFamily="49" charset="0"/>
              </a:rPr>
              <a:t>  B[b - 1] = 0         </a:t>
            </a:r>
            <a:r>
              <a:rPr lang="en" altLang="zh-CN" dirty="0">
                <a:solidFill>
                  <a:srgbClr val="1919FF"/>
                </a:solidFill>
                <a:latin typeface="Inconsolata" panose="020B0609030003000000" pitchFamily="49" charset="0"/>
                <a:cs typeface="Consolas" panose="020B0609020204030204" pitchFamily="49" charset="0"/>
              </a:rPr>
              <a:t>// A2</a:t>
            </a:r>
            <a:endParaRPr lang="en" altLang="zh-CN" dirty="0">
              <a:latin typeface="Inconsolata" panose="020B0609030003000000" pitchFamily="49" charset="0"/>
              <a:cs typeface="Consolas" panose="020B0609020204030204" pitchFamily="49" charset="0"/>
            </a:endParaRPr>
          </a:p>
          <a:p>
            <a:r>
              <a:rPr lang="en" altLang="zh-CN" dirty="0">
                <a:latin typeface="Inconsolata" panose="020B0609030003000000" pitchFamily="49" charset="0"/>
                <a:cs typeface="Consolas" panose="020B0609020204030204" pitchFamily="49" charset="0"/>
              </a:rPr>
              <a:t>}else{</a:t>
            </a:r>
          </a:p>
          <a:p>
            <a:r>
              <a:rPr lang="en" altLang="zh-CN" dirty="0">
                <a:latin typeface="Inconsolata" panose="020B0609030003000000" pitchFamily="49" charset="0"/>
                <a:cs typeface="Consolas" panose="020B0609020204030204" pitchFamily="49" charset="0"/>
              </a:rPr>
              <a:t>  c = a * </a:t>
            </a:r>
            <a:r>
              <a:rPr lang="en-US" altLang="zh-CN" dirty="0">
                <a:latin typeface="Inconsolata" panose="020B0609030003000000" pitchFamily="49" charset="0"/>
                <a:cs typeface="Consolas" panose="020B0609020204030204" pitchFamily="49" charset="0"/>
              </a:rPr>
              <a:t>2</a:t>
            </a:r>
            <a:r>
              <a:rPr lang="zh-CN" altLang="en-US" dirty="0">
                <a:latin typeface="Inconsolata" panose="020B0609030003000000" pitchFamily="49" charset="0"/>
                <a:cs typeface="Consolas" panose="020B0609020204030204" pitchFamily="49" charset="0"/>
              </a:rPr>
              <a:t> </a:t>
            </a:r>
            <a:r>
              <a:rPr lang="en-US" altLang="zh-CN" dirty="0">
                <a:latin typeface="Inconsolata" panose="020B0609030003000000" pitchFamily="49" charset="0"/>
                <a:cs typeface="Consolas" panose="020B0609020204030204" pitchFamily="49" charset="0"/>
              </a:rPr>
              <a:t>+</a:t>
            </a:r>
            <a:r>
              <a:rPr lang="zh-CN" altLang="en-US" dirty="0">
                <a:latin typeface="Inconsolata" panose="020B0609030003000000" pitchFamily="49" charset="0"/>
                <a:cs typeface="Consolas" panose="020B0609020204030204" pitchFamily="49" charset="0"/>
              </a:rPr>
              <a:t> </a:t>
            </a:r>
            <a:r>
              <a:rPr lang="en-US" altLang="zh-CN" dirty="0">
                <a:latin typeface="Inconsolata" panose="020B0609030003000000" pitchFamily="49" charset="0"/>
                <a:cs typeface="Consolas" panose="020B0609020204030204" pitchFamily="49" charset="0"/>
              </a:rPr>
              <a:t>1</a:t>
            </a:r>
            <a:endParaRPr lang="en" altLang="zh-CN" dirty="0">
              <a:latin typeface="Inconsolata" panose="020B0609030003000000" pitchFamily="49" charset="0"/>
              <a:cs typeface="Consolas" panose="020B0609020204030204" pitchFamily="49" charset="0"/>
            </a:endParaRPr>
          </a:p>
          <a:p>
            <a:r>
              <a:rPr lang="en" altLang="zh-CN" dirty="0">
                <a:latin typeface="Inconsolata" panose="020B0609030003000000" pitchFamily="49" charset="0"/>
                <a:cs typeface="Consolas" panose="020B0609020204030204" pitchFamily="49" charset="0"/>
              </a:rPr>
              <a:t>  B[c % 2 - 1] = 0     </a:t>
            </a:r>
            <a:r>
              <a:rPr lang="en" altLang="zh-CN" dirty="0">
                <a:solidFill>
                  <a:srgbClr val="1919FF"/>
                </a:solidFill>
                <a:latin typeface="Inconsolata" panose="020B0609030003000000" pitchFamily="49" charset="0"/>
                <a:cs typeface="Consolas" panose="020B0609020204030204" pitchFamily="49" charset="0"/>
              </a:rPr>
              <a:t>// A3</a:t>
            </a:r>
            <a:endParaRPr lang="en" altLang="zh-CN" dirty="0">
              <a:latin typeface="Inconsolata" panose="020B0609030003000000" pitchFamily="49" charset="0"/>
              <a:cs typeface="Consolas" panose="020B0609020204030204" pitchFamily="49" charset="0"/>
            </a:endParaRPr>
          </a:p>
          <a:p>
            <a:r>
              <a:rPr lang="en" altLang="zh-CN" dirty="0">
                <a:latin typeface="Inconsolata" panose="020B0609030003000000" pitchFamily="49" charset="0"/>
                <a:cs typeface="Consolas" panose="020B0609020204030204" pitchFamily="49" charset="0"/>
              </a:rPr>
              <a:t>}</a:t>
            </a:r>
          </a:p>
          <a:p>
            <a:r>
              <a:rPr lang="en-US" altLang="zh-CN" dirty="0">
                <a:latin typeface="Inconsolata" panose="020B0609030003000000" pitchFamily="49" charset="0"/>
                <a:cs typeface="Consolas" panose="020B0609020204030204" pitchFamily="49" charset="0"/>
              </a:rPr>
              <a:t>...		       </a:t>
            </a:r>
            <a:r>
              <a:rPr lang="en" altLang="zh-CN" dirty="0">
                <a:solidFill>
                  <a:srgbClr val="1919FF"/>
                </a:solidFill>
                <a:latin typeface="Inconsolata" panose="020B0609030003000000" pitchFamily="49" charset="0"/>
                <a:cs typeface="Consolas" panose="020B0609020204030204" pitchFamily="49" charset="0"/>
              </a:rPr>
              <a:t>// A4</a:t>
            </a:r>
            <a:endParaRPr lang="en-US" altLang="zh-CN" dirty="0">
              <a:latin typeface="Inconsolata" panose="020B0609030003000000" pitchFamily="49" charset="0"/>
              <a:cs typeface="Consolas" panose="020B0609020204030204" pitchFamily="49" charset="0"/>
            </a:endParaRPr>
          </a:p>
          <a:p>
            <a:r>
              <a:rPr lang="en-US" altLang="zh-CN" dirty="0">
                <a:latin typeface="Inconsolata" panose="020B0609030003000000" pitchFamily="49" charset="0"/>
                <a:cs typeface="Consolas" panose="020B0609020204030204" pitchFamily="49" charset="0"/>
              </a:rPr>
              <a:t>...                    </a:t>
            </a:r>
            <a:r>
              <a:rPr lang="en" altLang="zh-CN" dirty="0">
                <a:solidFill>
                  <a:srgbClr val="1919FF"/>
                </a:solidFill>
                <a:latin typeface="Inconsolata" panose="020B0609030003000000" pitchFamily="49" charset="0"/>
                <a:cs typeface="Consolas" panose="020B0609020204030204" pitchFamily="49" charset="0"/>
              </a:rPr>
              <a:t>// A5</a:t>
            </a:r>
            <a:endParaRPr lang="en-US" altLang="zh-CN" dirty="0">
              <a:latin typeface="Inconsolata" panose="020B0609030003000000" pitchFamily="49" charset="0"/>
              <a:cs typeface="Consolas" panose="020B0609020204030204" pitchFamily="49" charset="0"/>
            </a:endParaRPr>
          </a:p>
          <a:p>
            <a:r>
              <a:rPr lang="en-US" altLang="zh-CN" dirty="0">
                <a:latin typeface="Inconsolata" panose="020B0609030003000000" pitchFamily="49" charset="0"/>
                <a:cs typeface="Consolas" panose="020B0609020204030204" pitchFamily="49" charset="0"/>
              </a:rPr>
              <a:t>...                    </a:t>
            </a:r>
            <a:r>
              <a:rPr lang="en" altLang="zh-CN" dirty="0">
                <a:solidFill>
                  <a:srgbClr val="1919FF"/>
                </a:solidFill>
                <a:latin typeface="Inconsolata" panose="020B0609030003000000" pitchFamily="49" charset="0"/>
                <a:cs typeface="Consolas" panose="020B0609020204030204" pitchFamily="49" charset="0"/>
              </a:rPr>
              <a:t>// A6</a:t>
            </a:r>
            <a:endParaRPr lang="en" altLang="zh-CN" dirty="0">
              <a:latin typeface="Inconsolata" panose="020B0609030003000000" pitchFamily="49" charset="0"/>
              <a:cs typeface="Consolas" panose="020B0609020204030204" pitchFamily="49" charset="0"/>
            </a:endParaRPr>
          </a:p>
        </p:txBody>
      </p:sp>
      <p:sp>
        <p:nvSpPr>
          <p:cNvPr id="4" name="圆角矩形 3">
            <a:extLst>
              <a:ext uri="{FF2B5EF4-FFF2-40B4-BE49-F238E27FC236}">
                <a16:creationId xmlns:a16="http://schemas.microsoft.com/office/drawing/2014/main" id="{8CF07347-B535-6013-E202-E4EA2D98BFC8}"/>
              </a:ext>
            </a:extLst>
          </p:cNvPr>
          <p:cNvSpPr/>
          <p:nvPr/>
        </p:nvSpPr>
        <p:spPr>
          <a:xfrm>
            <a:off x="5118311" y="2225203"/>
            <a:ext cx="6445771" cy="1011526"/>
          </a:xfrm>
          <a:prstGeom prst="round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5" name="圆角矩形 4">
            <a:extLst>
              <a:ext uri="{FF2B5EF4-FFF2-40B4-BE49-F238E27FC236}">
                <a16:creationId xmlns:a16="http://schemas.microsoft.com/office/drawing/2014/main" id="{79304133-790A-219C-473F-95C54AACED6E}"/>
              </a:ext>
            </a:extLst>
          </p:cNvPr>
          <p:cNvSpPr/>
          <p:nvPr/>
        </p:nvSpPr>
        <p:spPr>
          <a:xfrm>
            <a:off x="7494382" y="2044754"/>
            <a:ext cx="1842133" cy="442674"/>
          </a:xfrm>
          <a:prstGeom prst="roundRect">
            <a:avLst/>
          </a:prstGeom>
          <a:solidFill>
            <a:schemeClr val="accent1"/>
          </a:solidFill>
        </p:spPr>
        <p:txBody>
          <a:bodyPr wrap="square" rtlCol="0">
            <a:spAutoFit/>
          </a:bodyPr>
          <a:lstStyle/>
          <a:p>
            <a:pPr algn="ctr"/>
            <a:r>
              <a:rPr lang="en-US" altLang="zh-CN" sz="19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Exploration</a:t>
            </a:r>
          </a:p>
        </p:txBody>
      </p:sp>
      <p:sp>
        <p:nvSpPr>
          <p:cNvPr id="7" name="圆角矩形 6">
            <a:extLst>
              <a:ext uri="{FF2B5EF4-FFF2-40B4-BE49-F238E27FC236}">
                <a16:creationId xmlns:a16="http://schemas.microsoft.com/office/drawing/2014/main" id="{41406BF5-4977-D0C4-EAF5-518317E9F629}"/>
              </a:ext>
            </a:extLst>
          </p:cNvPr>
          <p:cNvSpPr/>
          <p:nvPr/>
        </p:nvSpPr>
        <p:spPr>
          <a:xfrm>
            <a:off x="5385899" y="2625375"/>
            <a:ext cx="1842133" cy="408623"/>
          </a:xfrm>
          <a:prstGeom prst="roundRect">
            <a:avLst/>
          </a:prstGeom>
          <a:solidFill>
            <a:schemeClr val="accent1">
              <a:alpha val="70000"/>
            </a:schemeClr>
          </a:solidFill>
          <a:ln w="38100">
            <a:solidFill>
              <a:schemeClr val="accent1"/>
            </a:solidFill>
          </a:ln>
        </p:spPr>
        <p:txBody>
          <a:bodyPr wrap="square" rtlCol="0">
            <a:spAutoFit/>
          </a:bodyPr>
          <a:lstStyle/>
          <a:p>
            <a:pPr algn="ctr"/>
            <a:r>
              <a:rPr lang="en-US" altLang="zh-CN" dirty="0">
                <a:solidFill>
                  <a:schemeClr val="bg1"/>
                </a:solidFill>
                <a:latin typeface="Inconsolata" panose="020B0609030003000000" pitchFamily="49" charset="0"/>
                <a:ea typeface="Linux Libertine" panose="02000503000000000000" pitchFamily="2" charset="0"/>
                <a:cs typeface="Linux Libertine" panose="02000503000000000000" pitchFamily="2" charset="0"/>
              </a:rPr>
              <a:t>e = 0, a = 0</a:t>
            </a:r>
          </a:p>
        </p:txBody>
      </p:sp>
      <p:sp>
        <p:nvSpPr>
          <p:cNvPr id="8" name="圆角矩形 7">
            <a:extLst>
              <a:ext uri="{FF2B5EF4-FFF2-40B4-BE49-F238E27FC236}">
                <a16:creationId xmlns:a16="http://schemas.microsoft.com/office/drawing/2014/main" id="{105C5385-851D-07DF-2400-5F558B05D13D}"/>
              </a:ext>
            </a:extLst>
          </p:cNvPr>
          <p:cNvSpPr/>
          <p:nvPr/>
        </p:nvSpPr>
        <p:spPr>
          <a:xfrm>
            <a:off x="7494382" y="1320906"/>
            <a:ext cx="1842133" cy="408623"/>
          </a:xfrm>
          <a:prstGeom prst="roundRect">
            <a:avLst/>
          </a:prstGeom>
          <a:solidFill>
            <a:schemeClr val="accent1">
              <a:alpha val="70000"/>
            </a:schemeClr>
          </a:solidFill>
          <a:ln w="38100">
            <a:solidFill>
              <a:schemeClr val="accent1"/>
            </a:solidFill>
          </a:ln>
        </p:spPr>
        <p:txBody>
          <a:bodyPr wrap="square" rtlCol="0">
            <a:spAutoFit/>
          </a:bodyPr>
          <a:lstStyle/>
          <a:p>
            <a:pPr algn="ctr"/>
            <a:r>
              <a:rPr lang="en-US" altLang="zh-CN" dirty="0">
                <a:solidFill>
                  <a:schemeClr val="bg1"/>
                </a:solidFill>
                <a:latin typeface="Inconsolata" panose="020B0609030003000000" pitchFamily="49" charset="0"/>
                <a:ea typeface="Linux Libertine" panose="02000503000000000000" pitchFamily="2" charset="0"/>
                <a:cs typeface="Linux Libertine" panose="02000503000000000000" pitchFamily="2" charset="0"/>
              </a:rPr>
              <a:t>e = 0, a = 0</a:t>
            </a:r>
          </a:p>
        </p:txBody>
      </p:sp>
      <p:sp>
        <p:nvSpPr>
          <p:cNvPr id="9" name="圆角矩形 8">
            <a:extLst>
              <a:ext uri="{FF2B5EF4-FFF2-40B4-BE49-F238E27FC236}">
                <a16:creationId xmlns:a16="http://schemas.microsoft.com/office/drawing/2014/main" id="{5F322B78-55D3-8D1C-65D2-52240E77D657}"/>
              </a:ext>
            </a:extLst>
          </p:cNvPr>
          <p:cNvSpPr/>
          <p:nvPr/>
        </p:nvSpPr>
        <p:spPr>
          <a:xfrm>
            <a:off x="7420128" y="2625375"/>
            <a:ext cx="1842133" cy="408623"/>
          </a:xfrm>
          <a:prstGeom prst="roundRect">
            <a:avLst/>
          </a:prstGeom>
          <a:solidFill>
            <a:schemeClr val="accent1">
              <a:alpha val="70000"/>
            </a:schemeClr>
          </a:solidFill>
          <a:ln w="38100">
            <a:solidFill>
              <a:schemeClr val="accent1"/>
            </a:solidFill>
          </a:ln>
        </p:spPr>
        <p:txBody>
          <a:bodyPr wrap="square" rtlCol="0">
            <a:spAutoFit/>
          </a:bodyPr>
          <a:lstStyle/>
          <a:p>
            <a:pPr algn="ctr"/>
            <a:r>
              <a:rPr lang="en-US" altLang="zh-CN" dirty="0">
                <a:solidFill>
                  <a:schemeClr val="bg1"/>
                </a:solidFill>
                <a:latin typeface="Inconsolata" panose="020B0609030003000000" pitchFamily="49" charset="0"/>
                <a:ea typeface="Linux Libertine" panose="02000503000000000000" pitchFamily="2" charset="0"/>
                <a:cs typeface="Linux Libertine" panose="02000503000000000000" pitchFamily="2" charset="0"/>
              </a:rPr>
              <a:t>e = 1, a = 0</a:t>
            </a:r>
          </a:p>
        </p:txBody>
      </p:sp>
      <p:sp>
        <p:nvSpPr>
          <p:cNvPr id="10" name="圆角矩形 9">
            <a:extLst>
              <a:ext uri="{FF2B5EF4-FFF2-40B4-BE49-F238E27FC236}">
                <a16:creationId xmlns:a16="http://schemas.microsoft.com/office/drawing/2014/main" id="{AAA8F7E6-A915-2EE4-5F7A-5EA1829BCBC2}"/>
              </a:ext>
            </a:extLst>
          </p:cNvPr>
          <p:cNvSpPr/>
          <p:nvPr/>
        </p:nvSpPr>
        <p:spPr>
          <a:xfrm>
            <a:off x="9492105" y="2625375"/>
            <a:ext cx="1842133" cy="408623"/>
          </a:xfrm>
          <a:prstGeom prst="roundRect">
            <a:avLst/>
          </a:prstGeom>
          <a:solidFill>
            <a:schemeClr val="accent1">
              <a:alpha val="70000"/>
            </a:schemeClr>
          </a:solidFill>
          <a:ln w="38100">
            <a:solidFill>
              <a:schemeClr val="accent1"/>
            </a:solidFill>
          </a:ln>
        </p:spPr>
        <p:txBody>
          <a:bodyPr wrap="square" rtlCol="0">
            <a:spAutoFit/>
          </a:bodyPr>
          <a:lstStyle/>
          <a:p>
            <a:pPr algn="ctr"/>
            <a:r>
              <a:rPr lang="en-US" altLang="zh-CN" dirty="0">
                <a:solidFill>
                  <a:schemeClr val="bg1"/>
                </a:solidFill>
                <a:latin typeface="Inconsolata" panose="020B0609030003000000" pitchFamily="49" charset="0"/>
                <a:ea typeface="Linux Libertine" panose="02000503000000000000" pitchFamily="2" charset="0"/>
                <a:cs typeface="Linux Libertine" panose="02000503000000000000" pitchFamily="2" charset="0"/>
              </a:rPr>
              <a:t>e = 2, a = 0</a:t>
            </a:r>
          </a:p>
        </p:txBody>
      </p:sp>
      <p:sp>
        <p:nvSpPr>
          <p:cNvPr id="16" name="圆角矩形 15">
            <a:extLst>
              <a:ext uri="{FF2B5EF4-FFF2-40B4-BE49-F238E27FC236}">
                <a16:creationId xmlns:a16="http://schemas.microsoft.com/office/drawing/2014/main" id="{B9391005-C2D2-D0B1-E20D-63FACDAC914A}"/>
              </a:ext>
            </a:extLst>
          </p:cNvPr>
          <p:cNvSpPr/>
          <p:nvPr/>
        </p:nvSpPr>
        <p:spPr>
          <a:xfrm>
            <a:off x="5186043" y="3573930"/>
            <a:ext cx="6445771" cy="613012"/>
          </a:xfrm>
          <a:prstGeom prst="round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7" name="圆角矩形 16">
            <a:extLst>
              <a:ext uri="{FF2B5EF4-FFF2-40B4-BE49-F238E27FC236}">
                <a16:creationId xmlns:a16="http://schemas.microsoft.com/office/drawing/2014/main" id="{35D95C96-AD76-6851-4811-0753FB9B300A}"/>
              </a:ext>
            </a:extLst>
          </p:cNvPr>
          <p:cNvSpPr/>
          <p:nvPr/>
        </p:nvSpPr>
        <p:spPr>
          <a:xfrm>
            <a:off x="4946048" y="3670270"/>
            <a:ext cx="2370949" cy="442674"/>
          </a:xfrm>
          <a:prstGeom prst="roundRect">
            <a:avLst/>
          </a:prstGeom>
          <a:solidFill>
            <a:schemeClr val="accent1"/>
          </a:solidFill>
        </p:spPr>
        <p:txBody>
          <a:bodyPr wrap="square" rtlCol="0">
            <a:spAutoFit/>
          </a:bodyPr>
          <a:lstStyle/>
          <a:p>
            <a:pPr algn="ctr"/>
            <a:r>
              <a:rPr lang="en-US" altLang="zh-CN" sz="19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Exploitation on </a:t>
            </a:r>
            <a:r>
              <a:rPr lang="en" altLang="zh-CN" sz="2000" b="1" dirty="0">
                <a:solidFill>
                  <a:schemeClr val="bg1"/>
                </a:solidFill>
                <a:latin typeface="Inconsolata" panose="020B0609030003000000" pitchFamily="49" charset="0"/>
                <a:cs typeface="Consolas" panose="020B0609020204030204" pitchFamily="49" charset="0"/>
              </a:rPr>
              <a:t>A1</a:t>
            </a:r>
            <a:r>
              <a:rPr lang="en-US" altLang="zh-CN" sz="19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p>
        </p:txBody>
      </p:sp>
      <p:sp>
        <p:nvSpPr>
          <p:cNvPr id="19" name="圆角矩形 18">
            <a:extLst>
              <a:ext uri="{FF2B5EF4-FFF2-40B4-BE49-F238E27FC236}">
                <a16:creationId xmlns:a16="http://schemas.microsoft.com/office/drawing/2014/main" id="{A50D5915-E54D-1A36-1BB6-0FAADFA19B81}"/>
              </a:ext>
            </a:extLst>
          </p:cNvPr>
          <p:cNvSpPr/>
          <p:nvPr/>
        </p:nvSpPr>
        <p:spPr>
          <a:xfrm>
            <a:off x="8389034" y="3682577"/>
            <a:ext cx="1842133" cy="408623"/>
          </a:xfrm>
          <a:prstGeom prst="roundRect">
            <a:avLst/>
          </a:prstGeom>
          <a:solidFill>
            <a:schemeClr val="accent1">
              <a:alpha val="70000"/>
            </a:schemeClr>
          </a:solidFill>
          <a:ln w="38100">
            <a:solidFill>
              <a:schemeClr val="accent1"/>
            </a:solidFill>
          </a:ln>
        </p:spPr>
        <p:txBody>
          <a:bodyPr wrap="square" rtlCol="0">
            <a:spAutoFit/>
          </a:bodyPr>
          <a:lstStyle/>
          <a:p>
            <a:pPr algn="ctr"/>
            <a:r>
              <a:rPr lang="en-US" altLang="zh-CN" dirty="0">
                <a:solidFill>
                  <a:schemeClr val="bg1"/>
                </a:solidFill>
                <a:latin typeface="Inconsolata" panose="020B0609030003000000" pitchFamily="49" charset="0"/>
                <a:ea typeface="Linux Libertine" panose="02000503000000000000" pitchFamily="2" charset="0"/>
                <a:cs typeface="Linux Libertine" panose="02000503000000000000" pitchFamily="2" charset="0"/>
              </a:rPr>
              <a:t>e = 0, a = 0</a:t>
            </a:r>
          </a:p>
        </p:txBody>
      </p:sp>
      <p:sp>
        <p:nvSpPr>
          <p:cNvPr id="23" name="圆角矩形 22">
            <a:extLst>
              <a:ext uri="{FF2B5EF4-FFF2-40B4-BE49-F238E27FC236}">
                <a16:creationId xmlns:a16="http://schemas.microsoft.com/office/drawing/2014/main" id="{720FA33F-C059-4E13-2877-AB024D3FA778}"/>
              </a:ext>
            </a:extLst>
          </p:cNvPr>
          <p:cNvSpPr/>
          <p:nvPr/>
        </p:nvSpPr>
        <p:spPr>
          <a:xfrm>
            <a:off x="5186043" y="4554156"/>
            <a:ext cx="6445771" cy="613012"/>
          </a:xfrm>
          <a:prstGeom prst="round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4" name="圆角矩形 23">
            <a:extLst>
              <a:ext uri="{FF2B5EF4-FFF2-40B4-BE49-F238E27FC236}">
                <a16:creationId xmlns:a16="http://schemas.microsoft.com/office/drawing/2014/main" id="{CD124EF0-DFCF-B131-3D05-93C8AC92C243}"/>
              </a:ext>
            </a:extLst>
          </p:cNvPr>
          <p:cNvSpPr/>
          <p:nvPr/>
        </p:nvSpPr>
        <p:spPr>
          <a:xfrm>
            <a:off x="4946048" y="4650496"/>
            <a:ext cx="2370949" cy="442674"/>
          </a:xfrm>
          <a:prstGeom prst="roundRect">
            <a:avLst/>
          </a:prstGeom>
          <a:solidFill>
            <a:schemeClr val="accent1"/>
          </a:solidFill>
        </p:spPr>
        <p:txBody>
          <a:bodyPr wrap="square" rtlCol="0">
            <a:spAutoFit/>
          </a:bodyPr>
          <a:lstStyle/>
          <a:p>
            <a:pPr algn="ctr"/>
            <a:r>
              <a:rPr lang="en-US" altLang="zh-CN" sz="19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Exploitation on </a:t>
            </a:r>
            <a:r>
              <a:rPr lang="en" altLang="zh-CN" sz="2000" b="1" dirty="0">
                <a:solidFill>
                  <a:schemeClr val="bg1"/>
                </a:solidFill>
                <a:latin typeface="Inconsolata" panose="020B0609030003000000" pitchFamily="49" charset="0"/>
                <a:cs typeface="Consolas" panose="020B0609020204030204" pitchFamily="49" charset="0"/>
              </a:rPr>
              <a:t>A2</a:t>
            </a:r>
            <a:r>
              <a:rPr lang="en-US" altLang="zh-CN" sz="19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p>
        </p:txBody>
      </p:sp>
      <p:sp>
        <p:nvSpPr>
          <p:cNvPr id="25" name="圆角矩形 24">
            <a:extLst>
              <a:ext uri="{FF2B5EF4-FFF2-40B4-BE49-F238E27FC236}">
                <a16:creationId xmlns:a16="http://schemas.microsoft.com/office/drawing/2014/main" id="{94E03262-DBD1-0F20-D583-10794A2DB61F}"/>
              </a:ext>
            </a:extLst>
          </p:cNvPr>
          <p:cNvSpPr/>
          <p:nvPr/>
        </p:nvSpPr>
        <p:spPr>
          <a:xfrm>
            <a:off x="8377604" y="4662803"/>
            <a:ext cx="1842133" cy="408623"/>
          </a:xfrm>
          <a:prstGeom prst="roundRect">
            <a:avLst/>
          </a:prstGeom>
          <a:solidFill>
            <a:schemeClr val="accent1">
              <a:alpha val="70000"/>
            </a:schemeClr>
          </a:solidFill>
          <a:ln w="38100">
            <a:solidFill>
              <a:schemeClr val="accent1"/>
            </a:solidFill>
          </a:ln>
        </p:spPr>
        <p:txBody>
          <a:bodyPr wrap="square" rtlCol="0">
            <a:spAutoFit/>
          </a:bodyPr>
          <a:lstStyle/>
          <a:p>
            <a:pPr algn="ctr"/>
            <a:r>
              <a:rPr lang="en-US" altLang="zh-CN" dirty="0">
                <a:solidFill>
                  <a:schemeClr val="bg1"/>
                </a:solidFill>
                <a:latin typeface="Inconsolata" panose="020B0609030003000000" pitchFamily="49" charset="0"/>
                <a:ea typeface="Linux Libertine" panose="02000503000000000000" pitchFamily="2" charset="0"/>
                <a:cs typeface="Linux Libertine" panose="02000503000000000000" pitchFamily="2" charset="0"/>
              </a:rPr>
              <a:t>e = 1, a = 0</a:t>
            </a:r>
          </a:p>
        </p:txBody>
      </p:sp>
      <p:sp>
        <p:nvSpPr>
          <p:cNvPr id="26" name="文本框 25">
            <a:extLst>
              <a:ext uri="{FF2B5EF4-FFF2-40B4-BE49-F238E27FC236}">
                <a16:creationId xmlns:a16="http://schemas.microsoft.com/office/drawing/2014/main" id="{2D5733ED-62FE-B178-3D23-EE06CA42A1AF}"/>
              </a:ext>
            </a:extLst>
          </p:cNvPr>
          <p:cNvSpPr txBox="1"/>
          <p:nvPr/>
        </p:nvSpPr>
        <p:spPr>
          <a:xfrm>
            <a:off x="7535914" y="4682449"/>
            <a:ext cx="4077059" cy="369332"/>
          </a:xfrm>
          <a:prstGeom prst="rect">
            <a:avLst/>
          </a:prstGeom>
          <a:noFill/>
        </p:spPr>
        <p:txBody>
          <a:bodyPr wrap="square" rtlCol="0">
            <a:spAutoFit/>
          </a:bodyPr>
          <a:lstStyle/>
          <a:p>
            <a:r>
              <a:rPr kumimoji="1" lang="en-US" altLang="zh-CN" dirty="0">
                <a:latin typeface="Linux Libertine" panose="02000503000000000000" pitchFamily="2" charset="0"/>
                <a:ea typeface="Linux Libertine" panose="02000503000000000000" pitchFamily="2" charset="0"/>
                <a:cs typeface="Linux Libertine" panose="02000503000000000000" pitchFamily="2" charset="0"/>
              </a:rPr>
              <a:t>Mutate                                    1000 times</a:t>
            </a:r>
            <a:endParaRPr kumimoji="1" lang="zh-CN" altLang="en-US" dirty="0">
              <a:latin typeface="Linux Libertine" panose="02000503000000000000" pitchFamily="2" charset="0"/>
              <a:cs typeface="Linux Libertine" panose="02000503000000000000" pitchFamily="2" charset="0"/>
            </a:endParaRPr>
          </a:p>
        </p:txBody>
      </p:sp>
      <p:sp>
        <p:nvSpPr>
          <p:cNvPr id="27" name="圆角矩形 26">
            <a:extLst>
              <a:ext uri="{FF2B5EF4-FFF2-40B4-BE49-F238E27FC236}">
                <a16:creationId xmlns:a16="http://schemas.microsoft.com/office/drawing/2014/main" id="{D3C1ABDA-14DD-A952-F776-61517FF6D81E}"/>
              </a:ext>
            </a:extLst>
          </p:cNvPr>
          <p:cNvSpPr/>
          <p:nvPr/>
        </p:nvSpPr>
        <p:spPr>
          <a:xfrm>
            <a:off x="5186043" y="5498975"/>
            <a:ext cx="6445771" cy="613012"/>
          </a:xfrm>
          <a:prstGeom prst="round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28" name="圆角矩形 27">
            <a:extLst>
              <a:ext uri="{FF2B5EF4-FFF2-40B4-BE49-F238E27FC236}">
                <a16:creationId xmlns:a16="http://schemas.microsoft.com/office/drawing/2014/main" id="{0FADFBE6-04BB-CE25-E0F3-B0041CD02EF7}"/>
              </a:ext>
            </a:extLst>
          </p:cNvPr>
          <p:cNvSpPr/>
          <p:nvPr/>
        </p:nvSpPr>
        <p:spPr>
          <a:xfrm>
            <a:off x="4946048" y="5595315"/>
            <a:ext cx="2370949" cy="442674"/>
          </a:xfrm>
          <a:prstGeom prst="roundRect">
            <a:avLst/>
          </a:prstGeom>
          <a:solidFill>
            <a:schemeClr val="accent1"/>
          </a:solidFill>
        </p:spPr>
        <p:txBody>
          <a:bodyPr wrap="square" rtlCol="0">
            <a:spAutoFit/>
          </a:bodyPr>
          <a:lstStyle/>
          <a:p>
            <a:pPr algn="ctr"/>
            <a:r>
              <a:rPr lang="en-US" altLang="zh-CN" sz="19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Exploitation on </a:t>
            </a:r>
            <a:r>
              <a:rPr lang="en" altLang="zh-CN" sz="2000" b="1" dirty="0">
                <a:solidFill>
                  <a:schemeClr val="bg1"/>
                </a:solidFill>
                <a:latin typeface="Inconsolata" panose="020B0609030003000000" pitchFamily="49" charset="0"/>
                <a:cs typeface="Consolas" panose="020B0609020204030204" pitchFamily="49" charset="0"/>
              </a:rPr>
              <a:t>A3</a:t>
            </a:r>
            <a:r>
              <a:rPr lang="en-US" altLang="zh-CN" sz="19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p>
        </p:txBody>
      </p:sp>
      <p:sp>
        <p:nvSpPr>
          <p:cNvPr id="29" name="圆角矩形 28">
            <a:extLst>
              <a:ext uri="{FF2B5EF4-FFF2-40B4-BE49-F238E27FC236}">
                <a16:creationId xmlns:a16="http://schemas.microsoft.com/office/drawing/2014/main" id="{253549B0-6054-D88F-9316-160CDE5BFE45}"/>
              </a:ext>
            </a:extLst>
          </p:cNvPr>
          <p:cNvSpPr/>
          <p:nvPr/>
        </p:nvSpPr>
        <p:spPr>
          <a:xfrm>
            <a:off x="8389034" y="5607622"/>
            <a:ext cx="1842133" cy="408623"/>
          </a:xfrm>
          <a:prstGeom prst="roundRect">
            <a:avLst/>
          </a:prstGeom>
          <a:solidFill>
            <a:schemeClr val="accent1">
              <a:alpha val="70000"/>
            </a:schemeClr>
          </a:solidFill>
          <a:ln w="38100">
            <a:solidFill>
              <a:schemeClr val="accent1"/>
            </a:solidFill>
          </a:ln>
        </p:spPr>
        <p:txBody>
          <a:bodyPr wrap="square" rtlCol="0">
            <a:spAutoFit/>
          </a:bodyPr>
          <a:lstStyle/>
          <a:p>
            <a:pPr algn="ctr"/>
            <a:r>
              <a:rPr lang="en-US" altLang="zh-CN" dirty="0">
                <a:solidFill>
                  <a:schemeClr val="bg1"/>
                </a:solidFill>
                <a:latin typeface="Inconsolata" panose="020B0609030003000000" pitchFamily="49" charset="0"/>
                <a:ea typeface="Linux Libertine" panose="02000503000000000000" pitchFamily="2" charset="0"/>
                <a:cs typeface="Linux Libertine" panose="02000503000000000000" pitchFamily="2" charset="0"/>
              </a:rPr>
              <a:t>e = 2, a = 0</a:t>
            </a:r>
          </a:p>
        </p:txBody>
      </p:sp>
      <p:sp>
        <p:nvSpPr>
          <p:cNvPr id="31" name="文本框 30">
            <a:extLst>
              <a:ext uri="{FF2B5EF4-FFF2-40B4-BE49-F238E27FC236}">
                <a16:creationId xmlns:a16="http://schemas.microsoft.com/office/drawing/2014/main" id="{0DC7903D-73A1-8333-39B0-6E37EAB85ADE}"/>
              </a:ext>
            </a:extLst>
          </p:cNvPr>
          <p:cNvSpPr txBox="1"/>
          <p:nvPr/>
        </p:nvSpPr>
        <p:spPr>
          <a:xfrm>
            <a:off x="7535914" y="3702223"/>
            <a:ext cx="4077059" cy="369332"/>
          </a:xfrm>
          <a:prstGeom prst="rect">
            <a:avLst/>
          </a:prstGeom>
          <a:noFill/>
        </p:spPr>
        <p:txBody>
          <a:bodyPr wrap="square" rtlCol="0">
            <a:spAutoFit/>
          </a:bodyPr>
          <a:lstStyle/>
          <a:p>
            <a:r>
              <a:rPr kumimoji="1" lang="en-US" altLang="zh-CN" dirty="0">
                <a:latin typeface="Linux Libertine" panose="02000503000000000000" pitchFamily="2" charset="0"/>
                <a:ea typeface="Linux Libertine" panose="02000503000000000000" pitchFamily="2" charset="0"/>
                <a:cs typeface="Linux Libertine" panose="02000503000000000000" pitchFamily="2" charset="0"/>
              </a:rPr>
              <a:t>Mutate                                    1000 times</a:t>
            </a:r>
            <a:endParaRPr kumimoji="1" lang="zh-CN" altLang="en-US" dirty="0">
              <a:latin typeface="Linux Libertine" panose="02000503000000000000" pitchFamily="2" charset="0"/>
              <a:cs typeface="Linux Libertine" panose="02000503000000000000" pitchFamily="2" charset="0"/>
            </a:endParaRPr>
          </a:p>
        </p:txBody>
      </p:sp>
      <p:sp>
        <p:nvSpPr>
          <p:cNvPr id="32" name="文本框 31">
            <a:extLst>
              <a:ext uri="{FF2B5EF4-FFF2-40B4-BE49-F238E27FC236}">
                <a16:creationId xmlns:a16="http://schemas.microsoft.com/office/drawing/2014/main" id="{4CC91561-90AC-4A0D-B8D9-68FB3112FE3D}"/>
              </a:ext>
            </a:extLst>
          </p:cNvPr>
          <p:cNvSpPr txBox="1"/>
          <p:nvPr/>
        </p:nvSpPr>
        <p:spPr>
          <a:xfrm>
            <a:off x="7535914" y="5627268"/>
            <a:ext cx="4077059" cy="369332"/>
          </a:xfrm>
          <a:prstGeom prst="rect">
            <a:avLst/>
          </a:prstGeom>
          <a:noFill/>
        </p:spPr>
        <p:txBody>
          <a:bodyPr wrap="square" rtlCol="0">
            <a:spAutoFit/>
          </a:bodyPr>
          <a:lstStyle/>
          <a:p>
            <a:r>
              <a:rPr kumimoji="1" lang="en-US" altLang="zh-CN" dirty="0">
                <a:latin typeface="Linux Libertine" panose="02000503000000000000" pitchFamily="2" charset="0"/>
                <a:ea typeface="Linux Libertine" panose="02000503000000000000" pitchFamily="2" charset="0"/>
                <a:cs typeface="Linux Libertine" panose="02000503000000000000" pitchFamily="2" charset="0"/>
              </a:rPr>
              <a:t>Mutate                                    1000 times</a:t>
            </a:r>
            <a:endParaRPr kumimoji="1" lang="zh-CN" altLang="en-US" dirty="0">
              <a:latin typeface="Linux Libertine" panose="02000503000000000000" pitchFamily="2" charset="0"/>
              <a:cs typeface="Linux Libertine" panose="02000503000000000000" pitchFamily="2" charset="0"/>
            </a:endParaRPr>
          </a:p>
        </p:txBody>
      </p:sp>
      <p:cxnSp>
        <p:nvCxnSpPr>
          <p:cNvPr id="33" name="直接箭头连接符 120">
            <a:extLst>
              <a:ext uri="{FF2B5EF4-FFF2-40B4-BE49-F238E27FC236}">
                <a16:creationId xmlns:a16="http://schemas.microsoft.com/office/drawing/2014/main" id="{A60D3BFC-3B02-7E38-CA12-DCC26AC45744}"/>
              </a:ext>
            </a:extLst>
          </p:cNvPr>
          <p:cNvCxnSpPr>
            <a:cxnSpLocks/>
            <a:stCxn id="8" idx="2"/>
            <a:endCxn id="5" idx="0"/>
          </p:cNvCxnSpPr>
          <p:nvPr/>
        </p:nvCxnSpPr>
        <p:spPr>
          <a:xfrm>
            <a:off x="8415449" y="1729529"/>
            <a:ext cx="0" cy="315225"/>
          </a:xfrm>
          <a:prstGeom prst="straightConnector1">
            <a:avLst/>
          </a:prstGeom>
          <a:noFill/>
          <a:ln w="44450" cap="flat" cmpd="sng" algn="ctr">
            <a:solidFill>
              <a:schemeClr val="accent1"/>
            </a:solidFill>
            <a:prstDash val="solid"/>
            <a:miter lim="800000"/>
            <a:tailEnd type="triangle"/>
          </a:ln>
          <a:effectLst/>
        </p:spPr>
      </p:cxnSp>
      <p:cxnSp>
        <p:nvCxnSpPr>
          <p:cNvPr id="39" name="直接箭头连接符 120">
            <a:extLst>
              <a:ext uri="{FF2B5EF4-FFF2-40B4-BE49-F238E27FC236}">
                <a16:creationId xmlns:a16="http://schemas.microsoft.com/office/drawing/2014/main" id="{5222A25C-25D8-A2B6-AA75-951AF60566E0}"/>
              </a:ext>
            </a:extLst>
          </p:cNvPr>
          <p:cNvCxnSpPr>
            <a:cxnSpLocks/>
            <a:endCxn id="16" idx="0"/>
          </p:cNvCxnSpPr>
          <p:nvPr/>
        </p:nvCxnSpPr>
        <p:spPr>
          <a:xfrm>
            <a:off x="8408929" y="3236729"/>
            <a:ext cx="0" cy="337201"/>
          </a:xfrm>
          <a:prstGeom prst="straightConnector1">
            <a:avLst/>
          </a:prstGeom>
          <a:noFill/>
          <a:ln w="44450" cap="flat" cmpd="sng" algn="ctr">
            <a:solidFill>
              <a:schemeClr val="accent1"/>
            </a:solidFill>
            <a:prstDash val="solid"/>
            <a:miter lim="800000"/>
            <a:tailEnd type="triangle"/>
          </a:ln>
          <a:effectLst/>
        </p:spPr>
      </p:cxnSp>
      <p:cxnSp>
        <p:nvCxnSpPr>
          <p:cNvPr id="45" name="直接箭头连接符 120">
            <a:extLst>
              <a:ext uri="{FF2B5EF4-FFF2-40B4-BE49-F238E27FC236}">
                <a16:creationId xmlns:a16="http://schemas.microsoft.com/office/drawing/2014/main" id="{92E79164-C0F0-4F40-C5EB-038063A6A1F1}"/>
              </a:ext>
            </a:extLst>
          </p:cNvPr>
          <p:cNvCxnSpPr>
            <a:cxnSpLocks/>
            <a:stCxn id="16" idx="2"/>
          </p:cNvCxnSpPr>
          <p:nvPr/>
        </p:nvCxnSpPr>
        <p:spPr>
          <a:xfrm>
            <a:off x="8408929" y="4186942"/>
            <a:ext cx="6519" cy="380119"/>
          </a:xfrm>
          <a:prstGeom prst="straightConnector1">
            <a:avLst/>
          </a:prstGeom>
          <a:noFill/>
          <a:ln w="44450" cap="flat" cmpd="sng" algn="ctr">
            <a:solidFill>
              <a:schemeClr val="accent1"/>
            </a:solidFill>
            <a:prstDash val="solid"/>
            <a:miter lim="800000"/>
            <a:tailEnd type="triangle"/>
          </a:ln>
          <a:effectLst/>
        </p:spPr>
      </p:cxnSp>
      <p:cxnSp>
        <p:nvCxnSpPr>
          <p:cNvPr id="49" name="直接箭头连接符 120">
            <a:extLst>
              <a:ext uri="{FF2B5EF4-FFF2-40B4-BE49-F238E27FC236}">
                <a16:creationId xmlns:a16="http://schemas.microsoft.com/office/drawing/2014/main" id="{C65799BC-98BC-7E7F-24CC-FC01A7D84B35}"/>
              </a:ext>
            </a:extLst>
          </p:cNvPr>
          <p:cNvCxnSpPr>
            <a:cxnSpLocks/>
            <a:endCxn id="27" idx="0"/>
          </p:cNvCxnSpPr>
          <p:nvPr/>
        </p:nvCxnSpPr>
        <p:spPr>
          <a:xfrm flipH="1">
            <a:off x="8408929" y="5143012"/>
            <a:ext cx="6519" cy="355963"/>
          </a:xfrm>
          <a:prstGeom prst="straightConnector1">
            <a:avLst/>
          </a:prstGeom>
          <a:noFill/>
          <a:ln w="44450" cap="flat" cmpd="sng" algn="ctr">
            <a:solidFill>
              <a:schemeClr val="accent1"/>
            </a:solidFill>
            <a:prstDash val="solid"/>
            <a:miter lim="800000"/>
            <a:tailEnd type="triangle"/>
          </a:ln>
          <a:effectLst/>
        </p:spPr>
      </p:cxnSp>
      <p:pic>
        <p:nvPicPr>
          <p:cNvPr id="73" name="图形 72" descr="复选标记 纯色填充">
            <a:extLst>
              <a:ext uri="{FF2B5EF4-FFF2-40B4-BE49-F238E27FC236}">
                <a16:creationId xmlns:a16="http://schemas.microsoft.com/office/drawing/2014/main" id="{7893AA3F-C89C-1AA2-A575-2A88C47251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36854" y="3634098"/>
            <a:ext cx="485146" cy="485146"/>
          </a:xfrm>
          <a:prstGeom prst="rect">
            <a:avLst/>
          </a:prstGeom>
        </p:spPr>
      </p:pic>
      <p:pic>
        <p:nvPicPr>
          <p:cNvPr id="74" name="图形 73">
            <a:extLst>
              <a:ext uri="{FF2B5EF4-FFF2-40B4-BE49-F238E27FC236}">
                <a16:creationId xmlns:a16="http://schemas.microsoft.com/office/drawing/2014/main" id="{F60E5C93-D202-7E04-BE11-0773790E332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409427" y="4650496"/>
            <a:ext cx="485146" cy="485146"/>
          </a:xfrm>
          <a:prstGeom prst="rect">
            <a:avLst/>
          </a:prstGeom>
        </p:spPr>
      </p:pic>
      <p:pic>
        <p:nvPicPr>
          <p:cNvPr id="75" name="图形 74">
            <a:extLst>
              <a:ext uri="{FF2B5EF4-FFF2-40B4-BE49-F238E27FC236}">
                <a16:creationId xmlns:a16="http://schemas.microsoft.com/office/drawing/2014/main" id="{78F418E8-7F89-ABFA-8167-9757B0A453D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432344" y="5588881"/>
            <a:ext cx="485146" cy="485146"/>
          </a:xfrm>
          <a:prstGeom prst="rect">
            <a:avLst/>
          </a:prstGeom>
        </p:spPr>
      </p:pic>
      <p:sp>
        <p:nvSpPr>
          <p:cNvPr id="3" name="圆角矩形 2">
            <a:extLst>
              <a:ext uri="{FF2B5EF4-FFF2-40B4-BE49-F238E27FC236}">
                <a16:creationId xmlns:a16="http://schemas.microsoft.com/office/drawing/2014/main" id="{CF822EB2-63BC-9938-55D4-9A64F19A6335}"/>
              </a:ext>
            </a:extLst>
          </p:cNvPr>
          <p:cNvSpPr/>
          <p:nvPr/>
        </p:nvSpPr>
        <p:spPr>
          <a:xfrm>
            <a:off x="679084" y="3464611"/>
            <a:ext cx="3640191" cy="1374798"/>
          </a:xfrm>
          <a:prstGeom prst="roundRect">
            <a:avLst/>
          </a:prstGeom>
          <a:noFill/>
          <a:ln w="254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000" b="1" dirty="0">
              <a:solidFill>
                <a:schemeClr val="tx1"/>
              </a:solidFill>
              <a:latin typeface="Inconsolata" panose="020B0609030003000000" pitchFamily="49" charset="0"/>
              <a:cs typeface="Linux Biolinum" panose="02000503000000000000" pitchFamily="2" charset="0"/>
            </a:endParaRPr>
          </a:p>
        </p:txBody>
      </p:sp>
      <p:sp>
        <p:nvSpPr>
          <p:cNvPr id="11" name="文本框 10">
            <a:extLst>
              <a:ext uri="{FF2B5EF4-FFF2-40B4-BE49-F238E27FC236}">
                <a16:creationId xmlns:a16="http://schemas.microsoft.com/office/drawing/2014/main" id="{67BA4633-00F7-954F-2C3C-9BC210AE912D}"/>
              </a:ext>
            </a:extLst>
          </p:cNvPr>
          <p:cNvSpPr txBox="1"/>
          <p:nvPr/>
        </p:nvSpPr>
        <p:spPr>
          <a:xfrm>
            <a:off x="2233745" y="3945413"/>
            <a:ext cx="2271396" cy="400110"/>
          </a:xfrm>
          <a:prstGeom prst="rect">
            <a:avLst/>
          </a:prstGeom>
          <a:noFill/>
        </p:spPr>
        <p:txBody>
          <a:bodyPr wrap="square">
            <a:spAutoFit/>
          </a:bodyPr>
          <a:lstStyle/>
          <a:p>
            <a:pPr algn="ctr"/>
            <a:r>
              <a:rPr lang="en" altLang="zh-CN" sz="2000" b="1" i="0" dirty="0">
                <a:solidFill>
                  <a:srgbClr val="FF0000"/>
                </a:solidFill>
                <a:effectLst/>
                <a:latin typeface="Linux Libertine" panose="02000503000000000000" pitchFamily="2" charset="0"/>
                <a:ea typeface="Linux Libertine" panose="02000503000000000000" pitchFamily="2" charset="0"/>
                <a:cs typeface="Linux Libertine" panose="02000503000000000000" pitchFamily="2" charset="0"/>
              </a:rPr>
              <a:t>waste of time</a:t>
            </a:r>
            <a:endParaRPr lang="zh-CN" altLang="en-US" sz="2000" dirty="0">
              <a:solidFill>
                <a:srgbClr val="FF0000"/>
              </a:solidFill>
              <a:latin typeface="Linux Libertine" panose="02000503000000000000" pitchFamily="2" charset="0"/>
              <a:cs typeface="Linux Libertine" panose="02000503000000000000" pitchFamily="2" charset="0"/>
            </a:endParaRPr>
          </a:p>
        </p:txBody>
      </p:sp>
    </p:spTree>
    <p:extLst>
      <p:ext uri="{BB962C8B-B14F-4D97-AF65-F5344CB8AC3E}">
        <p14:creationId xmlns:p14="http://schemas.microsoft.com/office/powerpoint/2010/main" val="3658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6" grpId="0" animBg="1"/>
      <p:bldP spid="17" grpId="0" animBg="1"/>
      <p:bldP spid="19" grpId="0" animBg="1"/>
      <p:bldP spid="23" grpId="0" animBg="1"/>
      <p:bldP spid="24" grpId="0" animBg="1"/>
      <p:bldP spid="25" grpId="0" animBg="1"/>
      <p:bldP spid="26" grpId="0"/>
      <p:bldP spid="27" grpId="0" animBg="1"/>
      <p:bldP spid="28" grpId="0" animBg="1"/>
      <p:bldP spid="29" grpId="0" animBg="1"/>
      <p:bldP spid="31" grpId="0"/>
      <p:bldP spid="32" grpId="0"/>
      <p:bldP spid="3"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D027E5-9F93-862C-F6C5-79CEC3EAC2C7}"/>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Contributions</a:t>
            </a:r>
            <a:endParaRPr kumimoji="1" lang="zh-CN" altLang="en-US" dirty="0">
              <a:latin typeface="LINUX BIOLINUM CAPITALS" panose="02000503000000000000" pitchFamily="2" charset="0"/>
              <a:cs typeface="LINUX BIOLINUM CAPITALS" panose="02000503000000000000" pitchFamily="2" charset="0"/>
            </a:endParaRPr>
          </a:p>
        </p:txBody>
      </p:sp>
      <p:sp>
        <p:nvSpPr>
          <p:cNvPr id="7" name="灯片编号占位符 6">
            <a:extLst>
              <a:ext uri="{FF2B5EF4-FFF2-40B4-BE49-F238E27FC236}">
                <a16:creationId xmlns:a16="http://schemas.microsoft.com/office/drawing/2014/main" id="{ACAFA21F-1BAE-85EC-DAFD-CC09948A8386}"/>
              </a:ext>
            </a:extLst>
          </p:cNvPr>
          <p:cNvSpPr>
            <a:spLocks noGrp="1"/>
          </p:cNvSpPr>
          <p:nvPr>
            <p:ph type="sldNum" sz="quarter" idx="4"/>
          </p:nvPr>
        </p:nvSpPr>
        <p:spPr/>
        <p:txBody>
          <a:bodyPr/>
          <a:lstStyle/>
          <a:p>
            <a:fld id="{94702B7C-F565-1C47-90E3-321BD985AFCD}" type="slidenum">
              <a:rPr kumimoji="1" lang="zh-CN" altLang="en-US" smtClean="0"/>
              <a:pPr/>
              <a:t>4</a:t>
            </a:fld>
            <a:endParaRPr kumimoji="1" lang="zh-CN" altLang="en-US" dirty="0"/>
          </a:p>
        </p:txBody>
      </p:sp>
      <p:sp>
        <p:nvSpPr>
          <p:cNvPr id="4" name="文本框 3">
            <a:extLst>
              <a:ext uri="{FF2B5EF4-FFF2-40B4-BE49-F238E27FC236}">
                <a16:creationId xmlns:a16="http://schemas.microsoft.com/office/drawing/2014/main" id="{6A71B243-EF82-F0FF-7FF3-D072D3696AF2}"/>
              </a:ext>
            </a:extLst>
          </p:cNvPr>
          <p:cNvSpPr txBox="1"/>
          <p:nvPr/>
        </p:nvSpPr>
        <p:spPr>
          <a:xfrm>
            <a:off x="838200" y="1526073"/>
            <a:ext cx="10515600" cy="3785652"/>
          </a:xfrm>
          <a:prstGeom prst="rect">
            <a:avLst/>
          </a:prstGeom>
          <a:noFill/>
        </p:spPr>
        <p:txBody>
          <a:bodyPr wrap="square">
            <a:spAutoFit/>
          </a:bodyPr>
          <a:lstStyle/>
          <a:p>
            <a:pPr marL="342900" indent="-342900">
              <a:buFont typeface="Arial" panose="020B0604020202020204" pitchFamily="34" charset="0"/>
              <a:buChar char="•"/>
            </a:pP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We systematically define the </a:t>
            </a:r>
            <a:r>
              <a:rPr kumimoji="1" lang="en-US" altLang="zh-CN" sz="2400" b="1" u="sng" dirty="0">
                <a:latin typeface="Linux Libertine" panose="02000503000000000000" pitchFamily="2" charset="0"/>
                <a:ea typeface="Linux Libertine" panose="02000503000000000000" pitchFamily="2" charset="0"/>
                <a:cs typeface="Linux Libertine" panose="02000503000000000000" pitchFamily="2" charset="0"/>
              </a:rPr>
              <a:t>reachable fuzzing targets problem</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a:t>
            </a:r>
          </a:p>
          <a:p>
            <a:pPr marL="342900" indent="-342900">
              <a:buFont typeface="Arial" panose="020B0604020202020204" pitchFamily="34" charset="0"/>
              <a:buChar char="•"/>
            </a:pPr>
            <a:endPar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endParaRPr>
          </a:p>
          <a:p>
            <a:pPr marL="342900" indent="-342900">
              <a:buFont typeface="Arial" panose="020B0604020202020204" pitchFamily="34" charset="0"/>
              <a:buChar char="•"/>
            </a:pP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We </a:t>
            </a:r>
            <a:r>
              <a:rPr kumimoji="1" lang="en-US" altLang="zh-CN" sz="2400" b="1" u="sng" dirty="0">
                <a:latin typeface="Linux Libertine" panose="02000503000000000000" pitchFamily="2" charset="0"/>
                <a:ea typeface="Linux Libertine" panose="02000503000000000000" pitchFamily="2" charset="0"/>
                <a:cs typeface="Linux Libertine" panose="02000503000000000000" pitchFamily="2" charset="0"/>
              </a:rPr>
              <a:t>redefine</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Bayesian program analysis semantics</a:t>
            </a:r>
            <a:r>
              <a:rPr kumimoji="1" lang="en-US" altLang="zh-CN" sz="2400" b="1" dirty="0">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to enable accurate prediction of this problem and </a:t>
            </a:r>
            <a:r>
              <a:rPr kumimoji="1" lang="en-US" altLang="zh-CN" sz="2400" dirty="0" err="1">
                <a:latin typeface="Linux Libertine" panose="02000503000000000000" pitchFamily="2" charset="0"/>
                <a:ea typeface="Linux Libertine" panose="02000503000000000000" pitchFamily="2" charset="0"/>
                <a:cs typeface="Linux Libertine" panose="02000503000000000000" pitchFamily="2" charset="0"/>
              </a:rPr>
              <a:t>fuzzer</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feedback generalization.</a:t>
            </a:r>
          </a:p>
          <a:p>
            <a:pPr marL="342900" indent="-342900">
              <a:buFont typeface="Arial" panose="020B0604020202020204" pitchFamily="34" charset="0"/>
              <a:buChar char="•"/>
            </a:pPr>
            <a:endPar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endParaRPr>
          </a:p>
          <a:p>
            <a:pPr marL="342900" indent="-342900">
              <a:buFont typeface="Arial" panose="020B0604020202020204" pitchFamily="34" charset="0"/>
              <a:buChar char="•"/>
            </a:pP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We propose </a:t>
            </a:r>
            <a:r>
              <a:rPr kumimoji="1" lang="en-US" altLang="zh-CN" sz="2400" dirty="0" err="1">
                <a:latin typeface="LINUX LIBERTINE CAPITALS" panose="02000503000000000000" pitchFamily="2" charset="0"/>
                <a:ea typeface="LINUX LIBERTINE CAPITALS" panose="02000503000000000000" pitchFamily="2" charset="0"/>
                <a:cs typeface="LINUX LIBERTINE CAPITALS" panose="02000503000000000000" pitchFamily="2" charset="0"/>
              </a:rPr>
              <a:t>Bayzzer</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a framework that leverages Bayesian program analysis to provide </a:t>
            </a:r>
            <a:r>
              <a:rPr kumimoji="1" lang="en-US" altLang="zh-CN" sz="2400" b="1" u="sng" dirty="0">
                <a:latin typeface="Linux Libertine" panose="02000503000000000000" pitchFamily="2" charset="0"/>
                <a:ea typeface="Linux Libertine" panose="02000503000000000000" pitchFamily="2" charset="0"/>
                <a:cs typeface="Linux Libertine" panose="02000503000000000000" pitchFamily="2" charset="0"/>
              </a:rPr>
              <a:t>semantics-aware</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a:t>
            </a:r>
            <a:r>
              <a:rPr kumimoji="1" lang="en-US" altLang="zh-CN" sz="2400" b="1" u="sng" dirty="0">
                <a:latin typeface="Linux Libertine" panose="02000503000000000000" pitchFamily="2" charset="0"/>
                <a:ea typeface="Linux Libertine" panose="02000503000000000000" pitchFamily="2" charset="0"/>
                <a:cs typeface="Linux Libertine" panose="02000503000000000000" pitchFamily="2" charset="0"/>
              </a:rPr>
              <a:t>fine-grained</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and </a:t>
            </a:r>
            <a:r>
              <a:rPr kumimoji="1" lang="en-US" altLang="zh-CN" sz="2400" b="1" u="sng" dirty="0">
                <a:latin typeface="Linux Libertine" panose="02000503000000000000" pitchFamily="2" charset="0"/>
                <a:ea typeface="Linux Libertine" panose="02000503000000000000" pitchFamily="2" charset="0"/>
                <a:cs typeface="Linux Libertine" panose="02000503000000000000" pitchFamily="2" charset="0"/>
              </a:rPr>
              <a:t>adaptive</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fuzzing guidance.</a:t>
            </a:r>
          </a:p>
          <a:p>
            <a:endPar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a:p>
            <a:pPr marL="342900" indent="-342900">
              <a:buFont typeface="Arial" panose="020B0604020202020204" pitchFamily="34" charset="0"/>
              <a:buChar char="•"/>
            </a:pP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We demonstrate the </a:t>
            </a:r>
            <a:r>
              <a:rPr kumimoji="1" lang="en-US" altLang="zh-CN" sz="2400" b="1" u="sng" dirty="0">
                <a:latin typeface="Linux Libertine" panose="02000503000000000000" pitchFamily="2" charset="0"/>
                <a:ea typeface="Linux Libertine" panose="02000503000000000000" pitchFamily="2" charset="0"/>
                <a:cs typeface="Linux Libertine" panose="02000503000000000000" pitchFamily="2" charset="0"/>
              </a:rPr>
              <a:t>effectiveness</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of </a:t>
            </a:r>
            <a:r>
              <a:rPr kumimoji="1" lang="en-US" altLang="zh-CN" sz="2400" dirty="0" err="1">
                <a:latin typeface="LINUX LIBERTINE CAPITALS" panose="02000503000000000000" pitchFamily="2" charset="0"/>
                <a:ea typeface="LINUX LIBERTINE CAPITALS" panose="02000503000000000000" pitchFamily="2" charset="0"/>
                <a:cs typeface="LINUX LIBERTINE CAPITALS" panose="02000503000000000000" pitchFamily="2" charset="0"/>
              </a:rPr>
              <a:t>Bayzzer</a:t>
            </a:r>
            <a:r>
              <a:rPr kumimoji="1" lang="en-US" altLang="zh-CN" sz="2400" dirty="0">
                <a:latin typeface="Linux Libertine" panose="02000503000000000000" pitchFamily="2" charset="0"/>
                <a:ea typeface="Linux Libertine" panose="02000503000000000000" pitchFamily="2" charset="0"/>
                <a:cs typeface="Linux Libertine" panose="02000503000000000000" pitchFamily="2" charset="0"/>
              </a:rPr>
              <a:t> on real-world programs, showing superior bug detection performance compared to baselines.</a:t>
            </a:r>
            <a:endParaRPr kumimoji="1" lang="en-US" altLang="zh-CN" sz="24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Tree>
    <p:extLst>
      <p:ext uri="{BB962C8B-B14F-4D97-AF65-F5344CB8AC3E}">
        <p14:creationId xmlns:p14="http://schemas.microsoft.com/office/powerpoint/2010/main" val="34828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E702DB60-B4EA-A2A3-6346-6D542CEFC428}"/>
              </a:ext>
            </a:extLst>
          </p:cNvPr>
          <p:cNvSpPr>
            <a:spLocks noGrp="1"/>
          </p:cNvSpPr>
          <p:nvPr>
            <p:ph type="sldNum" sz="quarter" idx="4"/>
          </p:nvPr>
        </p:nvSpPr>
        <p:spPr/>
        <p:txBody>
          <a:bodyPr/>
          <a:lstStyle/>
          <a:p>
            <a:fld id="{94702B7C-F565-1C47-90E3-321BD985AFCD}" type="slidenum">
              <a:rPr kumimoji="1" lang="zh-CN" altLang="en-US" smtClean="0"/>
              <a:pPr/>
              <a:t>5</a:t>
            </a:fld>
            <a:endParaRPr kumimoji="1" lang="zh-CN" altLang="en-US" dirty="0"/>
          </a:p>
        </p:txBody>
      </p:sp>
      <p:sp>
        <p:nvSpPr>
          <p:cNvPr id="4" name="圆角矩形 3">
            <a:extLst>
              <a:ext uri="{FF2B5EF4-FFF2-40B4-BE49-F238E27FC236}">
                <a16:creationId xmlns:a16="http://schemas.microsoft.com/office/drawing/2014/main" id="{F9EB2D88-6B7F-D9D4-C542-6F335397E2C5}"/>
              </a:ext>
            </a:extLst>
          </p:cNvPr>
          <p:cNvSpPr/>
          <p:nvPr/>
        </p:nvSpPr>
        <p:spPr>
          <a:xfrm>
            <a:off x="491831" y="1903168"/>
            <a:ext cx="7353284" cy="3901888"/>
          </a:xfrm>
          <a:prstGeom prst="roundRect">
            <a:avLst/>
          </a:prstGeom>
          <a:noFill/>
          <a:ln w="38100">
            <a:solidFill>
              <a:schemeClr val="bg1">
                <a:lumMod val="6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5" name="圆角矩形 4">
            <a:extLst>
              <a:ext uri="{FF2B5EF4-FFF2-40B4-BE49-F238E27FC236}">
                <a16:creationId xmlns:a16="http://schemas.microsoft.com/office/drawing/2014/main" id="{CDAC59AF-9CFE-7A4F-45C6-0C94D3F79EF8}"/>
              </a:ext>
            </a:extLst>
          </p:cNvPr>
          <p:cNvSpPr/>
          <p:nvPr/>
        </p:nvSpPr>
        <p:spPr>
          <a:xfrm>
            <a:off x="1033296" y="1691959"/>
            <a:ext cx="6129252" cy="510778"/>
          </a:xfrm>
          <a:prstGeom prst="roundRect">
            <a:avLst/>
          </a:prstGeom>
          <a:solidFill>
            <a:schemeClr val="bg1">
              <a:lumMod val="65000"/>
            </a:schemeClr>
          </a:solidFill>
          <a:ln>
            <a:noFill/>
          </a:ln>
        </p:spPr>
        <p:txBody>
          <a:bodyPr wrap="square" rtlCol="0">
            <a:spAutoFit/>
          </a:bodyPr>
          <a:lstStyle/>
          <a:p>
            <a:pPr algn="ctr"/>
            <a:r>
              <a:rPr kumimoji="1" lang="en-US" altLang="zh-CN" sz="24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Large-scale target-guided </a:t>
            </a:r>
            <a:r>
              <a:rPr kumimoji="1" lang="en-US" altLang="zh-CN" sz="2400" b="1" dirty="0" err="1">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greybox</a:t>
            </a:r>
            <a:r>
              <a:rPr kumimoji="1" lang="en-US" altLang="zh-CN" sz="24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fuzzing</a:t>
            </a:r>
            <a:endParaRPr kumimoji="1" lang="zh-CN" altLang="en-US" sz="2400" b="1" dirty="0">
              <a:solidFill>
                <a:schemeClr val="bg1"/>
              </a:solidFill>
              <a:latin typeface="Linux Libertine" panose="02000503000000000000" pitchFamily="2" charset="0"/>
              <a:cs typeface="Linux Libertine" panose="02000503000000000000" pitchFamily="2" charset="0"/>
            </a:endParaRPr>
          </a:p>
        </p:txBody>
      </p:sp>
      <p:sp>
        <p:nvSpPr>
          <p:cNvPr id="8" name="圆角矩形 7">
            <a:extLst>
              <a:ext uri="{FF2B5EF4-FFF2-40B4-BE49-F238E27FC236}">
                <a16:creationId xmlns:a16="http://schemas.microsoft.com/office/drawing/2014/main" id="{0E33B438-31ED-6C6A-538E-499EE960C3E3}"/>
              </a:ext>
            </a:extLst>
          </p:cNvPr>
          <p:cNvSpPr/>
          <p:nvPr/>
        </p:nvSpPr>
        <p:spPr>
          <a:xfrm>
            <a:off x="647868" y="4678291"/>
            <a:ext cx="1661108" cy="715089"/>
          </a:xfrm>
          <a:prstGeom prst="roundRect">
            <a:avLst/>
          </a:prstGeom>
          <a:solidFill>
            <a:schemeClr val="accent1"/>
          </a:solidFill>
        </p:spPr>
        <p:txBody>
          <a:bodyPr wrap="square" rtlCol="0">
            <a:spAutoFit/>
          </a:bodyP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Exploration</a:t>
            </a:r>
            <a:r>
              <a:rPr lang="zh-CN" altLang="en-US"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fuzzing</a:t>
            </a:r>
          </a:p>
        </p:txBody>
      </p:sp>
      <p:sp>
        <p:nvSpPr>
          <p:cNvPr id="32" name="标题 1">
            <a:extLst>
              <a:ext uri="{FF2B5EF4-FFF2-40B4-BE49-F238E27FC236}">
                <a16:creationId xmlns:a16="http://schemas.microsoft.com/office/drawing/2014/main" id="{810CD444-2A09-1CB0-DF2B-276214EB60B3}"/>
              </a:ext>
            </a:extLst>
          </p:cNvPr>
          <p:cNvSpPr>
            <a:spLocks noGrp="1"/>
          </p:cNvSpPr>
          <p:nvPr>
            <p:ph type="title"/>
          </p:nvPr>
        </p:nvSpPr>
        <p:spPr>
          <a:xfrm>
            <a:off x="838200" y="365125"/>
            <a:ext cx="10515600" cy="1325563"/>
          </a:xfrm>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Reachable Fuzzing Targets Problem</a:t>
            </a:r>
            <a:endParaRPr kumimoji="1" lang="zh-CN" altLang="en-US" dirty="0">
              <a:solidFill>
                <a:srgbClr val="69216A"/>
              </a:solidFill>
              <a:latin typeface="Linux Libertine" panose="02000503000000000000" pitchFamily="2" charset="0"/>
              <a:cs typeface="Linux Libertine" panose="02000503000000000000" pitchFamily="2" charset="0"/>
            </a:endParaRPr>
          </a:p>
        </p:txBody>
      </p:sp>
      <p:sp>
        <p:nvSpPr>
          <p:cNvPr id="33" name="圆角矩形 32">
            <a:extLst>
              <a:ext uri="{FF2B5EF4-FFF2-40B4-BE49-F238E27FC236}">
                <a16:creationId xmlns:a16="http://schemas.microsoft.com/office/drawing/2014/main" id="{43A58B11-F5ED-A0BB-5B6E-6243C5F19E4B}"/>
              </a:ext>
            </a:extLst>
          </p:cNvPr>
          <p:cNvSpPr/>
          <p:nvPr/>
        </p:nvSpPr>
        <p:spPr>
          <a:xfrm>
            <a:off x="3036950" y="2784667"/>
            <a:ext cx="2388598" cy="408623"/>
          </a:xfrm>
          <a:prstGeom prst="roundRect">
            <a:avLst/>
          </a:prstGeom>
          <a:solidFill>
            <a:schemeClr val="accent1"/>
          </a:solidFill>
        </p:spPr>
        <p:txBody>
          <a:bodyPr wrap="square" rtlCol="0">
            <a:spAutoFit/>
          </a:bodyP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Exploitation fuzzing</a:t>
            </a:r>
          </a:p>
        </p:txBody>
      </p:sp>
      <p:sp>
        <p:nvSpPr>
          <p:cNvPr id="36" name="圆角矩形 35">
            <a:extLst>
              <a:ext uri="{FF2B5EF4-FFF2-40B4-BE49-F238E27FC236}">
                <a16:creationId xmlns:a16="http://schemas.microsoft.com/office/drawing/2014/main" id="{4B0E3B77-997E-CDD0-2B1B-27D8469D1160}"/>
              </a:ext>
            </a:extLst>
          </p:cNvPr>
          <p:cNvSpPr/>
          <p:nvPr/>
        </p:nvSpPr>
        <p:spPr>
          <a:xfrm>
            <a:off x="9223419" y="1625620"/>
            <a:ext cx="2077319" cy="783193"/>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Target </a:t>
            </a:r>
          </a:p>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prioritization</a:t>
            </a:r>
          </a:p>
        </p:txBody>
      </p:sp>
      <mc:AlternateContent xmlns:mc="http://schemas.openxmlformats.org/markup-compatibility/2006" xmlns:a14="http://schemas.microsoft.com/office/drawing/2010/main">
        <mc:Choice Requires="a14">
          <p:sp>
            <p:nvSpPr>
              <p:cNvPr id="37" name="圆角矩形 36">
                <a:extLst>
                  <a:ext uri="{FF2B5EF4-FFF2-40B4-BE49-F238E27FC236}">
                    <a16:creationId xmlns:a16="http://schemas.microsoft.com/office/drawing/2014/main" id="{F9020B94-CDF4-8062-F0CC-DE7383072464}"/>
                  </a:ext>
                </a:extLst>
              </p:cNvPr>
              <p:cNvSpPr/>
              <p:nvPr/>
            </p:nvSpPr>
            <p:spPr>
              <a:xfrm>
                <a:off x="6137778" y="2770762"/>
                <a:ext cx="1213206" cy="408623"/>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Target </a:t>
                </a:r>
                <a14:m>
                  <m:oMath xmlns:m="http://schemas.openxmlformats.org/officeDocument/2006/math">
                    <m:sSub>
                      <m:sSubPr>
                        <m:ctrlP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ctrlPr>
                      </m:sSubPr>
                      <m:e>
                        <m:r>
                          <a:rPr lang="en-US" altLang="zh-CN" b="1" i="1" dirty="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𝒕</m:t>
                        </m:r>
                      </m:e>
                      <m:sub>
                        <m: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𝟏</m:t>
                        </m:r>
                      </m:sub>
                    </m:sSub>
                  </m:oMath>
                </a14:m>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37" name="圆角矩形 36">
                <a:extLst>
                  <a:ext uri="{FF2B5EF4-FFF2-40B4-BE49-F238E27FC236}">
                    <a16:creationId xmlns:a16="http://schemas.microsoft.com/office/drawing/2014/main" id="{F9020B94-CDF4-8062-F0CC-DE7383072464}"/>
                  </a:ext>
                </a:extLst>
              </p:cNvPr>
              <p:cNvSpPr>
                <a:spLocks noRot="1" noChangeAspect="1" noMove="1" noResize="1" noEditPoints="1" noAdjustHandles="1" noChangeArrowheads="1" noChangeShapeType="1" noTextEdit="1"/>
              </p:cNvSpPr>
              <p:nvPr/>
            </p:nvSpPr>
            <p:spPr>
              <a:xfrm>
                <a:off x="6137778" y="2770762"/>
                <a:ext cx="1213206" cy="408623"/>
              </a:xfrm>
              <a:prstGeom prst="roundRect">
                <a:avLst/>
              </a:prstGeom>
              <a:blipFill>
                <a:blip r:embed="rId3"/>
                <a:stretch>
                  <a:fillRect b="-10811"/>
                </a:stretch>
              </a:blipFill>
              <a:ln w="38100">
                <a:solidFill>
                  <a:schemeClr val="accent6"/>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圆角矩形 37">
                <a:extLst>
                  <a:ext uri="{FF2B5EF4-FFF2-40B4-BE49-F238E27FC236}">
                    <a16:creationId xmlns:a16="http://schemas.microsoft.com/office/drawing/2014/main" id="{DF45ADB5-1607-FBB1-AB06-B356FEAD4C78}"/>
                  </a:ext>
                </a:extLst>
              </p:cNvPr>
              <p:cNvSpPr/>
              <p:nvPr/>
            </p:nvSpPr>
            <p:spPr>
              <a:xfrm>
                <a:off x="887455" y="2776758"/>
                <a:ext cx="1134534" cy="715089"/>
              </a:xfrm>
              <a:prstGeom prst="roundRect">
                <a:avLst/>
              </a:prstGeom>
              <a:solidFill>
                <a:schemeClr val="accent1">
                  <a:alpha val="70000"/>
                </a:schemeClr>
              </a:solidFill>
              <a:ln w="38100">
                <a:solidFill>
                  <a:schemeClr val="accent1"/>
                </a:solidFill>
              </a:ln>
            </p:spPr>
            <p:txBody>
              <a:bodyPr wrap="square" rtlCol="0">
                <a:spAutoFit/>
              </a:bodyP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Current seeds</a:t>
                </a:r>
                <a:r>
                  <a:rPr lang="zh-CN" altLang="en-US"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14:m>
                  <m:oMath xmlns:m="http://schemas.openxmlformats.org/officeDocument/2006/math">
                    <m: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𝑺</m:t>
                    </m:r>
                  </m:oMath>
                </a14:m>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38" name="圆角矩形 37">
                <a:extLst>
                  <a:ext uri="{FF2B5EF4-FFF2-40B4-BE49-F238E27FC236}">
                    <a16:creationId xmlns:a16="http://schemas.microsoft.com/office/drawing/2014/main" id="{DF45ADB5-1607-FBB1-AB06-B356FEAD4C78}"/>
                  </a:ext>
                </a:extLst>
              </p:cNvPr>
              <p:cNvSpPr>
                <a:spLocks noRot="1" noChangeAspect="1" noMove="1" noResize="1" noEditPoints="1" noAdjustHandles="1" noChangeArrowheads="1" noChangeShapeType="1" noTextEdit="1"/>
              </p:cNvSpPr>
              <p:nvPr/>
            </p:nvSpPr>
            <p:spPr>
              <a:xfrm>
                <a:off x="887455" y="2776758"/>
                <a:ext cx="1134534" cy="715089"/>
              </a:xfrm>
              <a:prstGeom prst="roundRect">
                <a:avLst/>
              </a:prstGeom>
              <a:blipFill>
                <a:blip r:embed="rId4"/>
                <a:stretch>
                  <a:fillRect r="-3226" b="-6667"/>
                </a:stretch>
              </a:blipFill>
              <a:ln w="38100">
                <a:solidFill>
                  <a:schemeClr val="accent1"/>
                </a:solidFill>
              </a:ln>
            </p:spPr>
            <p:txBody>
              <a:bodyPr/>
              <a:lstStyle/>
              <a:p>
                <a:r>
                  <a:rPr lang="zh-CN" altLang="en-US">
                    <a:noFill/>
                  </a:rPr>
                  <a:t> </a:t>
                </a:r>
              </a:p>
            </p:txBody>
          </p:sp>
        </mc:Fallback>
      </mc:AlternateContent>
      <p:sp>
        <p:nvSpPr>
          <p:cNvPr id="44" name="圆角矩形 43">
            <a:extLst>
              <a:ext uri="{FF2B5EF4-FFF2-40B4-BE49-F238E27FC236}">
                <a16:creationId xmlns:a16="http://schemas.microsoft.com/office/drawing/2014/main" id="{C8614372-0778-85CB-A11D-EF5296C2764E}"/>
              </a:ext>
            </a:extLst>
          </p:cNvPr>
          <p:cNvSpPr/>
          <p:nvPr/>
        </p:nvSpPr>
        <p:spPr>
          <a:xfrm>
            <a:off x="3036950" y="3785730"/>
            <a:ext cx="2388598" cy="408623"/>
          </a:xfrm>
          <a:prstGeom prst="roundRect">
            <a:avLst/>
          </a:prstGeom>
          <a:solidFill>
            <a:schemeClr val="accent1"/>
          </a:solidFill>
        </p:spPr>
        <p:txBody>
          <a:bodyPr wrap="square" rtlCol="0">
            <a:spAutoFit/>
          </a:bodyP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Exploitation fuzzing</a:t>
            </a:r>
          </a:p>
        </p:txBody>
      </p:sp>
      <mc:AlternateContent xmlns:mc="http://schemas.openxmlformats.org/markup-compatibility/2006" xmlns:a14="http://schemas.microsoft.com/office/drawing/2010/main">
        <mc:Choice Requires="a14">
          <p:sp>
            <p:nvSpPr>
              <p:cNvPr id="45" name="圆角矩形 44">
                <a:extLst>
                  <a:ext uri="{FF2B5EF4-FFF2-40B4-BE49-F238E27FC236}">
                    <a16:creationId xmlns:a16="http://schemas.microsoft.com/office/drawing/2014/main" id="{1F4110FC-2DF9-C822-C41D-D62E59493A3E}"/>
                  </a:ext>
                </a:extLst>
              </p:cNvPr>
              <p:cNvSpPr/>
              <p:nvPr/>
            </p:nvSpPr>
            <p:spPr>
              <a:xfrm>
                <a:off x="6148859" y="3760659"/>
                <a:ext cx="1213206" cy="408623"/>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Target</a:t>
                </a:r>
                <a:r>
                  <a:rPr lang="en-US" altLang="zh-CN" b="1" dirty="0">
                    <a:solidFill>
                      <a:schemeClr val="bg1"/>
                    </a:solidFill>
                    <a:ea typeface="Linux Libertine" panose="02000503000000000000" pitchFamily="2" charset="0"/>
                    <a:cs typeface="Linux Libertine" panose="02000503000000000000" pitchFamily="2" charset="0"/>
                  </a:rPr>
                  <a:t> </a:t>
                </a:r>
                <a14:m>
                  <m:oMath xmlns:m="http://schemas.openxmlformats.org/officeDocument/2006/math">
                    <m:sSub>
                      <m:sSubPr>
                        <m:ctrlPr>
                          <a:rPr lang="en-US" altLang="zh-CN" b="1" i="1" dirty="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ctrlPr>
                      </m:sSubPr>
                      <m:e>
                        <m:r>
                          <a:rPr lang="en-US" altLang="zh-CN" b="1" i="1" dirty="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𝒕</m:t>
                        </m:r>
                      </m:e>
                      <m:sub>
                        <m: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𝟐</m:t>
                        </m:r>
                      </m:sub>
                    </m:sSub>
                  </m:oMath>
                </a14:m>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45" name="圆角矩形 44">
                <a:extLst>
                  <a:ext uri="{FF2B5EF4-FFF2-40B4-BE49-F238E27FC236}">
                    <a16:creationId xmlns:a16="http://schemas.microsoft.com/office/drawing/2014/main" id="{1F4110FC-2DF9-C822-C41D-D62E59493A3E}"/>
                  </a:ext>
                </a:extLst>
              </p:cNvPr>
              <p:cNvSpPr>
                <a:spLocks noRot="1" noChangeAspect="1" noMove="1" noResize="1" noEditPoints="1" noAdjustHandles="1" noChangeArrowheads="1" noChangeShapeType="1" noTextEdit="1"/>
              </p:cNvSpPr>
              <p:nvPr/>
            </p:nvSpPr>
            <p:spPr>
              <a:xfrm>
                <a:off x="6148859" y="3760659"/>
                <a:ext cx="1213206" cy="408623"/>
              </a:xfrm>
              <a:prstGeom prst="roundRect">
                <a:avLst/>
              </a:prstGeom>
              <a:blipFill>
                <a:blip r:embed="rId5"/>
                <a:stretch>
                  <a:fillRect b="-13889"/>
                </a:stretch>
              </a:blipFill>
              <a:ln w="38100">
                <a:solidFill>
                  <a:schemeClr val="accent6"/>
                </a:solidFill>
                <a:prstDash val="solid"/>
              </a:ln>
            </p:spPr>
            <p:txBody>
              <a:bodyPr/>
              <a:lstStyle/>
              <a:p>
                <a:r>
                  <a:rPr lang="zh-CN" altLang="en-US">
                    <a:noFill/>
                  </a:rPr>
                  <a:t> </a:t>
                </a:r>
              </a:p>
            </p:txBody>
          </p:sp>
        </mc:Fallback>
      </mc:AlternateContent>
      <p:sp>
        <p:nvSpPr>
          <p:cNvPr id="46" name="圆角矩形 45">
            <a:extLst>
              <a:ext uri="{FF2B5EF4-FFF2-40B4-BE49-F238E27FC236}">
                <a16:creationId xmlns:a16="http://schemas.microsoft.com/office/drawing/2014/main" id="{7E7537DC-E96F-F4D4-5BC9-506E6C734568}"/>
              </a:ext>
            </a:extLst>
          </p:cNvPr>
          <p:cNvSpPr/>
          <p:nvPr/>
        </p:nvSpPr>
        <p:spPr>
          <a:xfrm>
            <a:off x="3036950" y="4937344"/>
            <a:ext cx="2388598" cy="408623"/>
          </a:xfrm>
          <a:prstGeom prst="roundRect">
            <a:avLst/>
          </a:prstGeom>
          <a:solidFill>
            <a:schemeClr val="accent1"/>
          </a:solidFill>
        </p:spPr>
        <p:txBody>
          <a:bodyPr wrap="square" rtlCol="0">
            <a:spAutoFit/>
          </a:bodyP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Exploitation fuzzing</a:t>
            </a:r>
          </a:p>
        </p:txBody>
      </p:sp>
      <mc:AlternateContent xmlns:mc="http://schemas.openxmlformats.org/markup-compatibility/2006" xmlns:a14="http://schemas.microsoft.com/office/drawing/2010/main">
        <mc:Choice Requires="a14">
          <p:sp>
            <p:nvSpPr>
              <p:cNvPr id="51" name="圆角矩形 50">
                <a:extLst>
                  <a:ext uri="{FF2B5EF4-FFF2-40B4-BE49-F238E27FC236}">
                    <a16:creationId xmlns:a16="http://schemas.microsoft.com/office/drawing/2014/main" id="{7DFD17C0-518A-C4F0-C421-C9049B358A5D}"/>
                  </a:ext>
                </a:extLst>
              </p:cNvPr>
              <p:cNvSpPr/>
              <p:nvPr/>
            </p:nvSpPr>
            <p:spPr>
              <a:xfrm>
                <a:off x="6169231" y="4937344"/>
                <a:ext cx="1213206" cy="408623"/>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Target</a:t>
                </a:r>
                <a:r>
                  <a:rPr lang="en-US" altLang="zh-CN" b="1" dirty="0">
                    <a:solidFill>
                      <a:schemeClr val="bg1"/>
                    </a:solidFill>
                    <a:ea typeface="Linux Libertine" panose="02000503000000000000" pitchFamily="2" charset="0"/>
                    <a:cs typeface="Linux Libertine" panose="02000503000000000000" pitchFamily="2" charset="0"/>
                  </a:rPr>
                  <a:t> </a:t>
                </a:r>
                <a14:m>
                  <m:oMath xmlns:m="http://schemas.openxmlformats.org/officeDocument/2006/math">
                    <m:sSub>
                      <m:sSubPr>
                        <m:ctrlP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ctrlPr>
                      </m:sSubPr>
                      <m:e>
                        <m:r>
                          <a:rPr lang="en-US" altLang="zh-CN" b="1" i="1" dirty="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𝒕</m:t>
                        </m:r>
                      </m:e>
                      <m:sub>
                        <m: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𝒏</m:t>
                        </m:r>
                      </m:sub>
                    </m:sSub>
                  </m:oMath>
                </a14:m>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51" name="圆角矩形 50">
                <a:extLst>
                  <a:ext uri="{FF2B5EF4-FFF2-40B4-BE49-F238E27FC236}">
                    <a16:creationId xmlns:a16="http://schemas.microsoft.com/office/drawing/2014/main" id="{7DFD17C0-518A-C4F0-C421-C9049B358A5D}"/>
                  </a:ext>
                </a:extLst>
              </p:cNvPr>
              <p:cNvSpPr>
                <a:spLocks noRot="1" noChangeAspect="1" noMove="1" noResize="1" noEditPoints="1" noAdjustHandles="1" noChangeArrowheads="1" noChangeShapeType="1" noTextEdit="1"/>
              </p:cNvSpPr>
              <p:nvPr/>
            </p:nvSpPr>
            <p:spPr>
              <a:xfrm>
                <a:off x="6169231" y="4937344"/>
                <a:ext cx="1213206" cy="408623"/>
              </a:xfrm>
              <a:prstGeom prst="roundRect">
                <a:avLst/>
              </a:prstGeom>
              <a:blipFill>
                <a:blip r:embed="rId6"/>
                <a:stretch>
                  <a:fillRect b="-13889"/>
                </a:stretch>
              </a:blipFill>
              <a:ln w="38100">
                <a:solidFill>
                  <a:schemeClr val="accent6"/>
                </a:solidFill>
                <a:prstDash val="solid"/>
              </a:ln>
            </p:spPr>
            <p:txBody>
              <a:bodyPr/>
              <a:lstStyle/>
              <a:p>
                <a:r>
                  <a:rPr lang="zh-CN" altLang="en-US">
                    <a:noFill/>
                  </a:rPr>
                  <a:t> </a:t>
                </a:r>
              </a:p>
            </p:txBody>
          </p:sp>
        </mc:Fallback>
      </mc:AlternateContent>
      <p:cxnSp>
        <p:nvCxnSpPr>
          <p:cNvPr id="54" name="直接箭头连接符 120">
            <a:extLst>
              <a:ext uri="{FF2B5EF4-FFF2-40B4-BE49-F238E27FC236}">
                <a16:creationId xmlns:a16="http://schemas.microsoft.com/office/drawing/2014/main" id="{3159C0E7-35C6-CCB0-983A-34146109B696}"/>
              </a:ext>
            </a:extLst>
          </p:cNvPr>
          <p:cNvCxnSpPr>
            <a:cxnSpLocks/>
          </p:cNvCxnSpPr>
          <p:nvPr/>
        </p:nvCxnSpPr>
        <p:spPr>
          <a:xfrm flipH="1">
            <a:off x="5494352" y="2975073"/>
            <a:ext cx="498764" cy="0"/>
          </a:xfrm>
          <a:prstGeom prst="straightConnector1">
            <a:avLst/>
          </a:prstGeom>
          <a:noFill/>
          <a:ln w="44450" cap="flat" cmpd="sng" algn="ctr">
            <a:solidFill>
              <a:srgbClr val="70AD46"/>
            </a:solidFill>
            <a:prstDash val="solid"/>
            <a:miter lim="800000"/>
            <a:tailEnd type="triangle"/>
          </a:ln>
          <a:effectLst/>
        </p:spPr>
      </p:cxnSp>
      <p:cxnSp>
        <p:nvCxnSpPr>
          <p:cNvPr id="56" name="直接箭头连接符 120">
            <a:extLst>
              <a:ext uri="{FF2B5EF4-FFF2-40B4-BE49-F238E27FC236}">
                <a16:creationId xmlns:a16="http://schemas.microsoft.com/office/drawing/2014/main" id="{EB63ABA9-316C-A4BC-473D-9F2E5D903F5D}"/>
              </a:ext>
            </a:extLst>
          </p:cNvPr>
          <p:cNvCxnSpPr>
            <a:cxnSpLocks/>
          </p:cNvCxnSpPr>
          <p:nvPr/>
        </p:nvCxnSpPr>
        <p:spPr>
          <a:xfrm flipH="1">
            <a:off x="7495646" y="1947348"/>
            <a:ext cx="1464313" cy="1041630"/>
          </a:xfrm>
          <a:prstGeom prst="straightConnector1">
            <a:avLst/>
          </a:prstGeom>
          <a:noFill/>
          <a:ln w="44450" cap="flat" cmpd="sng" algn="ctr">
            <a:solidFill>
              <a:srgbClr val="70AD46"/>
            </a:solidFill>
            <a:prstDash val="solid"/>
            <a:miter lim="800000"/>
            <a:tailEnd type="triangle"/>
          </a:ln>
          <a:effectLst/>
        </p:spPr>
      </p:cxnSp>
      <p:cxnSp>
        <p:nvCxnSpPr>
          <p:cNvPr id="60" name="直接箭头连接符 120">
            <a:extLst>
              <a:ext uri="{FF2B5EF4-FFF2-40B4-BE49-F238E27FC236}">
                <a16:creationId xmlns:a16="http://schemas.microsoft.com/office/drawing/2014/main" id="{570D893A-A1A5-7940-9FE3-5A6C737B6351}"/>
              </a:ext>
            </a:extLst>
          </p:cNvPr>
          <p:cNvCxnSpPr>
            <a:cxnSpLocks/>
          </p:cNvCxnSpPr>
          <p:nvPr/>
        </p:nvCxnSpPr>
        <p:spPr>
          <a:xfrm flipH="1">
            <a:off x="5494352" y="3973786"/>
            <a:ext cx="498764" cy="0"/>
          </a:xfrm>
          <a:prstGeom prst="straightConnector1">
            <a:avLst/>
          </a:prstGeom>
          <a:noFill/>
          <a:ln w="44450" cap="flat" cmpd="sng" algn="ctr">
            <a:solidFill>
              <a:srgbClr val="70AD46"/>
            </a:solidFill>
            <a:prstDash val="solid"/>
            <a:miter lim="800000"/>
            <a:tailEnd type="triangle"/>
          </a:ln>
          <a:effectLst/>
        </p:spPr>
      </p:cxnSp>
      <p:cxnSp>
        <p:nvCxnSpPr>
          <p:cNvPr id="61" name="直接箭头连接符 120">
            <a:extLst>
              <a:ext uri="{FF2B5EF4-FFF2-40B4-BE49-F238E27FC236}">
                <a16:creationId xmlns:a16="http://schemas.microsoft.com/office/drawing/2014/main" id="{6BCC2BC5-A8A9-76EC-8D97-389B32FFE57E}"/>
              </a:ext>
            </a:extLst>
          </p:cNvPr>
          <p:cNvCxnSpPr>
            <a:cxnSpLocks/>
          </p:cNvCxnSpPr>
          <p:nvPr/>
        </p:nvCxnSpPr>
        <p:spPr>
          <a:xfrm>
            <a:off x="2335492" y="2988978"/>
            <a:ext cx="467357" cy="0"/>
          </a:xfrm>
          <a:prstGeom prst="straightConnector1">
            <a:avLst/>
          </a:prstGeom>
          <a:noFill/>
          <a:ln w="44450" cap="flat" cmpd="sng" algn="ctr">
            <a:solidFill>
              <a:schemeClr val="accent1"/>
            </a:solidFill>
            <a:prstDash val="solid"/>
            <a:miter lim="800000"/>
            <a:tailEnd type="triangle"/>
          </a:ln>
          <a:effectLst/>
        </p:spPr>
      </p:cxnSp>
      <p:cxnSp>
        <p:nvCxnSpPr>
          <p:cNvPr id="66" name="直接箭头连接符 120">
            <a:extLst>
              <a:ext uri="{FF2B5EF4-FFF2-40B4-BE49-F238E27FC236}">
                <a16:creationId xmlns:a16="http://schemas.microsoft.com/office/drawing/2014/main" id="{809B0AFC-D1AA-58A6-C96F-EB1998C7947C}"/>
              </a:ext>
            </a:extLst>
          </p:cNvPr>
          <p:cNvCxnSpPr>
            <a:cxnSpLocks/>
          </p:cNvCxnSpPr>
          <p:nvPr/>
        </p:nvCxnSpPr>
        <p:spPr>
          <a:xfrm flipH="1">
            <a:off x="5494352" y="5141655"/>
            <a:ext cx="498764" cy="0"/>
          </a:xfrm>
          <a:prstGeom prst="straightConnector1">
            <a:avLst/>
          </a:prstGeom>
          <a:noFill/>
          <a:ln w="44450" cap="flat" cmpd="sng" algn="ctr">
            <a:solidFill>
              <a:srgbClr val="70AD46"/>
            </a:solidFill>
            <a:prstDash val="solid"/>
            <a:miter lim="800000"/>
            <a:tailEnd type="triangle"/>
          </a:ln>
          <a:effectLst/>
        </p:spPr>
      </p:cxnSp>
      <p:cxnSp>
        <p:nvCxnSpPr>
          <p:cNvPr id="67" name="直接箭头连接符 120">
            <a:extLst>
              <a:ext uri="{FF2B5EF4-FFF2-40B4-BE49-F238E27FC236}">
                <a16:creationId xmlns:a16="http://schemas.microsoft.com/office/drawing/2014/main" id="{62DB9302-A2BD-A81B-C74A-4B8A198418B1}"/>
              </a:ext>
            </a:extLst>
          </p:cNvPr>
          <p:cNvCxnSpPr>
            <a:cxnSpLocks/>
          </p:cNvCxnSpPr>
          <p:nvPr/>
        </p:nvCxnSpPr>
        <p:spPr>
          <a:xfrm flipH="1">
            <a:off x="7506727" y="1998622"/>
            <a:ext cx="1415906" cy="1865750"/>
          </a:xfrm>
          <a:prstGeom prst="straightConnector1">
            <a:avLst/>
          </a:prstGeom>
          <a:noFill/>
          <a:ln w="44450" cap="flat" cmpd="sng" algn="ctr">
            <a:solidFill>
              <a:srgbClr val="70AD46"/>
            </a:solidFill>
            <a:prstDash val="solid"/>
            <a:miter lim="800000"/>
            <a:tailEnd type="triangle"/>
          </a:ln>
          <a:effectLst/>
        </p:spPr>
      </p:cxnSp>
      <p:cxnSp>
        <p:nvCxnSpPr>
          <p:cNvPr id="69" name="直接箭头连接符 120">
            <a:extLst>
              <a:ext uri="{FF2B5EF4-FFF2-40B4-BE49-F238E27FC236}">
                <a16:creationId xmlns:a16="http://schemas.microsoft.com/office/drawing/2014/main" id="{5CCB0A63-AFDF-5244-1C90-20E7C265101C}"/>
              </a:ext>
            </a:extLst>
          </p:cNvPr>
          <p:cNvCxnSpPr>
            <a:cxnSpLocks/>
          </p:cNvCxnSpPr>
          <p:nvPr/>
        </p:nvCxnSpPr>
        <p:spPr>
          <a:xfrm flipH="1">
            <a:off x="7545060" y="1947348"/>
            <a:ext cx="1414899" cy="3194307"/>
          </a:xfrm>
          <a:prstGeom prst="straightConnector1">
            <a:avLst/>
          </a:prstGeom>
          <a:noFill/>
          <a:ln w="44450" cap="flat" cmpd="sng" algn="ctr">
            <a:solidFill>
              <a:srgbClr val="70AD46"/>
            </a:solidFill>
            <a:prstDash val="solid"/>
            <a:miter lim="800000"/>
            <a:tailEnd type="triangle"/>
          </a:ln>
          <a:effectLst/>
        </p:spPr>
      </p:cxnSp>
      <p:cxnSp>
        <p:nvCxnSpPr>
          <p:cNvPr id="71" name="直接箭头连接符 120">
            <a:extLst>
              <a:ext uri="{FF2B5EF4-FFF2-40B4-BE49-F238E27FC236}">
                <a16:creationId xmlns:a16="http://schemas.microsoft.com/office/drawing/2014/main" id="{B7650D62-4BD8-B921-1DA3-B8020DF05E08}"/>
              </a:ext>
            </a:extLst>
          </p:cNvPr>
          <p:cNvCxnSpPr>
            <a:cxnSpLocks/>
          </p:cNvCxnSpPr>
          <p:nvPr/>
        </p:nvCxnSpPr>
        <p:spPr>
          <a:xfrm>
            <a:off x="4255605" y="3307987"/>
            <a:ext cx="0" cy="380089"/>
          </a:xfrm>
          <a:prstGeom prst="straightConnector1">
            <a:avLst/>
          </a:prstGeom>
          <a:noFill/>
          <a:ln w="44450" cap="flat" cmpd="sng" algn="ctr">
            <a:solidFill>
              <a:schemeClr val="accent1"/>
            </a:solidFill>
            <a:prstDash val="solid"/>
            <a:miter lim="800000"/>
            <a:tailEnd type="triangle"/>
          </a:ln>
          <a:effectLst/>
        </p:spPr>
      </p:cxnSp>
      <p:cxnSp>
        <p:nvCxnSpPr>
          <p:cNvPr id="77" name="直接箭头连接符 120">
            <a:extLst>
              <a:ext uri="{FF2B5EF4-FFF2-40B4-BE49-F238E27FC236}">
                <a16:creationId xmlns:a16="http://schemas.microsoft.com/office/drawing/2014/main" id="{14A31EB0-9CC8-87C3-28BD-E495AFB52C7A}"/>
              </a:ext>
            </a:extLst>
          </p:cNvPr>
          <p:cNvCxnSpPr>
            <a:cxnSpLocks/>
          </p:cNvCxnSpPr>
          <p:nvPr/>
        </p:nvCxnSpPr>
        <p:spPr>
          <a:xfrm flipH="1">
            <a:off x="2422850" y="5115749"/>
            <a:ext cx="542541" cy="0"/>
          </a:xfrm>
          <a:prstGeom prst="straightConnector1">
            <a:avLst/>
          </a:prstGeom>
          <a:noFill/>
          <a:ln w="44450" cap="flat" cmpd="sng" algn="ctr">
            <a:solidFill>
              <a:schemeClr val="accent1"/>
            </a:solidFill>
            <a:prstDash val="solid"/>
            <a:miter lim="800000"/>
            <a:tailEnd type="triangle"/>
          </a:ln>
          <a:effectLst/>
        </p:spPr>
      </p:cxnSp>
      <p:cxnSp>
        <p:nvCxnSpPr>
          <p:cNvPr id="79" name="直接箭头连接符 120">
            <a:extLst>
              <a:ext uri="{FF2B5EF4-FFF2-40B4-BE49-F238E27FC236}">
                <a16:creationId xmlns:a16="http://schemas.microsoft.com/office/drawing/2014/main" id="{12412C74-21F3-5268-18F7-7812EF184EEB}"/>
              </a:ext>
            </a:extLst>
          </p:cNvPr>
          <p:cNvCxnSpPr>
            <a:cxnSpLocks/>
          </p:cNvCxnSpPr>
          <p:nvPr/>
        </p:nvCxnSpPr>
        <p:spPr>
          <a:xfrm>
            <a:off x="4255605" y="4316242"/>
            <a:ext cx="0" cy="488891"/>
          </a:xfrm>
          <a:prstGeom prst="straightConnector1">
            <a:avLst/>
          </a:prstGeom>
          <a:noFill/>
          <a:ln w="44450" cap="flat" cmpd="sng" algn="ctr">
            <a:solidFill>
              <a:srgbClr val="4472C4"/>
            </a:solidFill>
            <a:prstDash val="sysDot"/>
            <a:miter lim="800000"/>
            <a:tailEnd type="triangle"/>
          </a:ln>
          <a:effectLst/>
        </p:spPr>
      </p:cxnSp>
      <p:cxnSp>
        <p:nvCxnSpPr>
          <p:cNvPr id="90" name="直接箭头连接符 120">
            <a:extLst>
              <a:ext uri="{FF2B5EF4-FFF2-40B4-BE49-F238E27FC236}">
                <a16:creationId xmlns:a16="http://schemas.microsoft.com/office/drawing/2014/main" id="{96B8A7BC-2D2B-0035-55B4-1E75B99831C1}"/>
              </a:ext>
            </a:extLst>
          </p:cNvPr>
          <p:cNvCxnSpPr>
            <a:cxnSpLocks/>
          </p:cNvCxnSpPr>
          <p:nvPr/>
        </p:nvCxnSpPr>
        <p:spPr>
          <a:xfrm flipV="1">
            <a:off x="1478422" y="3681841"/>
            <a:ext cx="3410" cy="833694"/>
          </a:xfrm>
          <a:prstGeom prst="straightConnector1">
            <a:avLst/>
          </a:prstGeom>
          <a:noFill/>
          <a:ln w="44450" cap="flat" cmpd="sng" algn="ctr">
            <a:solidFill>
              <a:schemeClr val="accent1"/>
            </a:solidFill>
            <a:prstDash val="solid"/>
            <a:miter lim="800000"/>
            <a:tailEnd type="triangle"/>
          </a:ln>
          <a:effectLst/>
        </p:spPr>
      </p:cxnSp>
      <mc:AlternateContent xmlns:mc="http://schemas.openxmlformats.org/markup-compatibility/2006" xmlns:a14="http://schemas.microsoft.com/office/drawing/2010/main">
        <mc:Choice Requires="a14">
          <p:sp>
            <p:nvSpPr>
              <p:cNvPr id="97" name="圆角矩形 96">
                <a:extLst>
                  <a:ext uri="{FF2B5EF4-FFF2-40B4-BE49-F238E27FC236}">
                    <a16:creationId xmlns:a16="http://schemas.microsoft.com/office/drawing/2014/main" id="{FF6EDB37-11A1-FC7B-8131-B1556E8263DE}"/>
                  </a:ext>
                </a:extLst>
              </p:cNvPr>
              <p:cNvSpPr/>
              <p:nvPr/>
            </p:nvSpPr>
            <p:spPr>
              <a:xfrm>
                <a:off x="8681910" y="2665473"/>
                <a:ext cx="3160338" cy="2193616"/>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Reachable targets</a:t>
                </a:r>
              </a:p>
              <a:p>
                <a:pPr algn="ctr"/>
                <a:r>
                  <a:rPr lang="en-US" altLang="zh-CN"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Exploitation fuzzing based on current seeds </a:t>
                </a:r>
                <a14:m>
                  <m:oMath xmlns:m="http://schemas.openxmlformats.org/officeDocument/2006/math">
                    <m:r>
                      <a:rPr lang="en-US" altLang="zh-CN"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𝑆</m:t>
                    </m:r>
                  </m:oMath>
                </a14:m>
                <a:r>
                  <a:rPr lang="en-US" altLang="zh-CN"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can generate inputs within time </a:t>
                </a:r>
                <a14:m>
                  <m:oMath xmlns:m="http://schemas.openxmlformats.org/officeDocument/2006/math">
                    <m:r>
                      <a:rPr lang="en-US" altLang="zh-CN"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𝑇</m:t>
                    </m:r>
                    <m:r>
                      <a:rPr lang="en-US" altLang="zh-CN"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 </m:t>
                    </m:r>
                  </m:oMath>
                </a14:m>
                <a:r>
                  <a:rPr lang="en-US" altLang="zh-CN"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that cover program property </a:t>
                </a:r>
                <a14:m>
                  <m:oMath xmlns:m="http://schemas.openxmlformats.org/officeDocument/2006/math">
                    <m:r>
                      <a:rPr lang="en-US" altLang="zh-CN"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𝑡</m:t>
                    </m:r>
                  </m:oMath>
                </a14:m>
                <a:r>
                  <a:rPr lang="en-US" altLang="zh-CN"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with a probability </a:t>
                </a:r>
                <a14:m>
                  <m:oMath xmlns:m="http://schemas.openxmlformats.org/officeDocument/2006/math">
                    <m:r>
                      <a:rPr lang="en-US" altLang="zh-CN" b="0" i="1"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m:t>
                    </m:r>
                    <m:r>
                      <a:rPr lang="en-US" altLang="zh-CN" b="0" i="1"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𝐴</m:t>
                    </m:r>
                    <m:r>
                      <a:rPr lang="en-US" altLang="zh-CN" b="0" i="1"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 (</m:t>
                    </m:r>
                    <m:r>
                      <a:rPr lang="en-US" altLang="zh-CN" b="0" i="1"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𝐴</m:t>
                    </m:r>
                    <m:r>
                      <a:rPr lang="en-US" altLang="zh-CN" b="0" i="1"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=99%) </m:t>
                    </m:r>
                  </m:oMath>
                </a14:m>
                <a:endParaRPr lang="en-US" altLang="zh-CN"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97" name="圆角矩形 96">
                <a:extLst>
                  <a:ext uri="{FF2B5EF4-FFF2-40B4-BE49-F238E27FC236}">
                    <a16:creationId xmlns:a16="http://schemas.microsoft.com/office/drawing/2014/main" id="{FF6EDB37-11A1-FC7B-8131-B1556E8263DE}"/>
                  </a:ext>
                </a:extLst>
              </p:cNvPr>
              <p:cNvSpPr>
                <a:spLocks noRot="1" noChangeAspect="1" noMove="1" noResize="1" noEditPoints="1" noAdjustHandles="1" noChangeArrowheads="1" noChangeShapeType="1" noTextEdit="1"/>
              </p:cNvSpPr>
              <p:nvPr/>
            </p:nvSpPr>
            <p:spPr>
              <a:xfrm>
                <a:off x="8681910" y="2665473"/>
                <a:ext cx="3160338" cy="2193616"/>
              </a:xfrm>
              <a:prstGeom prst="roundRect">
                <a:avLst/>
              </a:prstGeom>
              <a:blipFill>
                <a:blip r:embed="rId7"/>
                <a:stretch>
                  <a:fillRect/>
                </a:stretch>
              </a:blipFill>
              <a:ln w="38100">
                <a:solidFill>
                  <a:schemeClr val="accent6"/>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8" name="椭圆 107">
                <a:extLst>
                  <a:ext uri="{FF2B5EF4-FFF2-40B4-BE49-F238E27FC236}">
                    <a16:creationId xmlns:a16="http://schemas.microsoft.com/office/drawing/2014/main" id="{CEB43515-DEFE-4EE7-789A-D54DAB6C3051}"/>
                  </a:ext>
                </a:extLst>
              </p:cNvPr>
              <p:cNvSpPr/>
              <p:nvPr/>
            </p:nvSpPr>
            <p:spPr>
              <a:xfrm>
                <a:off x="8561582" y="5115749"/>
                <a:ext cx="3400994" cy="1325563"/>
              </a:xfrm>
              <a:prstGeom prst="ellipse">
                <a:avLst/>
              </a:prstGeom>
              <a:solidFill>
                <a:schemeClr val="accent6">
                  <a:alpha val="70000"/>
                </a:scheme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Predict the probability that each target</a:t>
                </a:r>
                <a:r>
                  <a:rPr lang="zh-CN" altLang="en-US"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14:m>
                  <m:oMath xmlns:m="http://schemas.openxmlformats.org/officeDocument/2006/math">
                    <m:r>
                      <a:rPr lang="en-US" altLang="zh-CN" i="1" dirty="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𝑡</m:t>
                    </m:r>
                  </m:oMath>
                </a14:m>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is reachable</a:t>
                </a:r>
                <a:endPar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108" name="椭圆 107">
                <a:extLst>
                  <a:ext uri="{FF2B5EF4-FFF2-40B4-BE49-F238E27FC236}">
                    <a16:creationId xmlns:a16="http://schemas.microsoft.com/office/drawing/2014/main" id="{CEB43515-DEFE-4EE7-789A-D54DAB6C3051}"/>
                  </a:ext>
                </a:extLst>
              </p:cNvPr>
              <p:cNvSpPr>
                <a:spLocks noRot="1" noChangeAspect="1" noMove="1" noResize="1" noEditPoints="1" noAdjustHandles="1" noChangeArrowheads="1" noChangeShapeType="1" noTextEdit="1"/>
              </p:cNvSpPr>
              <p:nvPr/>
            </p:nvSpPr>
            <p:spPr>
              <a:xfrm>
                <a:off x="8561582" y="5115749"/>
                <a:ext cx="3400994" cy="1325563"/>
              </a:xfrm>
              <a:prstGeom prst="ellipse">
                <a:avLst/>
              </a:prstGeom>
              <a:blipFill>
                <a:blip r:embed="rId8"/>
                <a:stretch>
                  <a:fillRect/>
                </a:stretch>
              </a:blipFill>
              <a:ln w="38100">
                <a:solidFill>
                  <a:schemeClr val="accent6"/>
                </a:solidFill>
                <a:prstDash val="solid"/>
              </a:ln>
            </p:spPr>
            <p:txBody>
              <a:bodyPr/>
              <a:lstStyle/>
              <a:p>
                <a:r>
                  <a:rPr lang="zh-CN" altLang="en-US">
                    <a:noFill/>
                  </a:rPr>
                  <a:t> </a:t>
                </a:r>
              </a:p>
            </p:txBody>
          </p:sp>
        </mc:Fallback>
      </mc:AlternateContent>
      <p:cxnSp>
        <p:nvCxnSpPr>
          <p:cNvPr id="109" name="直接箭头连接符 120">
            <a:extLst>
              <a:ext uri="{FF2B5EF4-FFF2-40B4-BE49-F238E27FC236}">
                <a16:creationId xmlns:a16="http://schemas.microsoft.com/office/drawing/2014/main" id="{7FA6733A-C6CC-C07E-A640-2A870FCB64DA}"/>
              </a:ext>
            </a:extLst>
          </p:cNvPr>
          <p:cNvCxnSpPr>
            <a:cxnSpLocks/>
            <a:stCxn id="97" idx="2"/>
            <a:endCxn id="108" idx="0"/>
          </p:cNvCxnSpPr>
          <p:nvPr/>
        </p:nvCxnSpPr>
        <p:spPr>
          <a:xfrm>
            <a:off x="10262079" y="4859089"/>
            <a:ext cx="0" cy="256660"/>
          </a:xfrm>
          <a:prstGeom prst="straightConnector1">
            <a:avLst/>
          </a:prstGeom>
          <a:noFill/>
          <a:ln w="44450" cap="flat" cmpd="sng" algn="ctr">
            <a:solidFill>
              <a:srgbClr val="70AD46"/>
            </a:solidFill>
            <a:prstDash val="solid"/>
            <a:miter lim="800000"/>
            <a:tailEnd type="triangle"/>
          </a:ln>
          <a:effectLst/>
        </p:spPr>
      </p:cxnSp>
    </p:spTree>
    <p:extLst>
      <p:ext uri="{BB962C8B-B14F-4D97-AF65-F5344CB8AC3E}">
        <p14:creationId xmlns:p14="http://schemas.microsoft.com/office/powerpoint/2010/main" val="281599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33" grpId="0" animBg="1"/>
      <p:bldP spid="36" grpId="0" animBg="1"/>
      <p:bldP spid="37" grpId="0" animBg="1"/>
      <p:bldP spid="38" grpId="0" animBg="1"/>
      <p:bldP spid="44" grpId="0" animBg="1"/>
      <p:bldP spid="45" grpId="0" animBg="1"/>
      <p:bldP spid="46" grpId="0" animBg="1"/>
      <p:bldP spid="51" grpId="0" animBg="1"/>
      <p:bldP spid="97" grpId="0" animBg="1"/>
      <p:bldP spid="1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normAutofit/>
          </a:bodyPr>
          <a:lstStyle/>
          <a:p>
            <a:r>
              <a:rPr kumimoji="1" lang="en-US" altLang="zh-CN" sz="3600" b="1" dirty="0">
                <a:latin typeface="Linux Biolinum" panose="02000503000000000000" pitchFamily="2" charset="0"/>
                <a:ea typeface="Linux Biolinum" panose="02000503000000000000" pitchFamily="2" charset="0"/>
                <a:cs typeface="Linux Biolinum" panose="02000503000000000000" pitchFamily="2" charset="0"/>
              </a:rPr>
              <a:t>Example of Reachable Fuzzing Targets Problem</a:t>
            </a:r>
            <a:endParaRPr kumimoji="1" lang="zh-CN" altLang="en-US" sz="3600" dirty="0"/>
          </a:p>
        </p:txBody>
      </p:sp>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6</a:t>
            </a:fld>
            <a:endParaRPr kumimoji="1" lang="zh-CN" altLang="en-US" dirty="0"/>
          </a:p>
        </p:txBody>
      </p:sp>
      <p:sp>
        <p:nvSpPr>
          <p:cNvPr id="16" name="圆角矩形 15">
            <a:extLst>
              <a:ext uri="{FF2B5EF4-FFF2-40B4-BE49-F238E27FC236}">
                <a16:creationId xmlns:a16="http://schemas.microsoft.com/office/drawing/2014/main" id="{B9391005-C2D2-D0B1-E20D-63FACDAC914A}"/>
              </a:ext>
            </a:extLst>
          </p:cNvPr>
          <p:cNvSpPr/>
          <p:nvPr/>
        </p:nvSpPr>
        <p:spPr>
          <a:xfrm>
            <a:off x="5069742" y="3166669"/>
            <a:ext cx="6445771" cy="796691"/>
          </a:xfrm>
          <a:prstGeom prst="round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7" name="圆角矩形 16">
            <a:extLst>
              <a:ext uri="{FF2B5EF4-FFF2-40B4-BE49-F238E27FC236}">
                <a16:creationId xmlns:a16="http://schemas.microsoft.com/office/drawing/2014/main" id="{35D95C96-AD76-6851-4811-0753FB9B300A}"/>
              </a:ext>
            </a:extLst>
          </p:cNvPr>
          <p:cNvSpPr/>
          <p:nvPr/>
        </p:nvSpPr>
        <p:spPr>
          <a:xfrm>
            <a:off x="5375435" y="3343676"/>
            <a:ext cx="2370949" cy="442674"/>
          </a:xfrm>
          <a:prstGeom prst="roundRect">
            <a:avLst/>
          </a:prstGeom>
          <a:solidFill>
            <a:schemeClr val="accent6"/>
          </a:solidFill>
        </p:spPr>
        <p:txBody>
          <a:bodyPr wrap="square" rtlCol="0">
            <a:spAutoFit/>
          </a:bodyPr>
          <a:lstStyle/>
          <a:p>
            <a:pPr algn="ctr"/>
            <a:r>
              <a:rPr lang="en"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A1 is reachable</a:t>
            </a: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p>
        </p:txBody>
      </p: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0DC7903D-73A1-8333-39B0-6E37EAB85ADE}"/>
                  </a:ext>
                </a:extLst>
              </p:cNvPr>
              <p:cNvSpPr txBox="1"/>
              <p:nvPr/>
            </p:nvSpPr>
            <p:spPr>
              <a:xfrm>
                <a:off x="7932250" y="3208544"/>
                <a:ext cx="3571265" cy="646331"/>
              </a:xfrm>
              <a:prstGeom prst="rect">
                <a:avLst/>
              </a:prstGeom>
              <a:noFill/>
            </p:spPr>
            <p:txBody>
              <a:bodyPr wrap="square" rtlCol="0">
                <a:spAutoFit/>
              </a:bodyPr>
              <a:lstStyle/>
              <a:p>
                <a:r>
                  <a:rPr kumimoji="1" lang="en-US" altLang="zh-CN" dirty="0">
                    <a:latin typeface="Linux Libertine" panose="02000503000000000000" pitchFamily="2" charset="0"/>
                    <a:ea typeface="Linux Libertine" panose="02000503000000000000" pitchFamily="2" charset="0"/>
                    <a:cs typeface="Linux Libertine" panose="02000503000000000000" pitchFamily="2" charset="0"/>
                  </a:rPr>
                  <a:t>Mutating 1,000 times has a </a:t>
                </a:r>
                <a14:m>
                  <m:oMath xmlns:m="http://schemas.openxmlformats.org/officeDocument/2006/math">
                    <m:r>
                      <a:rPr kumimoji="1" lang="en-US" altLang="zh-CN" b="0" i="1" smtClean="0">
                        <a:latin typeface="Cambria Math" panose="02040503050406030204" pitchFamily="18" charset="0"/>
                        <a:ea typeface="Linux Libertine" panose="02000503000000000000" pitchFamily="2" charset="0"/>
                        <a:cs typeface="Linux Libertine" panose="02000503000000000000" pitchFamily="2" charset="0"/>
                      </a:rPr>
                      <m:t>≥</m:t>
                    </m:r>
                    <m:r>
                      <a:rPr kumimoji="1" lang="en-US" altLang="zh-CN" b="0" i="0" smtClean="0">
                        <a:latin typeface="Cambria Math" panose="02040503050406030204" pitchFamily="18" charset="0"/>
                        <a:ea typeface="Linux Libertine" panose="02000503000000000000" pitchFamily="2" charset="0"/>
                        <a:cs typeface="Linux Libertine" panose="02000503000000000000" pitchFamily="2" charset="0"/>
                      </a:rPr>
                      <m:t> </m:t>
                    </m:r>
                  </m:oMath>
                </a14:m>
                <a:r>
                  <a:rPr kumimoji="1" lang="en-US" altLang="zh-CN" dirty="0">
                    <a:latin typeface="Linux Libertine" panose="02000503000000000000" pitchFamily="2" charset="0"/>
                    <a:ea typeface="Linux Libertine" panose="02000503000000000000" pitchFamily="2" charset="0"/>
                    <a:cs typeface="Linux Libertine" panose="02000503000000000000" pitchFamily="2" charset="0"/>
                  </a:rPr>
                  <a:t>99% probability of triggering the bug</a:t>
                </a:r>
                <a:endParaRPr kumimoji="1" lang="zh-CN" altLang="en-US" dirty="0">
                  <a:latin typeface="Linux Libertine" panose="02000503000000000000" pitchFamily="2" charset="0"/>
                  <a:cs typeface="Linux Libertine" panose="02000503000000000000" pitchFamily="2" charset="0"/>
                </a:endParaRPr>
              </a:p>
            </p:txBody>
          </p:sp>
        </mc:Choice>
        <mc:Fallback xmlns="">
          <p:sp>
            <p:nvSpPr>
              <p:cNvPr id="31" name="文本框 30">
                <a:extLst>
                  <a:ext uri="{FF2B5EF4-FFF2-40B4-BE49-F238E27FC236}">
                    <a16:creationId xmlns:a16="http://schemas.microsoft.com/office/drawing/2014/main" id="{0DC7903D-73A1-8333-39B0-6E37EAB85ADE}"/>
                  </a:ext>
                </a:extLst>
              </p:cNvPr>
              <p:cNvSpPr txBox="1">
                <a:spLocks noRot="1" noChangeAspect="1" noMove="1" noResize="1" noEditPoints="1" noAdjustHandles="1" noChangeArrowheads="1" noChangeShapeType="1" noTextEdit="1"/>
              </p:cNvSpPr>
              <p:nvPr/>
            </p:nvSpPr>
            <p:spPr>
              <a:xfrm>
                <a:off x="7932250" y="3208544"/>
                <a:ext cx="3571265" cy="646331"/>
              </a:xfrm>
              <a:prstGeom prst="rect">
                <a:avLst/>
              </a:prstGeom>
              <a:blipFill>
                <a:blip r:embed="rId3"/>
                <a:stretch>
                  <a:fillRect l="-1418" t="-3846" b="-15385"/>
                </a:stretch>
              </a:blipFill>
            </p:spPr>
            <p:txBody>
              <a:bodyPr/>
              <a:lstStyle/>
              <a:p>
                <a:r>
                  <a:rPr lang="zh-CN" altLang="en-US">
                    <a:noFill/>
                  </a:rPr>
                  <a:t> </a:t>
                </a:r>
              </a:p>
            </p:txBody>
          </p:sp>
        </mc:Fallback>
      </mc:AlternateContent>
      <p:sp>
        <p:nvSpPr>
          <p:cNvPr id="15" name="圆角矩形 14">
            <a:extLst>
              <a:ext uri="{FF2B5EF4-FFF2-40B4-BE49-F238E27FC236}">
                <a16:creationId xmlns:a16="http://schemas.microsoft.com/office/drawing/2014/main" id="{09FA9F42-B6C7-D08A-1CE3-172EB1DE2678}"/>
              </a:ext>
            </a:extLst>
          </p:cNvPr>
          <p:cNvSpPr/>
          <p:nvPr/>
        </p:nvSpPr>
        <p:spPr>
          <a:xfrm>
            <a:off x="5086984" y="1920068"/>
            <a:ext cx="6445771" cy="1011526"/>
          </a:xfrm>
          <a:prstGeom prst="round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18" name="圆角矩形 17">
            <a:extLst>
              <a:ext uri="{FF2B5EF4-FFF2-40B4-BE49-F238E27FC236}">
                <a16:creationId xmlns:a16="http://schemas.microsoft.com/office/drawing/2014/main" id="{6ED5D5EE-A07B-9E67-5C4D-F854BE645E31}"/>
              </a:ext>
            </a:extLst>
          </p:cNvPr>
          <p:cNvSpPr/>
          <p:nvPr/>
        </p:nvSpPr>
        <p:spPr>
          <a:xfrm>
            <a:off x="7463055" y="1739619"/>
            <a:ext cx="1842133" cy="442674"/>
          </a:xfrm>
          <a:prstGeom prst="roundRect">
            <a:avLst/>
          </a:prstGeom>
          <a:solidFill>
            <a:schemeClr val="accent1"/>
          </a:solidFill>
        </p:spPr>
        <p:txBody>
          <a:bodyPr wrap="square" rtlCol="0">
            <a:spAutoFit/>
          </a:bodyPr>
          <a:lstStyle/>
          <a:p>
            <a:pPr algn="ctr"/>
            <a:r>
              <a:rPr lang="en-US" altLang="zh-CN" sz="19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Current  seeds</a:t>
            </a:r>
          </a:p>
        </p:txBody>
      </p:sp>
      <p:sp>
        <p:nvSpPr>
          <p:cNvPr id="20" name="圆角矩形 19">
            <a:extLst>
              <a:ext uri="{FF2B5EF4-FFF2-40B4-BE49-F238E27FC236}">
                <a16:creationId xmlns:a16="http://schemas.microsoft.com/office/drawing/2014/main" id="{907F5DCD-F136-9CC4-167D-37EAC7DF71F8}"/>
              </a:ext>
            </a:extLst>
          </p:cNvPr>
          <p:cNvSpPr/>
          <p:nvPr/>
        </p:nvSpPr>
        <p:spPr>
          <a:xfrm>
            <a:off x="5354572" y="2320240"/>
            <a:ext cx="1842133" cy="408623"/>
          </a:xfrm>
          <a:prstGeom prst="roundRect">
            <a:avLst/>
          </a:prstGeom>
          <a:solidFill>
            <a:schemeClr val="accent1">
              <a:alpha val="70000"/>
            </a:schemeClr>
          </a:solidFill>
          <a:ln w="38100">
            <a:solidFill>
              <a:schemeClr val="accent1"/>
            </a:solidFill>
          </a:ln>
        </p:spPr>
        <p:txBody>
          <a:bodyPr wrap="square" rtlCol="0">
            <a:spAutoFit/>
          </a:bodyPr>
          <a:lstStyle/>
          <a:p>
            <a:pPr algn="ctr"/>
            <a:r>
              <a:rPr lang="en-US" altLang="zh-CN" dirty="0">
                <a:solidFill>
                  <a:schemeClr val="bg1"/>
                </a:solidFill>
                <a:latin typeface="Inconsolata" panose="020B0609030003000000" pitchFamily="49" charset="0"/>
                <a:ea typeface="Linux Libertine" panose="02000503000000000000" pitchFamily="2" charset="0"/>
                <a:cs typeface="Linux Libertine" panose="02000503000000000000" pitchFamily="2" charset="0"/>
              </a:rPr>
              <a:t>e = 0, a = 0</a:t>
            </a:r>
          </a:p>
        </p:txBody>
      </p:sp>
      <p:sp>
        <p:nvSpPr>
          <p:cNvPr id="21" name="圆角矩形 20">
            <a:extLst>
              <a:ext uri="{FF2B5EF4-FFF2-40B4-BE49-F238E27FC236}">
                <a16:creationId xmlns:a16="http://schemas.microsoft.com/office/drawing/2014/main" id="{8B915968-C9D9-F457-4B19-2E8A818B5EF5}"/>
              </a:ext>
            </a:extLst>
          </p:cNvPr>
          <p:cNvSpPr/>
          <p:nvPr/>
        </p:nvSpPr>
        <p:spPr>
          <a:xfrm>
            <a:off x="7388801" y="2320240"/>
            <a:ext cx="1842133" cy="408623"/>
          </a:xfrm>
          <a:prstGeom prst="roundRect">
            <a:avLst/>
          </a:prstGeom>
          <a:solidFill>
            <a:schemeClr val="accent1">
              <a:alpha val="70000"/>
            </a:schemeClr>
          </a:solidFill>
          <a:ln w="38100">
            <a:solidFill>
              <a:schemeClr val="accent1"/>
            </a:solidFill>
          </a:ln>
        </p:spPr>
        <p:txBody>
          <a:bodyPr wrap="square" rtlCol="0">
            <a:spAutoFit/>
          </a:bodyPr>
          <a:lstStyle/>
          <a:p>
            <a:pPr algn="ctr"/>
            <a:r>
              <a:rPr lang="en-US" altLang="zh-CN" dirty="0">
                <a:solidFill>
                  <a:schemeClr val="bg1"/>
                </a:solidFill>
                <a:latin typeface="Inconsolata" panose="020B0609030003000000" pitchFamily="49" charset="0"/>
                <a:ea typeface="Linux Libertine" panose="02000503000000000000" pitchFamily="2" charset="0"/>
                <a:cs typeface="Linux Libertine" panose="02000503000000000000" pitchFamily="2" charset="0"/>
              </a:rPr>
              <a:t>e = 1, a = 0</a:t>
            </a:r>
          </a:p>
        </p:txBody>
      </p:sp>
      <p:sp>
        <p:nvSpPr>
          <p:cNvPr id="22" name="圆角矩形 21">
            <a:extLst>
              <a:ext uri="{FF2B5EF4-FFF2-40B4-BE49-F238E27FC236}">
                <a16:creationId xmlns:a16="http://schemas.microsoft.com/office/drawing/2014/main" id="{49B1F3B0-A8F7-72A6-E5B2-A9A1635C9C7A}"/>
              </a:ext>
            </a:extLst>
          </p:cNvPr>
          <p:cNvSpPr/>
          <p:nvPr/>
        </p:nvSpPr>
        <p:spPr>
          <a:xfrm>
            <a:off x="9460778" y="2320240"/>
            <a:ext cx="1842133" cy="408623"/>
          </a:xfrm>
          <a:prstGeom prst="roundRect">
            <a:avLst/>
          </a:prstGeom>
          <a:solidFill>
            <a:schemeClr val="accent1">
              <a:alpha val="70000"/>
            </a:schemeClr>
          </a:solidFill>
          <a:ln w="38100">
            <a:solidFill>
              <a:schemeClr val="accent1"/>
            </a:solidFill>
          </a:ln>
        </p:spPr>
        <p:txBody>
          <a:bodyPr wrap="square" rtlCol="0">
            <a:spAutoFit/>
          </a:bodyPr>
          <a:lstStyle/>
          <a:p>
            <a:pPr algn="ctr"/>
            <a:r>
              <a:rPr lang="en-US" altLang="zh-CN" dirty="0">
                <a:solidFill>
                  <a:schemeClr val="bg1"/>
                </a:solidFill>
                <a:latin typeface="Inconsolata" panose="020B0609030003000000" pitchFamily="49" charset="0"/>
                <a:ea typeface="Linux Libertine" panose="02000503000000000000" pitchFamily="2" charset="0"/>
                <a:cs typeface="Linux Libertine" panose="02000503000000000000" pitchFamily="2" charset="0"/>
              </a:rPr>
              <a:t>e = 2, a = 0</a:t>
            </a:r>
          </a:p>
        </p:txBody>
      </p:sp>
      <p:sp>
        <p:nvSpPr>
          <p:cNvPr id="30" name="文本框 29">
            <a:extLst>
              <a:ext uri="{FF2B5EF4-FFF2-40B4-BE49-F238E27FC236}">
                <a16:creationId xmlns:a16="http://schemas.microsoft.com/office/drawing/2014/main" id="{2C292DF9-5EDA-67DF-8A7F-3CAA17A50468}"/>
              </a:ext>
            </a:extLst>
          </p:cNvPr>
          <p:cNvSpPr txBox="1"/>
          <p:nvPr/>
        </p:nvSpPr>
        <p:spPr>
          <a:xfrm>
            <a:off x="880362" y="1753399"/>
            <a:ext cx="3571265" cy="4247317"/>
          </a:xfrm>
          <a:prstGeom prst="rect">
            <a:avLst/>
          </a:prstGeom>
          <a:noFill/>
        </p:spPr>
        <p:txBody>
          <a:bodyPr wrap="square">
            <a:spAutoFit/>
          </a:bodyPr>
          <a:lstStyle/>
          <a:p>
            <a:r>
              <a:rPr lang="en" altLang="zh-CN" dirty="0">
                <a:latin typeface="Inconsolata" panose="020B0609030003000000" pitchFamily="49" charset="0"/>
                <a:cs typeface="Consolas" panose="020B0609020204030204" pitchFamily="49" charset="0"/>
              </a:rPr>
              <a:t>B[2000]</a:t>
            </a:r>
          </a:p>
          <a:p>
            <a:r>
              <a:rPr lang="en" altLang="zh-CN" dirty="0">
                <a:latin typeface="Inconsolata" panose="020B0609030003000000" pitchFamily="49" charset="0"/>
                <a:cs typeface="Consolas" panose="020B0609020204030204" pitchFamily="49" charset="0"/>
              </a:rPr>
              <a:t>e = input() % 3</a:t>
            </a:r>
          </a:p>
          <a:p>
            <a:r>
              <a:rPr lang="en" altLang="zh-CN" dirty="0">
                <a:latin typeface="Inconsolata" panose="020B0609030003000000" pitchFamily="49" charset="0"/>
                <a:cs typeface="Consolas" panose="020B0609020204030204" pitchFamily="49" charset="0"/>
              </a:rPr>
              <a:t>a = input()</a:t>
            </a:r>
          </a:p>
          <a:p>
            <a:r>
              <a:rPr lang="en" altLang="zh-CN" dirty="0">
                <a:latin typeface="Inconsolata" panose="020B0609030003000000" pitchFamily="49" charset="0"/>
                <a:cs typeface="Consolas" panose="020B0609020204030204" pitchFamily="49" charset="0"/>
              </a:rPr>
              <a:t>if(e == 0){</a:t>
            </a:r>
          </a:p>
          <a:p>
            <a:r>
              <a:rPr lang="en" altLang="zh-CN" dirty="0">
                <a:latin typeface="Inconsolata" panose="020B0609030003000000" pitchFamily="49" charset="0"/>
                <a:cs typeface="Consolas" panose="020B0609020204030204" pitchFamily="49" charset="0"/>
              </a:rPr>
              <a:t>  B[a % 100 - 1] = 0   </a:t>
            </a:r>
            <a:r>
              <a:rPr lang="en" altLang="zh-CN" dirty="0">
                <a:solidFill>
                  <a:srgbClr val="1919FF"/>
                </a:solidFill>
                <a:latin typeface="Inconsolata" panose="020B0609030003000000" pitchFamily="49" charset="0"/>
                <a:cs typeface="Consolas" panose="020B0609020204030204" pitchFamily="49" charset="0"/>
              </a:rPr>
              <a:t>// A1</a:t>
            </a:r>
            <a:endParaRPr lang="en" altLang="zh-CN" dirty="0">
              <a:latin typeface="Inconsolata" panose="020B0609030003000000" pitchFamily="49" charset="0"/>
              <a:cs typeface="Consolas" panose="020B0609020204030204" pitchFamily="49" charset="0"/>
            </a:endParaRPr>
          </a:p>
          <a:p>
            <a:r>
              <a:rPr lang="en" altLang="zh-CN" dirty="0">
                <a:latin typeface="Inconsolata" panose="020B0609030003000000" pitchFamily="49" charset="0"/>
                <a:cs typeface="Consolas" panose="020B0609020204030204" pitchFamily="49" charset="0"/>
              </a:rPr>
              <a:t>}else if(e == 1){</a:t>
            </a:r>
          </a:p>
          <a:p>
            <a:r>
              <a:rPr lang="en" altLang="zh-CN" dirty="0">
                <a:latin typeface="Inconsolata" panose="020B0609030003000000" pitchFamily="49" charset="0"/>
                <a:cs typeface="Consolas" panose="020B0609020204030204" pitchFamily="49" charset="0"/>
              </a:rPr>
              <a:t>  b = a == 100 ? 0 : 1</a:t>
            </a:r>
          </a:p>
          <a:p>
            <a:r>
              <a:rPr lang="en" altLang="zh-CN" dirty="0">
                <a:latin typeface="Inconsolata" panose="020B0609030003000000" pitchFamily="49" charset="0"/>
                <a:cs typeface="Consolas" panose="020B0609020204030204" pitchFamily="49" charset="0"/>
              </a:rPr>
              <a:t>  B[b - 1] = 0         </a:t>
            </a:r>
            <a:r>
              <a:rPr lang="en" altLang="zh-CN" dirty="0">
                <a:solidFill>
                  <a:srgbClr val="1919FF"/>
                </a:solidFill>
                <a:latin typeface="Inconsolata" panose="020B0609030003000000" pitchFamily="49" charset="0"/>
                <a:cs typeface="Consolas" panose="020B0609020204030204" pitchFamily="49" charset="0"/>
              </a:rPr>
              <a:t>// A2</a:t>
            </a:r>
            <a:endParaRPr lang="en" altLang="zh-CN" dirty="0">
              <a:latin typeface="Inconsolata" panose="020B0609030003000000" pitchFamily="49" charset="0"/>
              <a:cs typeface="Consolas" panose="020B0609020204030204" pitchFamily="49" charset="0"/>
            </a:endParaRPr>
          </a:p>
          <a:p>
            <a:r>
              <a:rPr lang="en" altLang="zh-CN" dirty="0">
                <a:latin typeface="Inconsolata" panose="020B0609030003000000" pitchFamily="49" charset="0"/>
                <a:cs typeface="Consolas" panose="020B0609020204030204" pitchFamily="49" charset="0"/>
              </a:rPr>
              <a:t>}else{</a:t>
            </a:r>
          </a:p>
          <a:p>
            <a:r>
              <a:rPr lang="en" altLang="zh-CN" dirty="0">
                <a:latin typeface="Inconsolata" panose="020B0609030003000000" pitchFamily="49" charset="0"/>
                <a:cs typeface="Consolas" panose="020B0609020204030204" pitchFamily="49" charset="0"/>
              </a:rPr>
              <a:t>  c = a * </a:t>
            </a:r>
            <a:r>
              <a:rPr lang="en-US" altLang="zh-CN" dirty="0">
                <a:latin typeface="Inconsolata" panose="020B0609030003000000" pitchFamily="49" charset="0"/>
                <a:cs typeface="Consolas" panose="020B0609020204030204" pitchFamily="49" charset="0"/>
              </a:rPr>
              <a:t>2</a:t>
            </a:r>
            <a:r>
              <a:rPr lang="zh-CN" altLang="en-US" dirty="0">
                <a:latin typeface="Inconsolata" panose="020B0609030003000000" pitchFamily="49" charset="0"/>
                <a:cs typeface="Consolas" panose="020B0609020204030204" pitchFamily="49" charset="0"/>
              </a:rPr>
              <a:t> </a:t>
            </a:r>
            <a:r>
              <a:rPr lang="en-US" altLang="zh-CN" dirty="0">
                <a:latin typeface="Inconsolata" panose="020B0609030003000000" pitchFamily="49" charset="0"/>
                <a:cs typeface="Consolas" panose="020B0609020204030204" pitchFamily="49" charset="0"/>
              </a:rPr>
              <a:t>+</a:t>
            </a:r>
            <a:r>
              <a:rPr lang="zh-CN" altLang="en-US" dirty="0">
                <a:latin typeface="Inconsolata" panose="020B0609030003000000" pitchFamily="49" charset="0"/>
                <a:cs typeface="Consolas" panose="020B0609020204030204" pitchFamily="49" charset="0"/>
              </a:rPr>
              <a:t> </a:t>
            </a:r>
            <a:r>
              <a:rPr lang="en-US" altLang="zh-CN" dirty="0">
                <a:latin typeface="Inconsolata" panose="020B0609030003000000" pitchFamily="49" charset="0"/>
                <a:cs typeface="Consolas" panose="020B0609020204030204" pitchFamily="49" charset="0"/>
              </a:rPr>
              <a:t>1</a:t>
            </a:r>
            <a:endParaRPr lang="en" altLang="zh-CN" dirty="0">
              <a:latin typeface="Inconsolata" panose="020B0609030003000000" pitchFamily="49" charset="0"/>
              <a:cs typeface="Consolas" panose="020B0609020204030204" pitchFamily="49" charset="0"/>
            </a:endParaRPr>
          </a:p>
          <a:p>
            <a:r>
              <a:rPr lang="en" altLang="zh-CN" dirty="0">
                <a:latin typeface="Inconsolata" panose="020B0609030003000000" pitchFamily="49" charset="0"/>
                <a:cs typeface="Consolas" panose="020B0609020204030204" pitchFamily="49" charset="0"/>
              </a:rPr>
              <a:t>  B[c % 2 - 1] = 0     </a:t>
            </a:r>
            <a:r>
              <a:rPr lang="en" altLang="zh-CN" dirty="0">
                <a:solidFill>
                  <a:srgbClr val="1919FF"/>
                </a:solidFill>
                <a:latin typeface="Inconsolata" panose="020B0609030003000000" pitchFamily="49" charset="0"/>
                <a:cs typeface="Consolas" panose="020B0609020204030204" pitchFamily="49" charset="0"/>
              </a:rPr>
              <a:t>// A3</a:t>
            </a:r>
            <a:endParaRPr lang="en" altLang="zh-CN" dirty="0">
              <a:latin typeface="Inconsolata" panose="020B0609030003000000" pitchFamily="49" charset="0"/>
              <a:cs typeface="Consolas" panose="020B0609020204030204" pitchFamily="49" charset="0"/>
            </a:endParaRPr>
          </a:p>
          <a:p>
            <a:r>
              <a:rPr lang="en" altLang="zh-CN" dirty="0">
                <a:latin typeface="Inconsolata" panose="020B0609030003000000" pitchFamily="49" charset="0"/>
                <a:cs typeface="Consolas" panose="020B0609020204030204" pitchFamily="49" charset="0"/>
              </a:rPr>
              <a:t>}</a:t>
            </a:r>
          </a:p>
          <a:p>
            <a:r>
              <a:rPr lang="en-US" altLang="zh-CN" dirty="0">
                <a:latin typeface="Inconsolata" panose="020B0609030003000000" pitchFamily="49" charset="0"/>
                <a:cs typeface="Consolas" panose="020B0609020204030204" pitchFamily="49" charset="0"/>
              </a:rPr>
              <a:t>...		       </a:t>
            </a:r>
            <a:r>
              <a:rPr lang="en" altLang="zh-CN" dirty="0">
                <a:solidFill>
                  <a:srgbClr val="1919FF"/>
                </a:solidFill>
                <a:latin typeface="Inconsolata" panose="020B0609030003000000" pitchFamily="49" charset="0"/>
                <a:cs typeface="Consolas" panose="020B0609020204030204" pitchFamily="49" charset="0"/>
              </a:rPr>
              <a:t>// A4</a:t>
            </a:r>
            <a:endParaRPr lang="en-US" altLang="zh-CN" dirty="0">
              <a:latin typeface="Inconsolata" panose="020B0609030003000000" pitchFamily="49" charset="0"/>
              <a:cs typeface="Consolas" panose="020B0609020204030204" pitchFamily="49" charset="0"/>
            </a:endParaRPr>
          </a:p>
          <a:p>
            <a:r>
              <a:rPr lang="en-US" altLang="zh-CN" dirty="0">
                <a:latin typeface="Inconsolata" panose="020B0609030003000000" pitchFamily="49" charset="0"/>
                <a:cs typeface="Consolas" panose="020B0609020204030204" pitchFamily="49" charset="0"/>
              </a:rPr>
              <a:t>...                    </a:t>
            </a:r>
            <a:r>
              <a:rPr lang="en" altLang="zh-CN" dirty="0">
                <a:solidFill>
                  <a:srgbClr val="1919FF"/>
                </a:solidFill>
                <a:latin typeface="Inconsolata" panose="020B0609030003000000" pitchFamily="49" charset="0"/>
                <a:cs typeface="Consolas" panose="020B0609020204030204" pitchFamily="49" charset="0"/>
              </a:rPr>
              <a:t>// A5</a:t>
            </a:r>
            <a:endParaRPr lang="en-US" altLang="zh-CN" dirty="0">
              <a:latin typeface="Inconsolata" panose="020B0609030003000000" pitchFamily="49" charset="0"/>
              <a:cs typeface="Consolas" panose="020B0609020204030204" pitchFamily="49" charset="0"/>
            </a:endParaRPr>
          </a:p>
          <a:p>
            <a:r>
              <a:rPr lang="en-US" altLang="zh-CN" dirty="0">
                <a:latin typeface="Inconsolata" panose="020B0609030003000000" pitchFamily="49" charset="0"/>
                <a:cs typeface="Consolas" panose="020B0609020204030204" pitchFamily="49" charset="0"/>
              </a:rPr>
              <a:t>...                    </a:t>
            </a:r>
            <a:r>
              <a:rPr lang="en" altLang="zh-CN" dirty="0">
                <a:solidFill>
                  <a:srgbClr val="1919FF"/>
                </a:solidFill>
                <a:latin typeface="Inconsolata" panose="020B0609030003000000" pitchFamily="49" charset="0"/>
                <a:cs typeface="Consolas" panose="020B0609020204030204" pitchFamily="49" charset="0"/>
              </a:rPr>
              <a:t>// A6</a:t>
            </a:r>
            <a:endParaRPr lang="en" altLang="zh-CN" dirty="0">
              <a:latin typeface="Inconsolata" panose="020B0609030003000000" pitchFamily="49" charset="0"/>
              <a:cs typeface="Consolas" panose="020B0609020204030204" pitchFamily="49" charset="0"/>
            </a:endParaRPr>
          </a:p>
        </p:txBody>
      </p:sp>
      <p:sp>
        <p:nvSpPr>
          <p:cNvPr id="36" name="圆角矩形 35">
            <a:extLst>
              <a:ext uri="{FF2B5EF4-FFF2-40B4-BE49-F238E27FC236}">
                <a16:creationId xmlns:a16="http://schemas.microsoft.com/office/drawing/2014/main" id="{E9AA115B-BF19-DC1B-1B02-4454B719F76A}"/>
              </a:ext>
            </a:extLst>
          </p:cNvPr>
          <p:cNvSpPr/>
          <p:nvPr/>
        </p:nvSpPr>
        <p:spPr>
          <a:xfrm>
            <a:off x="5086984" y="4204844"/>
            <a:ext cx="6445771" cy="796691"/>
          </a:xfrm>
          <a:prstGeom prst="round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37" name="圆角矩形 36">
            <a:extLst>
              <a:ext uri="{FF2B5EF4-FFF2-40B4-BE49-F238E27FC236}">
                <a16:creationId xmlns:a16="http://schemas.microsoft.com/office/drawing/2014/main" id="{6329AF80-AC55-0E85-D5D2-710C9C28FF65}"/>
              </a:ext>
            </a:extLst>
          </p:cNvPr>
          <p:cNvSpPr/>
          <p:nvPr/>
        </p:nvSpPr>
        <p:spPr>
          <a:xfrm>
            <a:off x="5375434" y="4396735"/>
            <a:ext cx="2370949" cy="442674"/>
          </a:xfrm>
          <a:prstGeom prst="roundRect">
            <a:avLst/>
          </a:prstGeom>
          <a:solidFill>
            <a:srgbClr val="C00000"/>
          </a:solidFill>
        </p:spPr>
        <p:txBody>
          <a:bodyPr wrap="square" rtlCol="0">
            <a:spAutoFit/>
          </a:bodyPr>
          <a:lstStyle/>
          <a:p>
            <a:pPr algn="ctr"/>
            <a:r>
              <a:rPr lang="en"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A2 is unreachable</a:t>
            </a: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p>
        </p:txBody>
      </p: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02C3562E-E5BD-A2BB-5B93-54AAF0E6F80E}"/>
                  </a:ext>
                </a:extLst>
              </p:cNvPr>
              <p:cNvSpPr txBox="1"/>
              <p:nvPr/>
            </p:nvSpPr>
            <p:spPr>
              <a:xfrm>
                <a:off x="7932249" y="4294907"/>
                <a:ext cx="3571265" cy="646331"/>
              </a:xfrm>
              <a:prstGeom prst="rect">
                <a:avLst/>
              </a:prstGeom>
              <a:noFill/>
            </p:spPr>
            <p:txBody>
              <a:bodyPr wrap="square" rtlCol="0">
                <a:spAutoFit/>
              </a:bodyPr>
              <a:lstStyle/>
              <a:p>
                <a:r>
                  <a:rPr kumimoji="1" lang="en-US" altLang="zh-CN" dirty="0">
                    <a:latin typeface="Linux Libertine" panose="02000503000000000000" pitchFamily="2" charset="0"/>
                    <a:ea typeface="Linux Libertine" panose="02000503000000000000" pitchFamily="2" charset="0"/>
                    <a:cs typeface="Linux Libertine" panose="02000503000000000000" pitchFamily="2" charset="0"/>
                  </a:rPr>
                  <a:t>Mutating 1,000 times has a </a:t>
                </a:r>
                <a14:m>
                  <m:oMath xmlns:m="http://schemas.openxmlformats.org/officeDocument/2006/math">
                    <m:r>
                      <a:rPr kumimoji="1" lang="en-US" altLang="zh-CN" i="1">
                        <a:latin typeface="Cambria Math" panose="02040503050406030204" pitchFamily="18" charset="0"/>
                        <a:ea typeface="Linux Libertine" panose="02000503000000000000" pitchFamily="2" charset="0"/>
                        <a:cs typeface="Linux Libertine" panose="02000503000000000000" pitchFamily="2" charset="0"/>
                      </a:rPr>
                      <m:t>&lt;</m:t>
                    </m:r>
                    <m:r>
                      <a:rPr kumimoji="1" lang="en-US" altLang="zh-CN" b="0" i="0" smtClean="0">
                        <a:latin typeface="Cambria Math" panose="02040503050406030204" pitchFamily="18" charset="0"/>
                        <a:ea typeface="Linux Libertine" panose="02000503000000000000" pitchFamily="2" charset="0"/>
                        <a:cs typeface="Linux Libertine" panose="02000503000000000000" pitchFamily="2" charset="0"/>
                      </a:rPr>
                      <m:t>1</m:t>
                    </m:r>
                  </m:oMath>
                </a14:m>
                <a:r>
                  <a:rPr kumimoji="1" lang="en-US" altLang="zh-CN" dirty="0">
                    <a:latin typeface="Linux Libertine" panose="02000503000000000000" pitchFamily="2" charset="0"/>
                    <a:ea typeface="Linux Libertine" panose="02000503000000000000" pitchFamily="2" charset="0"/>
                    <a:cs typeface="Linux Libertine" panose="02000503000000000000" pitchFamily="2" charset="0"/>
                  </a:rPr>
                  <a:t>% probability of triggering the bug</a:t>
                </a:r>
                <a:endParaRPr kumimoji="1" lang="zh-CN" altLang="en-US" dirty="0">
                  <a:latin typeface="Linux Libertine" panose="02000503000000000000" pitchFamily="2" charset="0"/>
                  <a:cs typeface="Linux Libertine" panose="02000503000000000000" pitchFamily="2" charset="0"/>
                </a:endParaRPr>
              </a:p>
            </p:txBody>
          </p:sp>
        </mc:Choice>
        <mc:Fallback xmlns="">
          <p:sp>
            <p:nvSpPr>
              <p:cNvPr id="38" name="文本框 37">
                <a:extLst>
                  <a:ext uri="{FF2B5EF4-FFF2-40B4-BE49-F238E27FC236}">
                    <a16:creationId xmlns:a16="http://schemas.microsoft.com/office/drawing/2014/main" id="{02C3562E-E5BD-A2BB-5B93-54AAF0E6F80E}"/>
                  </a:ext>
                </a:extLst>
              </p:cNvPr>
              <p:cNvSpPr txBox="1">
                <a:spLocks noRot="1" noChangeAspect="1" noMove="1" noResize="1" noEditPoints="1" noAdjustHandles="1" noChangeArrowheads="1" noChangeShapeType="1" noTextEdit="1"/>
              </p:cNvSpPr>
              <p:nvPr/>
            </p:nvSpPr>
            <p:spPr>
              <a:xfrm>
                <a:off x="7932249" y="4294907"/>
                <a:ext cx="3571265" cy="646331"/>
              </a:xfrm>
              <a:prstGeom prst="rect">
                <a:avLst/>
              </a:prstGeom>
              <a:blipFill>
                <a:blip r:embed="rId4"/>
                <a:stretch>
                  <a:fillRect l="-1418" t="-3846" b="-13462"/>
                </a:stretch>
              </a:blipFill>
            </p:spPr>
            <p:txBody>
              <a:bodyPr/>
              <a:lstStyle/>
              <a:p>
                <a:r>
                  <a:rPr lang="zh-CN" altLang="en-US">
                    <a:noFill/>
                  </a:rPr>
                  <a:t> </a:t>
                </a:r>
              </a:p>
            </p:txBody>
          </p:sp>
        </mc:Fallback>
      </mc:AlternateContent>
      <p:sp>
        <p:nvSpPr>
          <p:cNvPr id="39" name="圆角矩形 38">
            <a:extLst>
              <a:ext uri="{FF2B5EF4-FFF2-40B4-BE49-F238E27FC236}">
                <a16:creationId xmlns:a16="http://schemas.microsoft.com/office/drawing/2014/main" id="{BCA765EF-6617-B396-5074-379D6CA8B9B5}"/>
              </a:ext>
            </a:extLst>
          </p:cNvPr>
          <p:cNvSpPr/>
          <p:nvPr/>
        </p:nvSpPr>
        <p:spPr>
          <a:xfrm>
            <a:off x="5086984" y="5272785"/>
            <a:ext cx="6445771" cy="796691"/>
          </a:xfrm>
          <a:prstGeom prst="roundRect">
            <a:avLst/>
          </a:prstGeom>
          <a:noFill/>
          <a:ln w="381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40" name="圆角矩形 39">
            <a:extLst>
              <a:ext uri="{FF2B5EF4-FFF2-40B4-BE49-F238E27FC236}">
                <a16:creationId xmlns:a16="http://schemas.microsoft.com/office/drawing/2014/main" id="{5297D089-9D4C-F01F-45F8-F88FEA2E4614}"/>
              </a:ext>
            </a:extLst>
          </p:cNvPr>
          <p:cNvSpPr/>
          <p:nvPr/>
        </p:nvSpPr>
        <p:spPr>
          <a:xfrm>
            <a:off x="5375433" y="5449792"/>
            <a:ext cx="2370949" cy="442674"/>
          </a:xfrm>
          <a:prstGeom prst="roundRect">
            <a:avLst/>
          </a:prstGeom>
          <a:solidFill>
            <a:srgbClr val="C00000"/>
          </a:solidFill>
        </p:spPr>
        <p:txBody>
          <a:bodyPr wrap="square" rtlCol="0">
            <a:spAutoFit/>
          </a:bodyPr>
          <a:lstStyle/>
          <a:p>
            <a:pPr algn="ctr"/>
            <a:r>
              <a:rPr lang="en"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A3 is unreachable</a:t>
            </a: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p>
        </p:txBody>
      </p:sp>
      <p:sp>
        <p:nvSpPr>
          <p:cNvPr id="41" name="文本框 40">
            <a:extLst>
              <a:ext uri="{FF2B5EF4-FFF2-40B4-BE49-F238E27FC236}">
                <a16:creationId xmlns:a16="http://schemas.microsoft.com/office/drawing/2014/main" id="{432DDCFA-6657-FF6B-772E-B1ED180A02A9}"/>
              </a:ext>
            </a:extLst>
          </p:cNvPr>
          <p:cNvSpPr txBox="1"/>
          <p:nvPr/>
        </p:nvSpPr>
        <p:spPr>
          <a:xfrm>
            <a:off x="7944248" y="5347963"/>
            <a:ext cx="3571265" cy="646331"/>
          </a:xfrm>
          <a:prstGeom prst="rect">
            <a:avLst/>
          </a:prstGeom>
          <a:noFill/>
        </p:spPr>
        <p:txBody>
          <a:bodyPr wrap="square" rtlCol="0">
            <a:spAutoFit/>
          </a:bodyPr>
          <a:lstStyle/>
          <a:p>
            <a:r>
              <a:rPr kumimoji="1" lang="en-US" altLang="zh-CN" dirty="0">
                <a:latin typeface="Linux Libertine" panose="02000503000000000000" pitchFamily="2" charset="0"/>
                <a:ea typeface="Linux Libertine" panose="02000503000000000000" pitchFamily="2" charset="0"/>
                <a:cs typeface="Linux Libertine" panose="02000503000000000000" pitchFamily="2" charset="0"/>
              </a:rPr>
              <a:t>Mutating 1,000 times has a 0% probability of triggering the bug</a:t>
            </a:r>
            <a:endParaRPr kumimoji="1" lang="zh-CN" altLang="en-US" dirty="0">
              <a:latin typeface="Linux Libertine" panose="02000503000000000000" pitchFamily="2" charset="0"/>
              <a:cs typeface="Linux Libertine" panose="02000503000000000000" pitchFamily="2" charset="0"/>
            </a:endParaRPr>
          </a:p>
        </p:txBody>
      </p:sp>
    </p:spTree>
    <p:extLst>
      <p:ext uri="{BB962C8B-B14F-4D97-AF65-F5344CB8AC3E}">
        <p14:creationId xmlns:p14="http://schemas.microsoft.com/office/powerpoint/2010/main" val="112523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31" grpId="0"/>
      <p:bldP spid="15" grpId="0" animBg="1"/>
      <p:bldP spid="18" grpId="0" animBg="1"/>
      <p:bldP spid="20" grpId="0" animBg="1"/>
      <p:bldP spid="21" grpId="0" animBg="1"/>
      <p:bldP spid="22" grpId="0" animBg="1"/>
      <p:bldP spid="36" grpId="0" animBg="1"/>
      <p:bldP spid="37" grpId="0" animBg="1"/>
      <p:bldP spid="38" grpId="0"/>
      <p:bldP spid="39" grpId="0" animBg="1"/>
      <p:bldP spid="40"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E702DB60-B4EA-A2A3-6346-6D542CEFC428}"/>
              </a:ext>
            </a:extLst>
          </p:cNvPr>
          <p:cNvSpPr>
            <a:spLocks noGrp="1"/>
          </p:cNvSpPr>
          <p:nvPr>
            <p:ph type="sldNum" sz="quarter" idx="4"/>
          </p:nvPr>
        </p:nvSpPr>
        <p:spPr/>
        <p:txBody>
          <a:bodyPr/>
          <a:lstStyle/>
          <a:p>
            <a:fld id="{94702B7C-F565-1C47-90E3-321BD985AFCD}" type="slidenum">
              <a:rPr kumimoji="1" lang="zh-CN" altLang="en-US" smtClean="0"/>
              <a:pPr/>
              <a:t>7</a:t>
            </a:fld>
            <a:endParaRPr kumimoji="1" lang="zh-CN" altLang="en-US" dirty="0"/>
          </a:p>
        </p:txBody>
      </p:sp>
      <p:sp>
        <p:nvSpPr>
          <p:cNvPr id="4" name="圆角矩形 3">
            <a:extLst>
              <a:ext uri="{FF2B5EF4-FFF2-40B4-BE49-F238E27FC236}">
                <a16:creationId xmlns:a16="http://schemas.microsoft.com/office/drawing/2014/main" id="{F9EB2D88-6B7F-D9D4-C542-6F335397E2C5}"/>
              </a:ext>
            </a:extLst>
          </p:cNvPr>
          <p:cNvSpPr/>
          <p:nvPr/>
        </p:nvSpPr>
        <p:spPr>
          <a:xfrm>
            <a:off x="491831" y="1903167"/>
            <a:ext cx="7353284" cy="4589707"/>
          </a:xfrm>
          <a:prstGeom prst="roundRect">
            <a:avLst/>
          </a:prstGeom>
          <a:noFill/>
          <a:ln w="38100">
            <a:solidFill>
              <a:schemeClr val="bg1">
                <a:lumMod val="6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endParaRPr>
          </a:p>
        </p:txBody>
      </p:sp>
      <p:sp>
        <p:nvSpPr>
          <p:cNvPr id="5" name="圆角矩形 4">
            <a:extLst>
              <a:ext uri="{FF2B5EF4-FFF2-40B4-BE49-F238E27FC236}">
                <a16:creationId xmlns:a16="http://schemas.microsoft.com/office/drawing/2014/main" id="{CDAC59AF-9CFE-7A4F-45C6-0C94D3F79EF8}"/>
              </a:ext>
            </a:extLst>
          </p:cNvPr>
          <p:cNvSpPr/>
          <p:nvPr/>
        </p:nvSpPr>
        <p:spPr>
          <a:xfrm>
            <a:off x="1033296" y="1691959"/>
            <a:ext cx="6129252" cy="510778"/>
          </a:xfrm>
          <a:prstGeom prst="roundRect">
            <a:avLst/>
          </a:prstGeom>
          <a:solidFill>
            <a:schemeClr val="bg1">
              <a:lumMod val="65000"/>
            </a:schemeClr>
          </a:solidFill>
          <a:ln>
            <a:noFill/>
          </a:ln>
        </p:spPr>
        <p:txBody>
          <a:bodyPr wrap="square" rtlCol="0">
            <a:spAutoFit/>
          </a:bodyPr>
          <a:lstStyle/>
          <a:p>
            <a:pPr algn="ctr"/>
            <a:r>
              <a:rPr kumimoji="1" lang="en-US" altLang="zh-CN" sz="24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Large-scale target-guided </a:t>
            </a:r>
            <a:r>
              <a:rPr kumimoji="1" lang="en-US" altLang="zh-CN" sz="2400" b="1" dirty="0" err="1">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greybox</a:t>
            </a:r>
            <a:r>
              <a:rPr kumimoji="1" lang="en-US" altLang="zh-CN" sz="24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fuzzing</a:t>
            </a:r>
            <a:endParaRPr kumimoji="1" lang="zh-CN" altLang="en-US" sz="2400" b="1" dirty="0">
              <a:solidFill>
                <a:schemeClr val="bg1"/>
              </a:solidFill>
              <a:latin typeface="Linux Libertine" panose="02000503000000000000" pitchFamily="2" charset="0"/>
              <a:cs typeface="Linux Libertine" panose="02000503000000000000" pitchFamily="2" charset="0"/>
            </a:endParaRPr>
          </a:p>
        </p:txBody>
      </p:sp>
      <p:sp>
        <p:nvSpPr>
          <p:cNvPr id="8" name="圆角矩形 7">
            <a:extLst>
              <a:ext uri="{FF2B5EF4-FFF2-40B4-BE49-F238E27FC236}">
                <a16:creationId xmlns:a16="http://schemas.microsoft.com/office/drawing/2014/main" id="{0E33B438-31ED-6C6A-538E-499EE960C3E3}"/>
              </a:ext>
            </a:extLst>
          </p:cNvPr>
          <p:cNvSpPr/>
          <p:nvPr/>
        </p:nvSpPr>
        <p:spPr>
          <a:xfrm>
            <a:off x="647868" y="5321235"/>
            <a:ext cx="1661108" cy="715089"/>
          </a:xfrm>
          <a:prstGeom prst="roundRect">
            <a:avLst/>
          </a:prstGeom>
          <a:solidFill>
            <a:schemeClr val="accent1"/>
          </a:solidFill>
        </p:spPr>
        <p:txBody>
          <a:bodyPr wrap="square" rtlCol="0">
            <a:spAutoFit/>
          </a:bodyP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Exploration</a:t>
            </a:r>
            <a:r>
              <a:rPr lang="zh-CN" altLang="en-US"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fuzzing</a:t>
            </a:r>
          </a:p>
        </p:txBody>
      </p:sp>
      <p:sp>
        <p:nvSpPr>
          <p:cNvPr id="32" name="标题 1">
            <a:extLst>
              <a:ext uri="{FF2B5EF4-FFF2-40B4-BE49-F238E27FC236}">
                <a16:creationId xmlns:a16="http://schemas.microsoft.com/office/drawing/2014/main" id="{810CD444-2A09-1CB0-DF2B-276214EB60B3}"/>
              </a:ext>
            </a:extLst>
          </p:cNvPr>
          <p:cNvSpPr>
            <a:spLocks noGrp="1"/>
          </p:cNvSpPr>
          <p:nvPr>
            <p:ph type="title"/>
          </p:nvPr>
        </p:nvSpPr>
        <p:spPr>
          <a:xfrm>
            <a:off x="838200" y="365125"/>
            <a:ext cx="10515600" cy="1325563"/>
          </a:xfrm>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Our Approach: </a:t>
            </a:r>
            <a:r>
              <a:rPr kumimoji="1" lang="en-US" altLang="zh-CN" b="1" dirty="0" err="1">
                <a:latin typeface="LINUX BIOLINUM CAPITALS" panose="02000503000000000000" pitchFamily="2" charset="0"/>
                <a:ea typeface="LINUX BIOLINUM CAPITALS" panose="02000503000000000000" pitchFamily="2" charset="0"/>
                <a:cs typeface="LINUX BIOLINUM CAPITALS" panose="02000503000000000000" pitchFamily="2" charset="0"/>
              </a:rPr>
              <a:t>Bayzzer</a:t>
            </a:r>
            <a:endParaRPr kumimoji="1" lang="zh-CN" altLang="en-US" dirty="0">
              <a:solidFill>
                <a:srgbClr val="69216A"/>
              </a:solidFill>
              <a:latin typeface="LINUX BIOLINUM CAPITALS" panose="02000503000000000000" pitchFamily="2" charset="0"/>
              <a:cs typeface="LINUX BIOLINUM CAPITALS" panose="02000503000000000000" pitchFamily="2" charset="0"/>
            </a:endParaRPr>
          </a:p>
        </p:txBody>
      </p:sp>
      <p:sp>
        <p:nvSpPr>
          <p:cNvPr id="33" name="圆角矩形 32">
            <a:extLst>
              <a:ext uri="{FF2B5EF4-FFF2-40B4-BE49-F238E27FC236}">
                <a16:creationId xmlns:a16="http://schemas.microsoft.com/office/drawing/2014/main" id="{43A58B11-F5ED-A0BB-5B6E-6243C5F19E4B}"/>
              </a:ext>
            </a:extLst>
          </p:cNvPr>
          <p:cNvSpPr/>
          <p:nvPr/>
        </p:nvSpPr>
        <p:spPr>
          <a:xfrm>
            <a:off x="3036950" y="3284735"/>
            <a:ext cx="2388598" cy="408623"/>
          </a:xfrm>
          <a:prstGeom prst="roundRect">
            <a:avLst/>
          </a:prstGeom>
          <a:solidFill>
            <a:schemeClr val="accent1"/>
          </a:solidFill>
        </p:spPr>
        <p:txBody>
          <a:bodyPr wrap="square" rtlCol="0">
            <a:spAutoFit/>
          </a:bodyP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Exploitation fuzzing</a:t>
            </a:r>
          </a:p>
        </p:txBody>
      </p:sp>
      <p:sp>
        <p:nvSpPr>
          <p:cNvPr id="36" name="圆角矩形 35">
            <a:extLst>
              <a:ext uri="{FF2B5EF4-FFF2-40B4-BE49-F238E27FC236}">
                <a16:creationId xmlns:a16="http://schemas.microsoft.com/office/drawing/2014/main" id="{4B0E3B77-997E-CDD0-2B1B-27D8469D1160}"/>
              </a:ext>
            </a:extLst>
          </p:cNvPr>
          <p:cNvSpPr/>
          <p:nvPr/>
        </p:nvSpPr>
        <p:spPr>
          <a:xfrm>
            <a:off x="9076598" y="1493978"/>
            <a:ext cx="2077319" cy="783193"/>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Target </a:t>
            </a:r>
          </a:p>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prioritization</a:t>
            </a:r>
          </a:p>
        </p:txBody>
      </p:sp>
      <mc:AlternateContent xmlns:mc="http://schemas.openxmlformats.org/markup-compatibility/2006" xmlns:a14="http://schemas.microsoft.com/office/drawing/2010/main">
        <mc:Choice Requires="a14">
          <p:sp>
            <p:nvSpPr>
              <p:cNvPr id="37" name="圆角矩形 36">
                <a:extLst>
                  <a:ext uri="{FF2B5EF4-FFF2-40B4-BE49-F238E27FC236}">
                    <a16:creationId xmlns:a16="http://schemas.microsoft.com/office/drawing/2014/main" id="{F9020B94-CDF4-8062-F0CC-DE7383072464}"/>
                  </a:ext>
                </a:extLst>
              </p:cNvPr>
              <p:cNvSpPr/>
              <p:nvPr/>
            </p:nvSpPr>
            <p:spPr>
              <a:xfrm>
                <a:off x="6137778" y="3270830"/>
                <a:ext cx="1213206" cy="408623"/>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Target </a:t>
                </a:r>
                <a14:m>
                  <m:oMath xmlns:m="http://schemas.openxmlformats.org/officeDocument/2006/math">
                    <m:sSub>
                      <m:sSubPr>
                        <m:ctrlP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ctrlPr>
                      </m:sSubPr>
                      <m:e>
                        <m:r>
                          <a:rPr lang="en-US" altLang="zh-CN" b="1" i="1" dirty="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𝒕</m:t>
                        </m:r>
                      </m:e>
                      <m:sub>
                        <m: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𝟏</m:t>
                        </m:r>
                      </m:sub>
                    </m:sSub>
                  </m:oMath>
                </a14:m>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37" name="圆角矩形 36">
                <a:extLst>
                  <a:ext uri="{FF2B5EF4-FFF2-40B4-BE49-F238E27FC236}">
                    <a16:creationId xmlns:a16="http://schemas.microsoft.com/office/drawing/2014/main" id="{F9020B94-CDF4-8062-F0CC-DE7383072464}"/>
                  </a:ext>
                </a:extLst>
              </p:cNvPr>
              <p:cNvSpPr>
                <a:spLocks noRot="1" noChangeAspect="1" noMove="1" noResize="1" noEditPoints="1" noAdjustHandles="1" noChangeArrowheads="1" noChangeShapeType="1" noTextEdit="1"/>
              </p:cNvSpPr>
              <p:nvPr/>
            </p:nvSpPr>
            <p:spPr>
              <a:xfrm>
                <a:off x="6137778" y="3270830"/>
                <a:ext cx="1213206" cy="408623"/>
              </a:xfrm>
              <a:prstGeom prst="roundRect">
                <a:avLst/>
              </a:prstGeom>
              <a:blipFill>
                <a:blip r:embed="rId3"/>
                <a:stretch>
                  <a:fillRect b="-13889"/>
                </a:stretch>
              </a:blipFill>
              <a:ln w="38100">
                <a:solidFill>
                  <a:schemeClr val="accent6"/>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圆角矩形 37">
                <a:extLst>
                  <a:ext uri="{FF2B5EF4-FFF2-40B4-BE49-F238E27FC236}">
                    <a16:creationId xmlns:a16="http://schemas.microsoft.com/office/drawing/2014/main" id="{DF45ADB5-1607-FBB1-AB06-B356FEAD4C78}"/>
                  </a:ext>
                </a:extLst>
              </p:cNvPr>
              <p:cNvSpPr/>
              <p:nvPr/>
            </p:nvSpPr>
            <p:spPr>
              <a:xfrm>
                <a:off x="887455" y="3276826"/>
                <a:ext cx="1134534" cy="715089"/>
              </a:xfrm>
              <a:prstGeom prst="roundRect">
                <a:avLst/>
              </a:prstGeom>
              <a:solidFill>
                <a:schemeClr val="accent1">
                  <a:alpha val="70000"/>
                </a:schemeClr>
              </a:solidFill>
              <a:ln w="38100">
                <a:solidFill>
                  <a:schemeClr val="accent1"/>
                </a:solidFill>
              </a:ln>
            </p:spPr>
            <p:txBody>
              <a:bodyPr wrap="square" rtlCol="0">
                <a:spAutoFit/>
              </a:bodyP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Current seeds</a:t>
                </a:r>
                <a:r>
                  <a:rPr lang="zh-CN" altLang="en-US"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14:m>
                  <m:oMath xmlns:m="http://schemas.openxmlformats.org/officeDocument/2006/math">
                    <m: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𝑺</m:t>
                    </m:r>
                  </m:oMath>
                </a14:m>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38" name="圆角矩形 37">
                <a:extLst>
                  <a:ext uri="{FF2B5EF4-FFF2-40B4-BE49-F238E27FC236}">
                    <a16:creationId xmlns:a16="http://schemas.microsoft.com/office/drawing/2014/main" id="{DF45ADB5-1607-FBB1-AB06-B356FEAD4C78}"/>
                  </a:ext>
                </a:extLst>
              </p:cNvPr>
              <p:cNvSpPr>
                <a:spLocks noRot="1" noChangeAspect="1" noMove="1" noResize="1" noEditPoints="1" noAdjustHandles="1" noChangeArrowheads="1" noChangeShapeType="1" noTextEdit="1"/>
              </p:cNvSpPr>
              <p:nvPr/>
            </p:nvSpPr>
            <p:spPr>
              <a:xfrm>
                <a:off x="887455" y="3276826"/>
                <a:ext cx="1134534" cy="715089"/>
              </a:xfrm>
              <a:prstGeom prst="roundRect">
                <a:avLst/>
              </a:prstGeom>
              <a:blipFill>
                <a:blip r:embed="rId4"/>
                <a:stretch>
                  <a:fillRect r="-3226" b="-6667"/>
                </a:stretch>
              </a:blipFill>
              <a:ln w="38100">
                <a:solidFill>
                  <a:schemeClr val="accent1"/>
                </a:solidFill>
              </a:ln>
            </p:spPr>
            <p:txBody>
              <a:bodyPr/>
              <a:lstStyle/>
              <a:p>
                <a:r>
                  <a:rPr lang="zh-CN" altLang="en-US">
                    <a:noFill/>
                  </a:rPr>
                  <a:t> </a:t>
                </a:r>
              </a:p>
            </p:txBody>
          </p:sp>
        </mc:Fallback>
      </mc:AlternateContent>
      <p:sp>
        <p:nvSpPr>
          <p:cNvPr id="44" name="圆角矩形 43">
            <a:extLst>
              <a:ext uri="{FF2B5EF4-FFF2-40B4-BE49-F238E27FC236}">
                <a16:creationId xmlns:a16="http://schemas.microsoft.com/office/drawing/2014/main" id="{C8614372-0778-85CB-A11D-EF5296C2764E}"/>
              </a:ext>
            </a:extLst>
          </p:cNvPr>
          <p:cNvSpPr/>
          <p:nvPr/>
        </p:nvSpPr>
        <p:spPr>
          <a:xfrm>
            <a:off x="3036950" y="4428674"/>
            <a:ext cx="2388598" cy="408623"/>
          </a:xfrm>
          <a:prstGeom prst="roundRect">
            <a:avLst/>
          </a:prstGeom>
          <a:solidFill>
            <a:schemeClr val="accent1"/>
          </a:solidFill>
        </p:spPr>
        <p:txBody>
          <a:bodyPr wrap="square" rtlCol="0">
            <a:spAutoFit/>
          </a:bodyP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Exploitation fuzzing</a:t>
            </a:r>
          </a:p>
        </p:txBody>
      </p:sp>
      <p:sp>
        <p:nvSpPr>
          <p:cNvPr id="46" name="圆角矩形 45">
            <a:extLst>
              <a:ext uri="{FF2B5EF4-FFF2-40B4-BE49-F238E27FC236}">
                <a16:creationId xmlns:a16="http://schemas.microsoft.com/office/drawing/2014/main" id="{7E7537DC-E96F-F4D4-5BC9-506E6C734568}"/>
              </a:ext>
            </a:extLst>
          </p:cNvPr>
          <p:cNvSpPr/>
          <p:nvPr/>
        </p:nvSpPr>
        <p:spPr>
          <a:xfrm>
            <a:off x="3036950" y="5580288"/>
            <a:ext cx="2388598" cy="408623"/>
          </a:xfrm>
          <a:prstGeom prst="roundRect">
            <a:avLst/>
          </a:prstGeom>
          <a:solidFill>
            <a:schemeClr val="accent1"/>
          </a:solidFill>
        </p:spPr>
        <p:txBody>
          <a:bodyPr wrap="square" rtlCol="0">
            <a:spAutoFit/>
          </a:bodyP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Exploitation fuzzing</a:t>
            </a:r>
          </a:p>
        </p:txBody>
      </p:sp>
      <mc:AlternateContent xmlns:mc="http://schemas.openxmlformats.org/markup-compatibility/2006" xmlns:a14="http://schemas.microsoft.com/office/drawing/2010/main">
        <mc:Choice Requires="a14">
          <p:sp>
            <p:nvSpPr>
              <p:cNvPr id="51" name="圆角矩形 50">
                <a:extLst>
                  <a:ext uri="{FF2B5EF4-FFF2-40B4-BE49-F238E27FC236}">
                    <a16:creationId xmlns:a16="http://schemas.microsoft.com/office/drawing/2014/main" id="{7DFD17C0-518A-C4F0-C421-C9049B358A5D}"/>
                  </a:ext>
                </a:extLst>
              </p:cNvPr>
              <p:cNvSpPr/>
              <p:nvPr/>
            </p:nvSpPr>
            <p:spPr>
              <a:xfrm>
                <a:off x="6169231" y="5580288"/>
                <a:ext cx="1213206" cy="408623"/>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Target</a:t>
                </a:r>
                <a:r>
                  <a:rPr lang="en-US" altLang="zh-CN" b="1" dirty="0">
                    <a:solidFill>
                      <a:schemeClr val="bg1"/>
                    </a:solidFill>
                    <a:ea typeface="Linux Libertine" panose="02000503000000000000" pitchFamily="2" charset="0"/>
                    <a:cs typeface="Linux Libertine" panose="02000503000000000000" pitchFamily="2" charset="0"/>
                  </a:rPr>
                  <a:t> </a:t>
                </a:r>
                <a14:m>
                  <m:oMath xmlns:m="http://schemas.openxmlformats.org/officeDocument/2006/math">
                    <m:sSub>
                      <m:sSubPr>
                        <m:ctrlP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ctrlPr>
                      </m:sSubPr>
                      <m:e>
                        <m:r>
                          <a:rPr lang="en-US" altLang="zh-CN" b="1" i="1" dirty="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𝒕</m:t>
                        </m:r>
                      </m:e>
                      <m:sub>
                        <m: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𝒏</m:t>
                        </m:r>
                      </m:sub>
                    </m:sSub>
                  </m:oMath>
                </a14:m>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51" name="圆角矩形 50">
                <a:extLst>
                  <a:ext uri="{FF2B5EF4-FFF2-40B4-BE49-F238E27FC236}">
                    <a16:creationId xmlns:a16="http://schemas.microsoft.com/office/drawing/2014/main" id="{7DFD17C0-518A-C4F0-C421-C9049B358A5D}"/>
                  </a:ext>
                </a:extLst>
              </p:cNvPr>
              <p:cNvSpPr>
                <a:spLocks noRot="1" noChangeAspect="1" noMove="1" noResize="1" noEditPoints="1" noAdjustHandles="1" noChangeArrowheads="1" noChangeShapeType="1" noTextEdit="1"/>
              </p:cNvSpPr>
              <p:nvPr/>
            </p:nvSpPr>
            <p:spPr>
              <a:xfrm>
                <a:off x="6169231" y="5580288"/>
                <a:ext cx="1213206" cy="408623"/>
              </a:xfrm>
              <a:prstGeom prst="roundRect">
                <a:avLst/>
              </a:prstGeom>
              <a:blipFill>
                <a:blip r:embed="rId5"/>
                <a:stretch>
                  <a:fillRect b="-16667"/>
                </a:stretch>
              </a:blipFill>
              <a:ln w="38100">
                <a:solidFill>
                  <a:schemeClr val="accent6"/>
                </a:solidFill>
                <a:prstDash val="solid"/>
              </a:ln>
            </p:spPr>
            <p:txBody>
              <a:bodyPr/>
              <a:lstStyle/>
              <a:p>
                <a:r>
                  <a:rPr lang="zh-CN" altLang="en-US">
                    <a:noFill/>
                  </a:rPr>
                  <a:t> </a:t>
                </a:r>
              </a:p>
            </p:txBody>
          </p:sp>
        </mc:Fallback>
      </mc:AlternateContent>
      <p:cxnSp>
        <p:nvCxnSpPr>
          <p:cNvPr id="54" name="直接箭头连接符 120">
            <a:extLst>
              <a:ext uri="{FF2B5EF4-FFF2-40B4-BE49-F238E27FC236}">
                <a16:creationId xmlns:a16="http://schemas.microsoft.com/office/drawing/2014/main" id="{3159C0E7-35C6-CCB0-983A-34146109B696}"/>
              </a:ext>
            </a:extLst>
          </p:cNvPr>
          <p:cNvCxnSpPr>
            <a:cxnSpLocks/>
          </p:cNvCxnSpPr>
          <p:nvPr/>
        </p:nvCxnSpPr>
        <p:spPr>
          <a:xfrm flipH="1">
            <a:off x="5494352" y="3475141"/>
            <a:ext cx="498764" cy="0"/>
          </a:xfrm>
          <a:prstGeom prst="straightConnector1">
            <a:avLst/>
          </a:prstGeom>
          <a:noFill/>
          <a:ln w="44450" cap="flat" cmpd="sng" algn="ctr">
            <a:solidFill>
              <a:srgbClr val="70AD46"/>
            </a:solidFill>
            <a:prstDash val="solid"/>
            <a:miter lim="800000"/>
            <a:tailEnd type="triangle"/>
          </a:ln>
          <a:effectLst/>
        </p:spPr>
      </p:cxnSp>
      <p:cxnSp>
        <p:nvCxnSpPr>
          <p:cNvPr id="56" name="直接箭头连接符 120">
            <a:extLst>
              <a:ext uri="{FF2B5EF4-FFF2-40B4-BE49-F238E27FC236}">
                <a16:creationId xmlns:a16="http://schemas.microsoft.com/office/drawing/2014/main" id="{EB63ABA9-316C-A4BC-473D-9F2E5D903F5D}"/>
              </a:ext>
            </a:extLst>
          </p:cNvPr>
          <p:cNvCxnSpPr>
            <a:cxnSpLocks/>
            <a:stCxn id="11" idx="1"/>
          </p:cNvCxnSpPr>
          <p:nvPr/>
        </p:nvCxnSpPr>
        <p:spPr>
          <a:xfrm flipH="1" flipV="1">
            <a:off x="7495646" y="3475141"/>
            <a:ext cx="1671922" cy="1841068"/>
          </a:xfrm>
          <a:prstGeom prst="straightConnector1">
            <a:avLst/>
          </a:prstGeom>
          <a:noFill/>
          <a:ln w="44450" cap="flat" cmpd="sng" algn="ctr">
            <a:solidFill>
              <a:srgbClr val="70AD46"/>
            </a:solidFill>
            <a:prstDash val="solid"/>
            <a:miter lim="800000"/>
            <a:tailEnd type="triangle"/>
          </a:ln>
          <a:effectLst/>
        </p:spPr>
      </p:cxnSp>
      <p:cxnSp>
        <p:nvCxnSpPr>
          <p:cNvPr id="61" name="直接箭头连接符 120">
            <a:extLst>
              <a:ext uri="{FF2B5EF4-FFF2-40B4-BE49-F238E27FC236}">
                <a16:creationId xmlns:a16="http://schemas.microsoft.com/office/drawing/2014/main" id="{6BCC2BC5-A8A9-76EC-8D97-389B32FFE57E}"/>
              </a:ext>
            </a:extLst>
          </p:cNvPr>
          <p:cNvCxnSpPr>
            <a:cxnSpLocks/>
          </p:cNvCxnSpPr>
          <p:nvPr/>
        </p:nvCxnSpPr>
        <p:spPr>
          <a:xfrm>
            <a:off x="2335492" y="3489046"/>
            <a:ext cx="467357" cy="0"/>
          </a:xfrm>
          <a:prstGeom prst="straightConnector1">
            <a:avLst/>
          </a:prstGeom>
          <a:noFill/>
          <a:ln w="44450" cap="flat" cmpd="sng" algn="ctr">
            <a:solidFill>
              <a:schemeClr val="accent1"/>
            </a:solidFill>
            <a:prstDash val="solid"/>
            <a:miter lim="800000"/>
            <a:tailEnd type="triangle"/>
          </a:ln>
          <a:effectLst/>
        </p:spPr>
      </p:cxnSp>
      <p:cxnSp>
        <p:nvCxnSpPr>
          <p:cNvPr id="66" name="直接箭头连接符 120">
            <a:extLst>
              <a:ext uri="{FF2B5EF4-FFF2-40B4-BE49-F238E27FC236}">
                <a16:creationId xmlns:a16="http://schemas.microsoft.com/office/drawing/2014/main" id="{809B0AFC-D1AA-58A6-C96F-EB1998C7947C}"/>
              </a:ext>
            </a:extLst>
          </p:cNvPr>
          <p:cNvCxnSpPr>
            <a:cxnSpLocks/>
          </p:cNvCxnSpPr>
          <p:nvPr/>
        </p:nvCxnSpPr>
        <p:spPr>
          <a:xfrm flipH="1">
            <a:off x="5494352" y="5784599"/>
            <a:ext cx="498764" cy="0"/>
          </a:xfrm>
          <a:prstGeom prst="straightConnector1">
            <a:avLst/>
          </a:prstGeom>
          <a:noFill/>
          <a:ln w="44450" cap="flat" cmpd="sng" algn="ctr">
            <a:solidFill>
              <a:srgbClr val="70AD46"/>
            </a:solidFill>
            <a:prstDash val="solid"/>
            <a:miter lim="800000"/>
            <a:tailEnd type="triangle"/>
          </a:ln>
          <a:effectLst/>
        </p:spPr>
      </p:cxnSp>
      <p:cxnSp>
        <p:nvCxnSpPr>
          <p:cNvPr id="67" name="直接箭头连接符 120">
            <a:extLst>
              <a:ext uri="{FF2B5EF4-FFF2-40B4-BE49-F238E27FC236}">
                <a16:creationId xmlns:a16="http://schemas.microsoft.com/office/drawing/2014/main" id="{62DB9302-A2BD-A81B-C74A-4B8A198418B1}"/>
              </a:ext>
            </a:extLst>
          </p:cNvPr>
          <p:cNvCxnSpPr>
            <a:cxnSpLocks/>
            <a:stCxn id="11" idx="1"/>
          </p:cNvCxnSpPr>
          <p:nvPr/>
        </p:nvCxnSpPr>
        <p:spPr>
          <a:xfrm flipH="1" flipV="1">
            <a:off x="7495646" y="4568485"/>
            <a:ext cx="1671922" cy="747724"/>
          </a:xfrm>
          <a:prstGeom prst="straightConnector1">
            <a:avLst/>
          </a:prstGeom>
          <a:noFill/>
          <a:ln w="44450" cap="flat" cmpd="sng" algn="ctr">
            <a:solidFill>
              <a:srgbClr val="70AD46"/>
            </a:solidFill>
            <a:prstDash val="solid"/>
            <a:miter lim="800000"/>
            <a:tailEnd type="triangle"/>
          </a:ln>
          <a:effectLst/>
        </p:spPr>
      </p:cxnSp>
      <p:cxnSp>
        <p:nvCxnSpPr>
          <p:cNvPr id="69" name="直接箭头连接符 120">
            <a:extLst>
              <a:ext uri="{FF2B5EF4-FFF2-40B4-BE49-F238E27FC236}">
                <a16:creationId xmlns:a16="http://schemas.microsoft.com/office/drawing/2014/main" id="{5CCB0A63-AFDF-5244-1C90-20E7C265101C}"/>
              </a:ext>
            </a:extLst>
          </p:cNvPr>
          <p:cNvCxnSpPr>
            <a:cxnSpLocks/>
            <a:stCxn id="11" idx="1"/>
          </p:cNvCxnSpPr>
          <p:nvPr/>
        </p:nvCxnSpPr>
        <p:spPr>
          <a:xfrm flipH="1">
            <a:off x="7558552" y="5316209"/>
            <a:ext cx="1609016" cy="530024"/>
          </a:xfrm>
          <a:prstGeom prst="straightConnector1">
            <a:avLst/>
          </a:prstGeom>
          <a:noFill/>
          <a:ln w="44450" cap="flat" cmpd="sng" algn="ctr">
            <a:solidFill>
              <a:srgbClr val="70AD46"/>
            </a:solidFill>
            <a:prstDash val="solid"/>
            <a:miter lim="800000"/>
            <a:tailEnd type="triangle"/>
          </a:ln>
          <a:effectLst/>
        </p:spPr>
      </p:cxnSp>
      <p:cxnSp>
        <p:nvCxnSpPr>
          <p:cNvPr id="71" name="直接箭头连接符 120">
            <a:extLst>
              <a:ext uri="{FF2B5EF4-FFF2-40B4-BE49-F238E27FC236}">
                <a16:creationId xmlns:a16="http://schemas.microsoft.com/office/drawing/2014/main" id="{B7650D62-4BD8-B921-1DA3-B8020DF05E08}"/>
              </a:ext>
            </a:extLst>
          </p:cNvPr>
          <p:cNvCxnSpPr>
            <a:cxnSpLocks/>
          </p:cNvCxnSpPr>
          <p:nvPr/>
        </p:nvCxnSpPr>
        <p:spPr>
          <a:xfrm>
            <a:off x="4255605" y="3808055"/>
            <a:ext cx="0" cy="380089"/>
          </a:xfrm>
          <a:prstGeom prst="straightConnector1">
            <a:avLst/>
          </a:prstGeom>
          <a:noFill/>
          <a:ln w="44450" cap="flat" cmpd="sng" algn="ctr">
            <a:solidFill>
              <a:schemeClr val="accent1"/>
            </a:solidFill>
            <a:prstDash val="solid"/>
            <a:miter lim="800000"/>
            <a:tailEnd type="triangle"/>
          </a:ln>
          <a:effectLst/>
        </p:spPr>
      </p:cxnSp>
      <p:cxnSp>
        <p:nvCxnSpPr>
          <p:cNvPr id="77" name="直接箭头连接符 120">
            <a:extLst>
              <a:ext uri="{FF2B5EF4-FFF2-40B4-BE49-F238E27FC236}">
                <a16:creationId xmlns:a16="http://schemas.microsoft.com/office/drawing/2014/main" id="{14A31EB0-9CC8-87C3-28BD-E495AFB52C7A}"/>
              </a:ext>
            </a:extLst>
          </p:cNvPr>
          <p:cNvCxnSpPr>
            <a:cxnSpLocks/>
          </p:cNvCxnSpPr>
          <p:nvPr/>
        </p:nvCxnSpPr>
        <p:spPr>
          <a:xfrm flipH="1">
            <a:off x="2422850" y="5758693"/>
            <a:ext cx="542541" cy="0"/>
          </a:xfrm>
          <a:prstGeom prst="straightConnector1">
            <a:avLst/>
          </a:prstGeom>
          <a:noFill/>
          <a:ln w="44450" cap="flat" cmpd="sng" algn="ctr">
            <a:solidFill>
              <a:schemeClr val="accent1"/>
            </a:solidFill>
            <a:prstDash val="solid"/>
            <a:miter lim="800000"/>
            <a:tailEnd type="triangle"/>
          </a:ln>
          <a:effectLst/>
        </p:spPr>
      </p:cxnSp>
      <p:cxnSp>
        <p:nvCxnSpPr>
          <p:cNvPr id="79" name="直接箭头连接符 120">
            <a:extLst>
              <a:ext uri="{FF2B5EF4-FFF2-40B4-BE49-F238E27FC236}">
                <a16:creationId xmlns:a16="http://schemas.microsoft.com/office/drawing/2014/main" id="{12412C74-21F3-5268-18F7-7812EF184EEB}"/>
              </a:ext>
            </a:extLst>
          </p:cNvPr>
          <p:cNvCxnSpPr>
            <a:cxnSpLocks/>
          </p:cNvCxnSpPr>
          <p:nvPr/>
        </p:nvCxnSpPr>
        <p:spPr>
          <a:xfrm>
            <a:off x="4255605" y="4959186"/>
            <a:ext cx="0" cy="488891"/>
          </a:xfrm>
          <a:prstGeom prst="straightConnector1">
            <a:avLst/>
          </a:prstGeom>
          <a:noFill/>
          <a:ln w="44450" cap="flat" cmpd="sng" algn="ctr">
            <a:solidFill>
              <a:srgbClr val="4472C4"/>
            </a:solidFill>
            <a:prstDash val="sysDot"/>
            <a:miter lim="800000"/>
            <a:tailEnd type="triangle"/>
          </a:ln>
          <a:effectLst/>
        </p:spPr>
      </p:cxnSp>
      <p:cxnSp>
        <p:nvCxnSpPr>
          <p:cNvPr id="90" name="直接箭头连接符 120">
            <a:extLst>
              <a:ext uri="{FF2B5EF4-FFF2-40B4-BE49-F238E27FC236}">
                <a16:creationId xmlns:a16="http://schemas.microsoft.com/office/drawing/2014/main" id="{96B8A7BC-2D2B-0035-55B4-1E75B99831C1}"/>
              </a:ext>
            </a:extLst>
          </p:cNvPr>
          <p:cNvCxnSpPr>
            <a:cxnSpLocks/>
          </p:cNvCxnSpPr>
          <p:nvPr/>
        </p:nvCxnSpPr>
        <p:spPr>
          <a:xfrm flipV="1">
            <a:off x="1451312" y="4125492"/>
            <a:ext cx="3410" cy="833694"/>
          </a:xfrm>
          <a:prstGeom prst="straightConnector1">
            <a:avLst/>
          </a:prstGeom>
          <a:noFill/>
          <a:ln w="44450" cap="flat" cmpd="sng" algn="ctr">
            <a:solidFill>
              <a:schemeClr val="accent1"/>
            </a:solidFill>
            <a:prstDash val="solid"/>
            <a:miter lim="800000"/>
            <a:tailEnd type="triangle"/>
          </a:ln>
          <a:effectLst/>
        </p:spPr>
      </p:cxnSp>
      <p:grpSp>
        <p:nvGrpSpPr>
          <p:cNvPr id="2" name="组合 1">
            <a:extLst>
              <a:ext uri="{FF2B5EF4-FFF2-40B4-BE49-F238E27FC236}">
                <a16:creationId xmlns:a16="http://schemas.microsoft.com/office/drawing/2014/main" id="{21C88595-C723-57C2-7B3F-909E95C291C1}"/>
              </a:ext>
            </a:extLst>
          </p:cNvPr>
          <p:cNvGrpSpPr/>
          <p:nvPr/>
        </p:nvGrpSpPr>
        <p:grpSpPr>
          <a:xfrm>
            <a:off x="8905208" y="2322070"/>
            <a:ext cx="2924367" cy="1325563"/>
            <a:chOff x="1544514" y="1774669"/>
            <a:chExt cx="2924367" cy="1325563"/>
          </a:xfrm>
        </p:grpSpPr>
        <p:pic>
          <p:nvPicPr>
            <p:cNvPr id="3" name="内容占位符 4">
              <a:extLst>
                <a:ext uri="{FF2B5EF4-FFF2-40B4-BE49-F238E27FC236}">
                  <a16:creationId xmlns:a16="http://schemas.microsoft.com/office/drawing/2014/main" id="{CB303DE6-256F-38AC-3AB8-C2E543015EF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544514" y="1774669"/>
              <a:ext cx="1325563" cy="1325563"/>
            </a:xfrm>
            <a:prstGeom prst="rect">
              <a:avLst/>
            </a:prstGeom>
          </p:spPr>
        </p:pic>
        <p:sp>
          <p:nvSpPr>
            <p:cNvPr id="7" name="文本框 6">
              <a:extLst>
                <a:ext uri="{FF2B5EF4-FFF2-40B4-BE49-F238E27FC236}">
                  <a16:creationId xmlns:a16="http://schemas.microsoft.com/office/drawing/2014/main" id="{A7CCE680-5043-5E58-FEDC-82FF887EBE42}"/>
                </a:ext>
              </a:extLst>
            </p:cNvPr>
            <p:cNvSpPr txBox="1"/>
            <p:nvPr/>
          </p:nvSpPr>
          <p:spPr>
            <a:xfrm>
              <a:off x="2637910" y="1774669"/>
              <a:ext cx="1830971" cy="1323439"/>
            </a:xfrm>
            <a:prstGeom prst="rect">
              <a:avLst/>
            </a:prstGeom>
            <a:noFill/>
          </p:spPr>
          <p:txBody>
            <a:bodyPr wrap="square" rtlCol="0">
              <a:spAutoFit/>
            </a:bodyPr>
            <a:lstStyle/>
            <a:p>
              <a:pPr algn="ct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Bayesian network</a:t>
              </a:r>
              <a:r>
                <a:rPr lang="zh-CN" altLang="en-US"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2000"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with redefined semantics</a:t>
              </a:r>
            </a:p>
          </p:txBody>
        </p:sp>
      </p:grpSp>
      <mc:AlternateContent xmlns:mc="http://schemas.openxmlformats.org/markup-compatibility/2006" xmlns:a14="http://schemas.microsoft.com/office/drawing/2010/main">
        <mc:Choice Requires="a14">
          <p:sp>
            <p:nvSpPr>
              <p:cNvPr id="9" name="圆角矩形 8">
                <a:extLst>
                  <a:ext uri="{FF2B5EF4-FFF2-40B4-BE49-F238E27FC236}">
                    <a16:creationId xmlns:a16="http://schemas.microsoft.com/office/drawing/2014/main" id="{9008CD22-4BD6-2F40-BF06-B7147A5E7F58}"/>
                  </a:ext>
                </a:extLst>
              </p:cNvPr>
              <p:cNvSpPr/>
              <p:nvPr/>
            </p:nvSpPr>
            <p:spPr>
              <a:xfrm>
                <a:off x="6148859" y="4403603"/>
                <a:ext cx="1213206" cy="408623"/>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Target</a:t>
                </a:r>
                <a:r>
                  <a:rPr lang="en-US" altLang="zh-CN" b="1" dirty="0">
                    <a:solidFill>
                      <a:schemeClr val="bg1"/>
                    </a:solidFill>
                    <a:ea typeface="Linux Libertine" panose="02000503000000000000" pitchFamily="2" charset="0"/>
                    <a:cs typeface="Linux Libertine" panose="02000503000000000000" pitchFamily="2" charset="0"/>
                  </a:rPr>
                  <a:t> </a:t>
                </a:r>
                <a14:m>
                  <m:oMath xmlns:m="http://schemas.openxmlformats.org/officeDocument/2006/math">
                    <m:sSub>
                      <m:sSubPr>
                        <m:ctrlPr>
                          <a:rPr lang="en-US" altLang="zh-CN" b="1" i="1" dirty="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ctrlPr>
                      </m:sSubPr>
                      <m:e>
                        <m:r>
                          <a:rPr lang="en-US" altLang="zh-CN" b="1" i="1" dirty="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𝒕</m:t>
                        </m:r>
                      </m:e>
                      <m:sub>
                        <m: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𝟐</m:t>
                        </m:r>
                      </m:sub>
                    </m:sSub>
                  </m:oMath>
                </a14:m>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9" name="圆角矩形 8">
                <a:extLst>
                  <a:ext uri="{FF2B5EF4-FFF2-40B4-BE49-F238E27FC236}">
                    <a16:creationId xmlns:a16="http://schemas.microsoft.com/office/drawing/2014/main" id="{9008CD22-4BD6-2F40-BF06-B7147A5E7F58}"/>
                  </a:ext>
                </a:extLst>
              </p:cNvPr>
              <p:cNvSpPr>
                <a:spLocks noRot="1" noChangeAspect="1" noMove="1" noResize="1" noEditPoints="1" noAdjustHandles="1" noChangeArrowheads="1" noChangeShapeType="1" noTextEdit="1"/>
              </p:cNvSpPr>
              <p:nvPr/>
            </p:nvSpPr>
            <p:spPr>
              <a:xfrm>
                <a:off x="6148859" y="4403603"/>
                <a:ext cx="1213206" cy="408623"/>
              </a:xfrm>
              <a:prstGeom prst="roundRect">
                <a:avLst/>
              </a:prstGeom>
              <a:blipFill>
                <a:blip r:embed="rId8"/>
                <a:stretch>
                  <a:fillRect b="-13889"/>
                </a:stretch>
              </a:blipFill>
              <a:ln w="38100">
                <a:solidFill>
                  <a:schemeClr val="accent6"/>
                </a:solidFill>
                <a:prstDash val="solid"/>
              </a:ln>
            </p:spPr>
            <p:txBody>
              <a:bodyPr/>
              <a:lstStyle/>
              <a:p>
                <a:r>
                  <a:rPr lang="zh-CN" altLang="en-US">
                    <a:noFill/>
                  </a:rPr>
                  <a:t> </a:t>
                </a:r>
              </a:p>
            </p:txBody>
          </p:sp>
        </mc:Fallback>
      </mc:AlternateContent>
      <p:cxnSp>
        <p:nvCxnSpPr>
          <p:cNvPr id="10" name="直接箭头连接符 120">
            <a:extLst>
              <a:ext uri="{FF2B5EF4-FFF2-40B4-BE49-F238E27FC236}">
                <a16:creationId xmlns:a16="http://schemas.microsoft.com/office/drawing/2014/main" id="{E3758346-23C4-987B-576A-5C72178DCB3A}"/>
              </a:ext>
            </a:extLst>
          </p:cNvPr>
          <p:cNvCxnSpPr>
            <a:cxnSpLocks/>
          </p:cNvCxnSpPr>
          <p:nvPr/>
        </p:nvCxnSpPr>
        <p:spPr>
          <a:xfrm flipH="1">
            <a:off x="5494352" y="4616730"/>
            <a:ext cx="498764" cy="0"/>
          </a:xfrm>
          <a:prstGeom prst="straightConnector1">
            <a:avLst/>
          </a:prstGeom>
          <a:noFill/>
          <a:ln w="44450" cap="flat" cmpd="sng" algn="ctr">
            <a:solidFill>
              <a:srgbClr val="70AD46"/>
            </a:solidFill>
            <a:prstDash val="solid"/>
            <a:miter lim="800000"/>
            <a:tailEnd type="triangle"/>
          </a:ln>
          <a:effectLst/>
        </p:spPr>
      </p:cxnSp>
      <mc:AlternateContent xmlns:mc="http://schemas.openxmlformats.org/markup-compatibility/2006" xmlns:a14="http://schemas.microsoft.com/office/drawing/2010/main">
        <mc:Choice Requires="a14">
          <p:sp>
            <p:nvSpPr>
              <p:cNvPr id="11" name="圆角矩形 10">
                <a:extLst>
                  <a:ext uri="{FF2B5EF4-FFF2-40B4-BE49-F238E27FC236}">
                    <a16:creationId xmlns:a16="http://schemas.microsoft.com/office/drawing/2014/main" id="{51853E0F-A6E4-AB1A-616F-321F8493454C}"/>
                  </a:ext>
                </a:extLst>
              </p:cNvPr>
              <p:cNvSpPr/>
              <p:nvPr/>
            </p:nvSpPr>
            <p:spPr>
              <a:xfrm>
                <a:off x="9167568" y="4298203"/>
                <a:ext cx="2136277" cy="2036011"/>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The probability each target is reachable by exploitation fuzzing based on seed set </a:t>
                </a:r>
                <a14:m>
                  <m:oMath xmlns:m="http://schemas.openxmlformats.org/officeDocument/2006/math">
                    <m:r>
                      <a:rPr lang="en-US" altLang="zh-CN" b="1" i="1" dirty="0" smtClean="0">
                        <a:solidFill>
                          <a:schemeClr val="bg1"/>
                        </a:solidFill>
                        <a:latin typeface="Cambria Math" panose="02040503050406030204" pitchFamily="18" charset="0"/>
                        <a:ea typeface="Linux Libertine" panose="02000503000000000000" pitchFamily="2" charset="0"/>
                        <a:cs typeface="Linux Libertine" panose="02000503000000000000" pitchFamily="2" charset="0"/>
                      </a:rPr>
                      <m:t>𝑺</m:t>
                    </m:r>
                  </m:oMath>
                </a14:m>
                <a:endPar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mc:Choice>
        <mc:Fallback xmlns="">
          <p:sp>
            <p:nvSpPr>
              <p:cNvPr id="11" name="圆角矩形 10">
                <a:extLst>
                  <a:ext uri="{FF2B5EF4-FFF2-40B4-BE49-F238E27FC236}">
                    <a16:creationId xmlns:a16="http://schemas.microsoft.com/office/drawing/2014/main" id="{51853E0F-A6E4-AB1A-616F-321F8493454C}"/>
                  </a:ext>
                </a:extLst>
              </p:cNvPr>
              <p:cNvSpPr>
                <a:spLocks noRot="1" noChangeAspect="1" noMove="1" noResize="1" noEditPoints="1" noAdjustHandles="1" noChangeArrowheads="1" noChangeShapeType="1" noTextEdit="1"/>
              </p:cNvSpPr>
              <p:nvPr/>
            </p:nvSpPr>
            <p:spPr>
              <a:xfrm>
                <a:off x="9167568" y="4298203"/>
                <a:ext cx="2136277" cy="2036011"/>
              </a:xfrm>
              <a:prstGeom prst="roundRect">
                <a:avLst/>
              </a:prstGeom>
              <a:blipFill>
                <a:blip r:embed="rId9"/>
                <a:stretch>
                  <a:fillRect/>
                </a:stretch>
              </a:blipFill>
              <a:ln w="38100">
                <a:solidFill>
                  <a:schemeClr val="accent6"/>
                </a:solidFill>
                <a:prstDash val="solid"/>
              </a:ln>
            </p:spPr>
            <p:txBody>
              <a:bodyPr/>
              <a:lstStyle/>
              <a:p>
                <a:r>
                  <a:rPr lang="zh-CN" altLang="en-US">
                    <a:noFill/>
                  </a:rPr>
                  <a:t> </a:t>
                </a:r>
              </a:p>
            </p:txBody>
          </p:sp>
        </mc:Fallback>
      </mc:AlternateContent>
      <p:sp>
        <p:nvSpPr>
          <p:cNvPr id="16" name="圆角矩形 15">
            <a:extLst>
              <a:ext uri="{FF2B5EF4-FFF2-40B4-BE49-F238E27FC236}">
                <a16:creationId xmlns:a16="http://schemas.microsoft.com/office/drawing/2014/main" id="{60D0BE8B-F17E-51E8-CB14-6F4C5B5E7458}"/>
              </a:ext>
            </a:extLst>
          </p:cNvPr>
          <p:cNvSpPr/>
          <p:nvPr/>
        </p:nvSpPr>
        <p:spPr>
          <a:xfrm>
            <a:off x="8322790" y="1903168"/>
            <a:ext cx="3506785" cy="4783382"/>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zh-CN" dirty="0">
              <a:solidFill>
                <a:schemeClr val="tx1"/>
              </a:solidFill>
              <a:latin typeface="Microsoft YaHei" panose="020B0503020204020204" pitchFamily="34" charset="-122"/>
              <a:ea typeface="Microsoft YaHei" panose="020B0503020204020204" pitchFamily="34" charset="-122"/>
            </a:endParaRPr>
          </a:p>
        </p:txBody>
      </p:sp>
      <p:cxnSp>
        <p:nvCxnSpPr>
          <p:cNvPr id="28" name="直接箭头连接符 120">
            <a:extLst>
              <a:ext uri="{FF2B5EF4-FFF2-40B4-BE49-F238E27FC236}">
                <a16:creationId xmlns:a16="http://schemas.microsoft.com/office/drawing/2014/main" id="{372BA7EA-2515-C954-9386-AA2959A0CEA4}"/>
              </a:ext>
            </a:extLst>
          </p:cNvPr>
          <p:cNvCxnSpPr>
            <a:cxnSpLocks/>
          </p:cNvCxnSpPr>
          <p:nvPr/>
        </p:nvCxnSpPr>
        <p:spPr>
          <a:xfrm flipH="1">
            <a:off x="10218843" y="3533899"/>
            <a:ext cx="6504" cy="632605"/>
          </a:xfrm>
          <a:prstGeom prst="straightConnector1">
            <a:avLst/>
          </a:prstGeom>
          <a:noFill/>
          <a:ln w="44450" cap="flat" cmpd="sng" algn="ctr">
            <a:solidFill>
              <a:srgbClr val="70AD46"/>
            </a:solidFill>
            <a:prstDash val="solid"/>
            <a:miter lim="800000"/>
            <a:tailEnd type="triangle"/>
          </a:ln>
          <a:effectLst/>
        </p:spPr>
      </p:cxnSp>
      <p:sp>
        <p:nvSpPr>
          <p:cNvPr id="31" name="文本框 30">
            <a:extLst>
              <a:ext uri="{FF2B5EF4-FFF2-40B4-BE49-F238E27FC236}">
                <a16:creationId xmlns:a16="http://schemas.microsoft.com/office/drawing/2014/main" id="{59F0ACAC-CDB3-7053-A2EB-7350E6F93888}"/>
              </a:ext>
            </a:extLst>
          </p:cNvPr>
          <p:cNvSpPr txBox="1"/>
          <p:nvPr/>
        </p:nvSpPr>
        <p:spPr>
          <a:xfrm>
            <a:off x="4048541" y="2255166"/>
            <a:ext cx="1817716" cy="923330"/>
          </a:xfrm>
          <a:prstGeom prst="rect">
            <a:avLst/>
          </a:prstGeom>
          <a:noFill/>
        </p:spPr>
        <p:txBody>
          <a:bodyPr wrap="square" rtlCol="0">
            <a:spAutoFit/>
          </a:bodyPr>
          <a:lstStyle/>
          <a:p>
            <a:pPr algn="ctr"/>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Negative feedback elimination</a:t>
            </a:r>
          </a:p>
        </p:txBody>
      </p:sp>
      <p:pic>
        <p:nvPicPr>
          <p:cNvPr id="34" name="图形 33" descr="低视力 纯色填充">
            <a:extLst>
              <a:ext uri="{FF2B5EF4-FFF2-40B4-BE49-F238E27FC236}">
                <a16:creationId xmlns:a16="http://schemas.microsoft.com/office/drawing/2014/main" id="{8F8F23C6-31BA-CC2B-B0E5-720B204CF84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71503" y="2201844"/>
            <a:ext cx="914400" cy="914400"/>
          </a:xfrm>
          <a:prstGeom prst="rect">
            <a:avLst/>
          </a:prstGeom>
        </p:spPr>
      </p:pic>
      <p:cxnSp>
        <p:nvCxnSpPr>
          <p:cNvPr id="35" name="直接箭头连接符 120">
            <a:extLst>
              <a:ext uri="{FF2B5EF4-FFF2-40B4-BE49-F238E27FC236}">
                <a16:creationId xmlns:a16="http://schemas.microsoft.com/office/drawing/2014/main" id="{D8B6D3BF-4C5A-325C-B8F7-A51C89884981}"/>
              </a:ext>
            </a:extLst>
          </p:cNvPr>
          <p:cNvCxnSpPr>
            <a:cxnSpLocks/>
          </p:cNvCxnSpPr>
          <p:nvPr/>
        </p:nvCxnSpPr>
        <p:spPr>
          <a:xfrm flipV="1">
            <a:off x="1660428" y="2659044"/>
            <a:ext cx="1691237" cy="451329"/>
          </a:xfrm>
          <a:prstGeom prst="straightConnector1">
            <a:avLst/>
          </a:prstGeom>
          <a:noFill/>
          <a:ln w="44450" cap="flat" cmpd="sng" algn="ctr">
            <a:solidFill>
              <a:srgbClr val="FFC000"/>
            </a:solidFill>
            <a:prstDash val="solid"/>
            <a:miter lim="800000"/>
            <a:tailEnd type="triangle"/>
          </a:ln>
          <a:effectLst/>
        </p:spPr>
      </p:cxnSp>
      <p:cxnSp>
        <p:nvCxnSpPr>
          <p:cNvPr id="42" name="直接箭头连接符 120">
            <a:extLst>
              <a:ext uri="{FF2B5EF4-FFF2-40B4-BE49-F238E27FC236}">
                <a16:creationId xmlns:a16="http://schemas.microsoft.com/office/drawing/2014/main" id="{613BB201-CD89-B908-AB84-4187534B2E4C}"/>
              </a:ext>
            </a:extLst>
          </p:cNvPr>
          <p:cNvCxnSpPr>
            <a:cxnSpLocks/>
          </p:cNvCxnSpPr>
          <p:nvPr/>
        </p:nvCxnSpPr>
        <p:spPr>
          <a:xfrm>
            <a:off x="5548295" y="2597272"/>
            <a:ext cx="3228538" cy="358483"/>
          </a:xfrm>
          <a:prstGeom prst="straightConnector1">
            <a:avLst/>
          </a:prstGeom>
          <a:noFill/>
          <a:ln w="44450" cap="flat" cmpd="sng" algn="ctr">
            <a:solidFill>
              <a:srgbClr val="FFC000"/>
            </a:solidFill>
            <a:prstDash val="solid"/>
            <a:miter lim="800000"/>
            <a:tailEnd type="triangle"/>
          </a:ln>
          <a:effectLst/>
        </p:spPr>
      </p:cxn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D69B1309-C929-8B2B-F3B9-E94437C11050}"/>
                  </a:ext>
                </a:extLst>
              </p:cNvPr>
              <p:cNvSpPr txBox="1"/>
              <p:nvPr/>
            </p:nvSpPr>
            <p:spPr>
              <a:xfrm>
                <a:off x="5262029" y="3825394"/>
                <a:ext cx="2397135" cy="369332"/>
              </a:xfrm>
              <a:prstGeom prst="rect">
                <a:avLst/>
              </a:prstGeom>
              <a:noFill/>
            </p:spPr>
            <p:txBody>
              <a:bodyPr wrap="square">
                <a:spAutoFit/>
              </a:bodyPr>
              <a:lstStyle/>
              <a:p>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whether </a:t>
                </a:r>
                <a14:m>
                  <m:oMath xmlns:m="http://schemas.openxmlformats.org/officeDocument/2006/math">
                    <m:sSub>
                      <m:sSubPr>
                        <m:ctrlPr>
                          <a:rPr lang="en-US" altLang="zh-CN" i="1" dirty="0" smtClean="0">
                            <a:solidFill>
                              <a:prstClr val="black"/>
                            </a:solidFill>
                            <a:latin typeface="Cambria Math" panose="02040503050406030204" pitchFamily="18" charset="0"/>
                            <a:ea typeface="Linux Libertine" panose="02000503000000000000" pitchFamily="2" charset="0"/>
                            <a:cs typeface="Linux Libertine" panose="02000503000000000000" pitchFamily="2" charset="0"/>
                          </a:rPr>
                        </m:ctrlPr>
                      </m:sSubPr>
                      <m:e>
                        <m:r>
                          <a:rPr lang="en-US" altLang="zh-CN" i="1" dirty="0" smtClean="0">
                            <a:solidFill>
                              <a:prstClr val="black"/>
                            </a:solidFill>
                            <a:latin typeface="Cambria Math" panose="02040503050406030204" pitchFamily="18" charset="0"/>
                            <a:ea typeface="Linux Libertine" panose="02000503000000000000" pitchFamily="2" charset="0"/>
                            <a:cs typeface="Linux Libertine" panose="02000503000000000000" pitchFamily="2" charset="0"/>
                          </a:rPr>
                          <m:t>𝑡</m:t>
                        </m:r>
                      </m:e>
                      <m:sub>
                        <m:r>
                          <a:rPr lang="en-US" altLang="zh-CN" i="1" dirty="0" smtClean="0">
                            <a:solidFill>
                              <a:prstClr val="black"/>
                            </a:solidFill>
                            <a:latin typeface="Cambria Math" panose="02040503050406030204" pitchFamily="18" charset="0"/>
                            <a:ea typeface="Linux Libertine" panose="02000503000000000000" pitchFamily="2" charset="0"/>
                            <a:cs typeface="Linux Libertine" panose="02000503000000000000" pitchFamily="2" charset="0"/>
                          </a:rPr>
                          <m:t>1</m:t>
                        </m:r>
                      </m:sub>
                    </m:sSub>
                  </m:oMath>
                </a14:m>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is reachable</a:t>
                </a:r>
                <a:endParaRPr lang="zh-CN" altLang="en-US" dirty="0"/>
              </a:p>
            </p:txBody>
          </p:sp>
        </mc:Choice>
        <mc:Fallback xmlns="">
          <p:sp>
            <p:nvSpPr>
              <p:cNvPr id="50" name="文本框 49">
                <a:extLst>
                  <a:ext uri="{FF2B5EF4-FFF2-40B4-BE49-F238E27FC236}">
                    <a16:creationId xmlns:a16="http://schemas.microsoft.com/office/drawing/2014/main" id="{D69B1309-C929-8B2B-F3B9-E94437C11050}"/>
                  </a:ext>
                </a:extLst>
              </p:cNvPr>
              <p:cNvSpPr txBox="1">
                <a:spLocks noRot="1" noChangeAspect="1" noMove="1" noResize="1" noEditPoints="1" noAdjustHandles="1" noChangeArrowheads="1" noChangeShapeType="1" noTextEdit="1"/>
              </p:cNvSpPr>
              <p:nvPr/>
            </p:nvSpPr>
            <p:spPr>
              <a:xfrm>
                <a:off x="5262029" y="3825394"/>
                <a:ext cx="2397135" cy="369332"/>
              </a:xfrm>
              <a:prstGeom prst="rect">
                <a:avLst/>
              </a:prstGeom>
              <a:blipFill>
                <a:blip r:embed="rId12"/>
                <a:stretch>
                  <a:fillRect l="-2116" t="-6667" r="-1058" b="-23333"/>
                </a:stretch>
              </a:blipFill>
            </p:spPr>
            <p:txBody>
              <a:bodyPr/>
              <a:lstStyle/>
              <a:p>
                <a:r>
                  <a:rPr lang="zh-CN" altLang="en-US">
                    <a:noFill/>
                  </a:rPr>
                  <a:t> </a:t>
                </a:r>
              </a:p>
            </p:txBody>
          </p:sp>
        </mc:Fallback>
      </mc:AlternateContent>
      <p:cxnSp>
        <p:nvCxnSpPr>
          <p:cNvPr id="52" name="直接箭头连接符 120">
            <a:extLst>
              <a:ext uri="{FF2B5EF4-FFF2-40B4-BE49-F238E27FC236}">
                <a16:creationId xmlns:a16="http://schemas.microsoft.com/office/drawing/2014/main" id="{D0AF0177-C464-A721-C451-59D8098FFFE5}"/>
              </a:ext>
            </a:extLst>
          </p:cNvPr>
          <p:cNvCxnSpPr>
            <a:cxnSpLocks/>
            <a:endCxn id="50" idx="1"/>
          </p:cNvCxnSpPr>
          <p:nvPr/>
        </p:nvCxnSpPr>
        <p:spPr>
          <a:xfrm>
            <a:off x="4506130" y="3799597"/>
            <a:ext cx="755899" cy="210463"/>
          </a:xfrm>
          <a:prstGeom prst="straightConnector1">
            <a:avLst/>
          </a:prstGeom>
          <a:noFill/>
          <a:ln w="44450" cap="flat" cmpd="sng" algn="ctr">
            <a:solidFill>
              <a:srgbClr val="FFC000"/>
            </a:solidFill>
            <a:prstDash val="solid"/>
            <a:miter lim="800000"/>
            <a:tailEnd type="triangle"/>
          </a:ln>
          <a:effectLst/>
        </p:spPr>
      </p:cxnSp>
      <p:cxnSp>
        <p:nvCxnSpPr>
          <p:cNvPr id="62" name="直接箭头连接符 120">
            <a:extLst>
              <a:ext uri="{FF2B5EF4-FFF2-40B4-BE49-F238E27FC236}">
                <a16:creationId xmlns:a16="http://schemas.microsoft.com/office/drawing/2014/main" id="{4875C464-0E7F-808F-1E4C-D5C66EC55D86}"/>
              </a:ext>
            </a:extLst>
          </p:cNvPr>
          <p:cNvCxnSpPr>
            <a:cxnSpLocks/>
            <a:stCxn id="50" idx="3"/>
          </p:cNvCxnSpPr>
          <p:nvPr/>
        </p:nvCxnSpPr>
        <p:spPr>
          <a:xfrm flipV="1">
            <a:off x="7659164" y="3166963"/>
            <a:ext cx="1117669" cy="843097"/>
          </a:xfrm>
          <a:prstGeom prst="straightConnector1">
            <a:avLst/>
          </a:prstGeom>
          <a:noFill/>
          <a:ln w="44450" cap="flat" cmpd="sng" algn="ctr">
            <a:solidFill>
              <a:srgbClr val="FFC000"/>
            </a:solidFill>
            <a:prstDash val="solid"/>
            <a:miter lim="800000"/>
            <a:tailEnd type="triangle"/>
          </a:ln>
          <a:effectLst/>
        </p:spPr>
      </p:cxnSp>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96A1C264-A5AA-38C0-5C77-2952D8477374}"/>
                  </a:ext>
                </a:extLst>
              </p:cNvPr>
              <p:cNvSpPr txBox="1"/>
              <p:nvPr/>
            </p:nvSpPr>
            <p:spPr>
              <a:xfrm>
                <a:off x="5262028" y="5006768"/>
                <a:ext cx="2419280" cy="369332"/>
              </a:xfrm>
              <a:prstGeom prst="rect">
                <a:avLst/>
              </a:prstGeom>
              <a:noFill/>
            </p:spPr>
            <p:txBody>
              <a:bodyPr wrap="square">
                <a:spAutoFit/>
              </a:bodyPr>
              <a:lstStyle/>
              <a:p>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whether </a:t>
                </a:r>
                <a14:m>
                  <m:oMath xmlns:m="http://schemas.openxmlformats.org/officeDocument/2006/math">
                    <m:sSub>
                      <m:sSubPr>
                        <m:ctrlPr>
                          <a:rPr lang="en-US" altLang="zh-CN" i="1" dirty="0" smtClean="0">
                            <a:solidFill>
                              <a:prstClr val="black"/>
                            </a:solidFill>
                            <a:latin typeface="Cambria Math" panose="02040503050406030204" pitchFamily="18" charset="0"/>
                            <a:ea typeface="Linux Libertine" panose="02000503000000000000" pitchFamily="2" charset="0"/>
                            <a:cs typeface="Linux Libertine" panose="02000503000000000000" pitchFamily="2" charset="0"/>
                          </a:rPr>
                        </m:ctrlPr>
                      </m:sSubPr>
                      <m:e>
                        <m:r>
                          <a:rPr lang="en-US" altLang="zh-CN" i="1" dirty="0" smtClean="0">
                            <a:solidFill>
                              <a:prstClr val="black"/>
                            </a:solidFill>
                            <a:latin typeface="Cambria Math" panose="02040503050406030204" pitchFamily="18" charset="0"/>
                            <a:ea typeface="Linux Libertine" panose="02000503000000000000" pitchFamily="2" charset="0"/>
                            <a:cs typeface="Linux Libertine" panose="02000503000000000000" pitchFamily="2" charset="0"/>
                          </a:rPr>
                          <m:t>𝑡</m:t>
                        </m:r>
                      </m:e>
                      <m:sub>
                        <m:r>
                          <a:rPr lang="en-US" altLang="zh-CN" b="0" i="1" dirty="0" smtClean="0">
                            <a:solidFill>
                              <a:prstClr val="black"/>
                            </a:solidFill>
                            <a:latin typeface="Cambria Math" panose="02040503050406030204" pitchFamily="18" charset="0"/>
                            <a:ea typeface="Linux Libertine" panose="02000503000000000000" pitchFamily="2" charset="0"/>
                            <a:cs typeface="Linux Libertine" panose="02000503000000000000" pitchFamily="2" charset="0"/>
                          </a:rPr>
                          <m:t>2</m:t>
                        </m:r>
                      </m:sub>
                    </m:sSub>
                  </m:oMath>
                </a14:m>
                <a:r>
                  <a:rPr lang="en-US" altLang="zh-CN" dirty="0">
                    <a:solidFill>
                      <a:prstClr val="black"/>
                    </a:solidFill>
                    <a:latin typeface="Linux Libertine" panose="02000503000000000000" pitchFamily="2" charset="0"/>
                    <a:ea typeface="Linux Libertine" panose="02000503000000000000" pitchFamily="2" charset="0"/>
                    <a:cs typeface="Linux Libertine" panose="02000503000000000000" pitchFamily="2" charset="0"/>
                  </a:rPr>
                  <a:t> is reachable</a:t>
                </a:r>
                <a:endParaRPr lang="zh-CN" altLang="en-US" dirty="0"/>
              </a:p>
            </p:txBody>
          </p:sp>
        </mc:Choice>
        <mc:Fallback xmlns="">
          <p:sp>
            <p:nvSpPr>
              <p:cNvPr id="65" name="文本框 64">
                <a:extLst>
                  <a:ext uri="{FF2B5EF4-FFF2-40B4-BE49-F238E27FC236}">
                    <a16:creationId xmlns:a16="http://schemas.microsoft.com/office/drawing/2014/main" id="{96A1C264-A5AA-38C0-5C77-2952D8477374}"/>
                  </a:ext>
                </a:extLst>
              </p:cNvPr>
              <p:cNvSpPr txBox="1">
                <a:spLocks noRot="1" noChangeAspect="1" noMove="1" noResize="1" noEditPoints="1" noAdjustHandles="1" noChangeArrowheads="1" noChangeShapeType="1" noTextEdit="1"/>
              </p:cNvSpPr>
              <p:nvPr/>
            </p:nvSpPr>
            <p:spPr>
              <a:xfrm>
                <a:off x="5262028" y="5006768"/>
                <a:ext cx="2419280" cy="369332"/>
              </a:xfrm>
              <a:prstGeom prst="rect">
                <a:avLst/>
              </a:prstGeom>
              <a:blipFill>
                <a:blip r:embed="rId13"/>
                <a:stretch>
                  <a:fillRect l="-2094" t="-6667" b="-26667"/>
                </a:stretch>
              </a:blipFill>
            </p:spPr>
            <p:txBody>
              <a:bodyPr/>
              <a:lstStyle/>
              <a:p>
                <a:r>
                  <a:rPr lang="zh-CN" altLang="en-US">
                    <a:noFill/>
                  </a:rPr>
                  <a:t> </a:t>
                </a:r>
              </a:p>
            </p:txBody>
          </p:sp>
        </mc:Fallback>
      </mc:AlternateContent>
      <p:cxnSp>
        <p:nvCxnSpPr>
          <p:cNvPr id="68" name="直接箭头连接符 120">
            <a:extLst>
              <a:ext uri="{FF2B5EF4-FFF2-40B4-BE49-F238E27FC236}">
                <a16:creationId xmlns:a16="http://schemas.microsoft.com/office/drawing/2014/main" id="{262EAB64-5C00-99AD-C211-5C958A371571}"/>
              </a:ext>
            </a:extLst>
          </p:cNvPr>
          <p:cNvCxnSpPr>
            <a:cxnSpLocks/>
          </p:cNvCxnSpPr>
          <p:nvPr/>
        </p:nvCxnSpPr>
        <p:spPr>
          <a:xfrm>
            <a:off x="4483987" y="4966680"/>
            <a:ext cx="755899" cy="210463"/>
          </a:xfrm>
          <a:prstGeom prst="straightConnector1">
            <a:avLst/>
          </a:prstGeom>
          <a:noFill/>
          <a:ln w="44450" cap="flat" cmpd="sng" algn="ctr">
            <a:solidFill>
              <a:srgbClr val="FFC000"/>
            </a:solidFill>
            <a:prstDash val="solid"/>
            <a:miter lim="800000"/>
            <a:tailEnd type="triangle"/>
          </a:ln>
          <a:effectLst/>
        </p:spPr>
      </p:cxnSp>
      <p:cxnSp>
        <p:nvCxnSpPr>
          <p:cNvPr id="70" name="直接箭头连接符 120">
            <a:extLst>
              <a:ext uri="{FF2B5EF4-FFF2-40B4-BE49-F238E27FC236}">
                <a16:creationId xmlns:a16="http://schemas.microsoft.com/office/drawing/2014/main" id="{5391B79E-A30B-07FD-0C83-A84FA5150709}"/>
              </a:ext>
            </a:extLst>
          </p:cNvPr>
          <p:cNvCxnSpPr>
            <a:cxnSpLocks/>
            <a:stCxn id="65" idx="3"/>
          </p:cNvCxnSpPr>
          <p:nvPr/>
        </p:nvCxnSpPr>
        <p:spPr>
          <a:xfrm flipV="1">
            <a:off x="7681308" y="3318043"/>
            <a:ext cx="1217853" cy="1873391"/>
          </a:xfrm>
          <a:prstGeom prst="straightConnector1">
            <a:avLst/>
          </a:prstGeom>
          <a:noFill/>
          <a:ln w="44450" cap="flat" cmpd="sng" algn="ctr">
            <a:solidFill>
              <a:srgbClr val="FFC000"/>
            </a:solidFill>
            <a:prstDash val="solid"/>
            <a:miter lim="800000"/>
            <a:tailEnd type="triangle"/>
          </a:ln>
          <a:effectLst/>
        </p:spPr>
      </p:cxnSp>
    </p:spTree>
    <p:extLst>
      <p:ext uri="{BB962C8B-B14F-4D97-AF65-F5344CB8AC3E}">
        <p14:creationId xmlns:p14="http://schemas.microsoft.com/office/powerpoint/2010/main" val="399162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p:bldP spid="50"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Bayesian Program Analysis</a:t>
            </a:r>
            <a:endParaRPr kumimoji="1" lang="zh-CN" altLang="en-US" dirty="0"/>
          </a:p>
        </p:txBody>
      </p:sp>
      <p:sp>
        <p:nvSpPr>
          <p:cNvPr id="10" name="圆角矩形 9">
            <a:extLst>
              <a:ext uri="{FF2B5EF4-FFF2-40B4-BE49-F238E27FC236}">
                <a16:creationId xmlns:a16="http://schemas.microsoft.com/office/drawing/2014/main" id="{8097C7D5-C469-AF95-8786-F199AFE09E62}"/>
              </a:ext>
            </a:extLst>
          </p:cNvPr>
          <p:cNvSpPr/>
          <p:nvPr/>
        </p:nvSpPr>
        <p:spPr>
          <a:xfrm>
            <a:off x="8167125" y="1049573"/>
            <a:ext cx="3010176" cy="74086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solidFill>
                  <a:schemeClr val="tx1"/>
                </a:solidFill>
                <a:latin typeface="Inconsolata" panose="020B0609030003000000" pitchFamily="49" charset="0"/>
                <a:cs typeface="Consolas" panose="020B0609020204030204" pitchFamily="49" charset="0"/>
              </a:rPr>
              <a:t>v</a:t>
            </a: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Variable </a:t>
            </a:r>
            <a:r>
              <a:rPr kumimoji="1" lang="en-US" altLang="zh-CN"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v</a:t>
            </a: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is tainted</a:t>
            </a:r>
            <a:endParaRPr kumimoji="1" lang="zh-CN" altLang="en-US" dirty="0">
              <a:solidFill>
                <a:schemeClr val="tx1"/>
              </a:solidFill>
              <a:latin typeface="Linux Biolinum" panose="02000503000000000000" pitchFamily="2" charset="0"/>
              <a:cs typeface="Linux Biolinum" panose="02000503000000000000" pitchFamily="2" charset="0"/>
            </a:endParaRPr>
          </a:p>
          <a:p>
            <a:pPr algn="ct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A</a:t>
            </a: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Alarm </a:t>
            </a:r>
            <a:r>
              <a:rPr kumimoji="1" lang="en-US" altLang="zh-CN"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A</a:t>
            </a: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is</a:t>
            </a:r>
            <a:r>
              <a:rPr kumimoji="1" lang="zh-CN" altLang="en-US"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a:t>
            </a: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true</a:t>
            </a:r>
            <a:endParaRPr kumimoji="1" lang="zh-CN" altLang="en-US" dirty="0">
              <a:solidFill>
                <a:schemeClr val="tx1"/>
              </a:solidFill>
              <a:latin typeface="Linux Biolinum" panose="02000503000000000000" pitchFamily="2" charset="0"/>
              <a:cs typeface="Linux Biolinum" panose="02000503000000000000" pitchFamily="2" charset="0"/>
            </a:endParaRPr>
          </a:p>
        </p:txBody>
      </p:sp>
      <p:sp>
        <p:nvSpPr>
          <p:cNvPr id="11" name="圆角矩形 10">
            <a:extLst>
              <a:ext uri="{FF2B5EF4-FFF2-40B4-BE49-F238E27FC236}">
                <a16:creationId xmlns:a16="http://schemas.microsoft.com/office/drawing/2014/main" id="{9D305874-E3F4-2506-9227-F99BC72C38F2}"/>
              </a:ext>
            </a:extLst>
          </p:cNvPr>
          <p:cNvSpPr/>
          <p:nvPr/>
        </p:nvSpPr>
        <p:spPr>
          <a:xfrm>
            <a:off x="8210657" y="2054612"/>
            <a:ext cx="2994813" cy="749141"/>
          </a:xfrm>
          <a:prstGeom prst="roundRect">
            <a:avLst/>
          </a:prstGeom>
          <a:solidFill>
            <a:schemeClr val="accent1">
              <a:alpha val="70000"/>
            </a:schemeClr>
          </a:solidFill>
          <a:ln w="38100">
            <a:solidFill>
              <a:schemeClr val="accent1"/>
            </a:solidFill>
          </a:ln>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Derivation</a:t>
            </a:r>
            <a:r>
              <a:rPr lang="zh-CN" altLang="en-US"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graph</a:t>
            </a:r>
          </a:p>
          <a:p>
            <a:pPr algn="ctr"/>
            <a:r>
              <a:rPr lang="en-US" altLang="zh-CN" u="sng"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Derived tuples</a:t>
            </a:r>
          </a:p>
        </p:txBody>
      </p:sp>
      <p:sp>
        <p:nvSpPr>
          <p:cNvPr id="12" name="圆角矩形 11">
            <a:extLst>
              <a:ext uri="{FF2B5EF4-FFF2-40B4-BE49-F238E27FC236}">
                <a16:creationId xmlns:a16="http://schemas.microsoft.com/office/drawing/2014/main" id="{22F9793D-C4D9-B9C1-C850-1CC41B9C222E}"/>
              </a:ext>
            </a:extLst>
          </p:cNvPr>
          <p:cNvSpPr/>
          <p:nvPr/>
        </p:nvSpPr>
        <p:spPr>
          <a:xfrm>
            <a:off x="7922430" y="3422987"/>
            <a:ext cx="3571265" cy="1325563"/>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Bayesian network</a:t>
            </a:r>
          </a:p>
          <a:p>
            <a:pPr algn="ctr"/>
            <a:r>
              <a:rPr lang="en" altLang="zh-CN" u="sng" dirty="0">
                <a:latin typeface="Linux Libertine" panose="02000503000000000000" pitchFamily="2" charset="0"/>
                <a:ea typeface="Linux Libertine" panose="02000503000000000000" pitchFamily="2" charset="0"/>
                <a:cs typeface="Linux Libertine" panose="02000503000000000000" pitchFamily="2" charset="0"/>
              </a:rPr>
              <a:t>Bernoulli</a:t>
            </a:r>
            <a:r>
              <a:rPr lang="en-US" altLang="zh-CN" sz="2000" u="sng"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variables</a:t>
            </a:r>
            <a:endParaRPr lang="en-US" altLang="zh-CN" u="sng"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a:p>
            <a:pPr algn="ctr"/>
            <a:r>
              <a:rPr lang="en-US" altLang="zh-CN"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represent whether or not it is hold under any possible input</a:t>
            </a:r>
          </a:p>
        </p:txBody>
      </p:sp>
      <p:sp>
        <p:nvSpPr>
          <p:cNvPr id="13" name="椭圆 12">
            <a:extLst>
              <a:ext uri="{FF2B5EF4-FFF2-40B4-BE49-F238E27FC236}">
                <a16:creationId xmlns:a16="http://schemas.microsoft.com/office/drawing/2014/main" id="{7DB8165F-5094-2CD8-5DA3-C3DB96D2AA8C}"/>
              </a:ext>
            </a:extLst>
          </p:cNvPr>
          <p:cNvSpPr/>
          <p:nvPr/>
        </p:nvSpPr>
        <p:spPr>
          <a:xfrm>
            <a:off x="7887173" y="5291211"/>
            <a:ext cx="3641784" cy="1325563"/>
          </a:xfrm>
          <a:prstGeom prst="ellipse">
            <a:avLst/>
          </a:prstGeom>
          <a:solidFill>
            <a:schemeClr val="accent6">
              <a:alpha val="70000"/>
            </a:scheme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Bayesian inference </a:t>
            </a: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on each variable based on given posterior information</a:t>
            </a:r>
            <a:endPar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p:cxnSp>
        <p:nvCxnSpPr>
          <p:cNvPr id="24" name="直接箭头连接符 120">
            <a:extLst>
              <a:ext uri="{FF2B5EF4-FFF2-40B4-BE49-F238E27FC236}">
                <a16:creationId xmlns:a16="http://schemas.microsoft.com/office/drawing/2014/main" id="{EC61C0DF-16E2-6867-6F12-355DB8D317CE}"/>
              </a:ext>
            </a:extLst>
          </p:cNvPr>
          <p:cNvCxnSpPr>
            <a:cxnSpLocks/>
            <a:stCxn id="11" idx="2"/>
            <a:endCxn id="12" idx="0"/>
          </p:cNvCxnSpPr>
          <p:nvPr/>
        </p:nvCxnSpPr>
        <p:spPr>
          <a:xfrm flipH="1">
            <a:off x="9708063" y="2803753"/>
            <a:ext cx="1" cy="619234"/>
          </a:xfrm>
          <a:prstGeom prst="straightConnector1">
            <a:avLst/>
          </a:prstGeom>
          <a:noFill/>
          <a:ln w="50800" cap="flat" cmpd="sng" algn="ctr">
            <a:solidFill>
              <a:schemeClr val="accent6"/>
            </a:solidFill>
            <a:prstDash val="solid"/>
            <a:miter lim="800000"/>
            <a:tailEnd type="triangle"/>
          </a:ln>
          <a:effectLst/>
        </p:spPr>
      </p:cxnSp>
      <p:cxnSp>
        <p:nvCxnSpPr>
          <p:cNvPr id="41" name="直接箭头连接符 120">
            <a:extLst>
              <a:ext uri="{FF2B5EF4-FFF2-40B4-BE49-F238E27FC236}">
                <a16:creationId xmlns:a16="http://schemas.microsoft.com/office/drawing/2014/main" id="{F262A382-D14A-55CD-1807-EF7EBFFDCE11}"/>
              </a:ext>
            </a:extLst>
          </p:cNvPr>
          <p:cNvCxnSpPr>
            <a:cxnSpLocks/>
            <a:stCxn id="12" idx="2"/>
            <a:endCxn id="13" idx="0"/>
          </p:cNvCxnSpPr>
          <p:nvPr/>
        </p:nvCxnSpPr>
        <p:spPr>
          <a:xfrm>
            <a:off x="9708063" y="4748550"/>
            <a:ext cx="2" cy="542661"/>
          </a:xfrm>
          <a:prstGeom prst="straightConnector1">
            <a:avLst/>
          </a:prstGeom>
          <a:noFill/>
          <a:ln w="50800" cap="flat" cmpd="sng" algn="ctr">
            <a:solidFill>
              <a:schemeClr val="accent6"/>
            </a:solidFill>
            <a:prstDash val="solid"/>
            <a:miter lim="800000"/>
            <a:tailEnd type="triangle"/>
          </a:ln>
          <a:effectLst/>
        </p:spPr>
      </p:cxnSp>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8</a:t>
            </a:fld>
            <a:endParaRPr kumimoji="1" lang="zh-CN" altLang="en-US" dirty="0"/>
          </a:p>
        </p:txBody>
      </p:sp>
      <p:sp>
        <p:nvSpPr>
          <p:cNvPr id="56" name="文本框 55">
            <a:extLst>
              <a:ext uri="{FF2B5EF4-FFF2-40B4-BE49-F238E27FC236}">
                <a16:creationId xmlns:a16="http://schemas.microsoft.com/office/drawing/2014/main" id="{096CB315-12F5-A155-CB6A-33B2A2443DFC}"/>
              </a:ext>
            </a:extLst>
          </p:cNvPr>
          <p:cNvSpPr txBox="1"/>
          <p:nvPr/>
        </p:nvSpPr>
        <p:spPr>
          <a:xfrm>
            <a:off x="5236767" y="1453741"/>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a</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57" name="文本框 56">
            <a:extLst>
              <a:ext uri="{FF2B5EF4-FFF2-40B4-BE49-F238E27FC236}">
                <a16:creationId xmlns:a16="http://schemas.microsoft.com/office/drawing/2014/main" id="{2F7F201C-822D-412F-CBBF-72A8544E6696}"/>
              </a:ext>
            </a:extLst>
          </p:cNvPr>
          <p:cNvSpPr txBox="1"/>
          <p:nvPr/>
        </p:nvSpPr>
        <p:spPr>
          <a:xfrm>
            <a:off x="4630156" y="3069044"/>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c</a:t>
            </a:r>
            <a:r>
              <a:rPr lang="en-US" altLang="zh-CN" sz="1700" dirty="0"/>
              <a:t>)</a:t>
            </a:r>
            <a:endParaRPr lang="zh-CN" altLang="en-US" sz="1700" dirty="0"/>
          </a:p>
        </p:txBody>
      </p:sp>
      <p:sp>
        <p:nvSpPr>
          <p:cNvPr id="58" name="文本框 57">
            <a:extLst>
              <a:ext uri="{FF2B5EF4-FFF2-40B4-BE49-F238E27FC236}">
                <a16:creationId xmlns:a16="http://schemas.microsoft.com/office/drawing/2014/main" id="{F6E3E868-3FBA-7146-F123-9EAD1F705F4E}"/>
              </a:ext>
            </a:extLst>
          </p:cNvPr>
          <p:cNvSpPr txBox="1"/>
          <p:nvPr/>
        </p:nvSpPr>
        <p:spPr>
          <a:xfrm>
            <a:off x="4630156" y="4066571"/>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59" name="文本框 58">
            <a:extLst>
              <a:ext uri="{FF2B5EF4-FFF2-40B4-BE49-F238E27FC236}">
                <a16:creationId xmlns:a16="http://schemas.microsoft.com/office/drawing/2014/main" id="{5D4359B8-3591-BAE9-0374-3FDC3F58B3E3}"/>
              </a:ext>
            </a:extLst>
          </p:cNvPr>
          <p:cNvSpPr txBox="1"/>
          <p:nvPr/>
        </p:nvSpPr>
        <p:spPr>
          <a:xfrm>
            <a:off x="5925234" y="4066571"/>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60" name="文本框 59">
            <a:extLst>
              <a:ext uri="{FF2B5EF4-FFF2-40B4-BE49-F238E27FC236}">
                <a16:creationId xmlns:a16="http://schemas.microsoft.com/office/drawing/2014/main" id="{906B7EFB-4C2F-9DCE-5BBC-751787CEB1C1}"/>
              </a:ext>
            </a:extLst>
          </p:cNvPr>
          <p:cNvSpPr txBox="1"/>
          <p:nvPr/>
        </p:nvSpPr>
        <p:spPr>
          <a:xfrm>
            <a:off x="5925234" y="3075120"/>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d</a:t>
            </a:r>
            <a:r>
              <a:rPr lang="en-US" altLang="zh-CN" sz="1700" dirty="0"/>
              <a:t>)</a:t>
            </a:r>
            <a:endParaRPr lang="zh-CN" altLang="en-US" sz="1700" dirty="0"/>
          </a:p>
        </p:txBody>
      </p:sp>
      <p:cxnSp>
        <p:nvCxnSpPr>
          <p:cNvPr id="61" name="直线箭头连接符 60">
            <a:extLst>
              <a:ext uri="{FF2B5EF4-FFF2-40B4-BE49-F238E27FC236}">
                <a16:creationId xmlns:a16="http://schemas.microsoft.com/office/drawing/2014/main" id="{E9873BE5-C713-65C0-087A-9AFAE0FBF0D4}"/>
              </a:ext>
            </a:extLst>
          </p:cNvPr>
          <p:cNvCxnSpPr>
            <a:cxnSpLocks/>
            <a:stCxn id="70" idx="2"/>
            <a:endCxn id="57" idx="0"/>
          </p:cNvCxnSpPr>
          <p:nvPr/>
        </p:nvCxnSpPr>
        <p:spPr>
          <a:xfrm flipH="1">
            <a:off x="5186356" y="2631060"/>
            <a:ext cx="606611" cy="4379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线箭头连接符 61">
            <a:extLst>
              <a:ext uri="{FF2B5EF4-FFF2-40B4-BE49-F238E27FC236}">
                <a16:creationId xmlns:a16="http://schemas.microsoft.com/office/drawing/2014/main" id="{D1D96C46-049B-FCBD-4F15-40F86D8590DC}"/>
              </a:ext>
            </a:extLst>
          </p:cNvPr>
          <p:cNvCxnSpPr>
            <a:cxnSpLocks/>
            <a:stCxn id="57" idx="2"/>
            <a:endCxn id="58" idx="0"/>
          </p:cNvCxnSpPr>
          <p:nvPr/>
        </p:nvCxnSpPr>
        <p:spPr>
          <a:xfrm>
            <a:off x="5186356" y="3422987"/>
            <a:ext cx="0" cy="6435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线箭头连接符 62">
            <a:extLst>
              <a:ext uri="{FF2B5EF4-FFF2-40B4-BE49-F238E27FC236}">
                <a16:creationId xmlns:a16="http://schemas.microsoft.com/office/drawing/2014/main" id="{81D61D57-D509-3194-F394-1F19C792C144}"/>
              </a:ext>
            </a:extLst>
          </p:cNvPr>
          <p:cNvCxnSpPr>
            <a:cxnSpLocks/>
            <a:stCxn id="70" idx="2"/>
            <a:endCxn id="60" idx="0"/>
          </p:cNvCxnSpPr>
          <p:nvPr/>
        </p:nvCxnSpPr>
        <p:spPr>
          <a:xfrm>
            <a:off x="5792967" y="2631060"/>
            <a:ext cx="688467" cy="4440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线箭头连接符 63">
            <a:extLst>
              <a:ext uri="{FF2B5EF4-FFF2-40B4-BE49-F238E27FC236}">
                <a16:creationId xmlns:a16="http://schemas.microsoft.com/office/drawing/2014/main" id="{DB0FEECE-610C-6593-8169-A4C70BA70E3A}"/>
              </a:ext>
            </a:extLst>
          </p:cNvPr>
          <p:cNvCxnSpPr>
            <a:cxnSpLocks/>
            <a:stCxn id="60" idx="2"/>
            <a:endCxn id="59" idx="0"/>
          </p:cNvCxnSpPr>
          <p:nvPr/>
        </p:nvCxnSpPr>
        <p:spPr>
          <a:xfrm>
            <a:off x="6481434" y="3429063"/>
            <a:ext cx="0" cy="6375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文本框 64">
            <a:extLst>
              <a:ext uri="{FF2B5EF4-FFF2-40B4-BE49-F238E27FC236}">
                <a16:creationId xmlns:a16="http://schemas.microsoft.com/office/drawing/2014/main" id="{6423AAC3-4876-BC2B-62F9-506B753522CE}"/>
              </a:ext>
            </a:extLst>
          </p:cNvPr>
          <p:cNvSpPr txBox="1"/>
          <p:nvPr/>
        </p:nvSpPr>
        <p:spPr>
          <a:xfrm>
            <a:off x="5777325" y="1842665"/>
            <a:ext cx="445956" cy="338554"/>
          </a:xfrm>
          <a:prstGeom prst="rect">
            <a:avLst/>
          </a:prstGeom>
          <a:noFill/>
        </p:spPr>
        <p:txBody>
          <a:bodyPr wrap="squar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6" name="文本框 65">
            <a:extLst>
              <a:ext uri="{FF2B5EF4-FFF2-40B4-BE49-F238E27FC236}">
                <a16:creationId xmlns:a16="http://schemas.microsoft.com/office/drawing/2014/main" id="{9A333231-9734-371C-2D20-87FBE0383D31}"/>
              </a:ext>
            </a:extLst>
          </p:cNvPr>
          <p:cNvSpPr txBox="1"/>
          <p:nvPr/>
        </p:nvSpPr>
        <p:spPr>
          <a:xfrm>
            <a:off x="6163839" y="2634476"/>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7" name="文本框 66">
            <a:extLst>
              <a:ext uri="{FF2B5EF4-FFF2-40B4-BE49-F238E27FC236}">
                <a16:creationId xmlns:a16="http://schemas.microsoft.com/office/drawing/2014/main" id="{B32D747A-61BA-FDDA-0318-FE417E60AD9E}"/>
              </a:ext>
            </a:extLst>
          </p:cNvPr>
          <p:cNvSpPr txBox="1"/>
          <p:nvPr/>
        </p:nvSpPr>
        <p:spPr>
          <a:xfrm>
            <a:off x="4790811" y="3522417"/>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8" name="文本框 67">
            <a:extLst>
              <a:ext uri="{FF2B5EF4-FFF2-40B4-BE49-F238E27FC236}">
                <a16:creationId xmlns:a16="http://schemas.microsoft.com/office/drawing/2014/main" id="{B65FEFAB-418C-3810-6D53-83DB6ABFBD3A}"/>
              </a:ext>
            </a:extLst>
          </p:cNvPr>
          <p:cNvSpPr txBox="1"/>
          <p:nvPr/>
        </p:nvSpPr>
        <p:spPr>
          <a:xfrm>
            <a:off x="6481434" y="3543351"/>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graphicFrame>
        <p:nvGraphicFramePr>
          <p:cNvPr id="69" name="表格 96">
            <a:extLst>
              <a:ext uri="{FF2B5EF4-FFF2-40B4-BE49-F238E27FC236}">
                <a16:creationId xmlns:a16="http://schemas.microsoft.com/office/drawing/2014/main" id="{2B322C28-33CD-CD82-8DA3-B5E629B25D44}"/>
              </a:ext>
            </a:extLst>
          </p:cNvPr>
          <p:cNvGraphicFramePr>
            <a:graphicFrameLocks noGrp="1"/>
          </p:cNvGraphicFramePr>
          <p:nvPr/>
        </p:nvGraphicFramePr>
        <p:xfrm>
          <a:off x="4131296" y="4883622"/>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0.512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A1</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154723"/>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0.512</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7687125"/>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4816502"/>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31593"/>
                  </a:ext>
                </a:extLst>
              </a:tr>
            </a:tbl>
          </a:graphicData>
        </a:graphic>
      </p:graphicFrame>
      <p:sp>
        <p:nvSpPr>
          <p:cNvPr id="70" name="文本框 69">
            <a:extLst>
              <a:ext uri="{FF2B5EF4-FFF2-40B4-BE49-F238E27FC236}">
                <a16:creationId xmlns:a16="http://schemas.microsoft.com/office/drawing/2014/main" id="{E9C56B10-6E55-6455-E082-EF24F8511964}"/>
              </a:ext>
            </a:extLst>
          </p:cNvPr>
          <p:cNvSpPr txBox="1"/>
          <p:nvPr/>
        </p:nvSpPr>
        <p:spPr>
          <a:xfrm>
            <a:off x="5236767" y="227711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b</a:t>
            </a:r>
            <a:r>
              <a:rPr lang="en-US" altLang="zh-CN" sz="1700" dirty="0"/>
              <a:t>)</a:t>
            </a:r>
            <a:endParaRPr lang="zh-CN" altLang="en-US" sz="1700" dirty="0"/>
          </a:p>
        </p:txBody>
      </p:sp>
      <p:cxnSp>
        <p:nvCxnSpPr>
          <p:cNvPr id="71" name="直线箭头连接符 70">
            <a:extLst>
              <a:ext uri="{FF2B5EF4-FFF2-40B4-BE49-F238E27FC236}">
                <a16:creationId xmlns:a16="http://schemas.microsoft.com/office/drawing/2014/main" id="{096EAEBE-3795-A823-41FC-1019B17964CC}"/>
              </a:ext>
            </a:extLst>
          </p:cNvPr>
          <p:cNvCxnSpPr>
            <a:cxnSpLocks/>
            <a:stCxn id="56" idx="2"/>
            <a:endCxn id="70" idx="0"/>
          </p:cNvCxnSpPr>
          <p:nvPr/>
        </p:nvCxnSpPr>
        <p:spPr>
          <a:xfrm>
            <a:off x="5792967" y="1807684"/>
            <a:ext cx="0" cy="4694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91A4B32E-DCC7-34A4-E99B-7B63BAC0B130}"/>
              </a:ext>
            </a:extLst>
          </p:cNvPr>
          <p:cNvSpPr txBox="1"/>
          <p:nvPr/>
        </p:nvSpPr>
        <p:spPr>
          <a:xfrm>
            <a:off x="4949662" y="2648363"/>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3" name="文本框 2">
            <a:extLst>
              <a:ext uri="{FF2B5EF4-FFF2-40B4-BE49-F238E27FC236}">
                <a16:creationId xmlns:a16="http://schemas.microsoft.com/office/drawing/2014/main" id="{C0361E36-2A36-3AA5-5F6F-69E8E2255F64}"/>
              </a:ext>
            </a:extLst>
          </p:cNvPr>
          <p:cNvSpPr txBox="1"/>
          <p:nvPr/>
        </p:nvSpPr>
        <p:spPr>
          <a:xfrm>
            <a:off x="850107" y="2850052"/>
            <a:ext cx="3571265" cy="1754326"/>
          </a:xfrm>
          <a:prstGeom prst="rect">
            <a:avLst/>
          </a:prstGeom>
          <a:noFill/>
        </p:spPr>
        <p:txBody>
          <a:bodyPr wrap="square">
            <a:spAutoFit/>
          </a:bodyPr>
          <a:lstStyle/>
          <a:p>
            <a:r>
              <a:rPr lang="en" altLang="zh-CN" dirty="0">
                <a:latin typeface="Inconsolata" panose="020B0609030003000000" pitchFamily="49" charset="0"/>
                <a:cs typeface="Consolas" panose="020B0609020204030204" pitchFamily="49" charset="0"/>
              </a:rPr>
              <a:t>B[2000]</a:t>
            </a:r>
          </a:p>
          <a:p>
            <a:r>
              <a:rPr lang="en" altLang="zh-CN" dirty="0">
                <a:latin typeface="Inconsolata" panose="020B0609030003000000" pitchFamily="49" charset="0"/>
                <a:cs typeface="Consolas" panose="020B0609020204030204" pitchFamily="49" charset="0"/>
              </a:rPr>
              <a:t>a = input()</a:t>
            </a:r>
          </a:p>
          <a:p>
            <a:r>
              <a:rPr lang="en" altLang="zh-CN" dirty="0">
                <a:latin typeface="Inconsolata" panose="020B0609030003000000" pitchFamily="49" charset="0"/>
                <a:cs typeface="Consolas" panose="020B0609020204030204" pitchFamily="49" charset="0"/>
              </a:rPr>
              <a:t>b = a + 1</a:t>
            </a:r>
          </a:p>
          <a:p>
            <a:r>
              <a:rPr lang="en" altLang="zh-CN" dirty="0">
                <a:latin typeface="Inconsolata" panose="020B0609030003000000" pitchFamily="49" charset="0"/>
                <a:cs typeface="Consolas" panose="020B0609020204030204" pitchFamily="49" charset="0"/>
              </a:rPr>
              <a:t>c = b + 2, d = b + 3</a:t>
            </a:r>
          </a:p>
          <a:p>
            <a:r>
              <a:rPr lang="en" altLang="zh-CN" dirty="0">
                <a:latin typeface="Inconsolata" panose="020B0609030003000000" pitchFamily="49" charset="0"/>
                <a:cs typeface="Consolas" panose="020B0609020204030204" pitchFamily="49" charset="0"/>
              </a:rPr>
              <a:t>B[c % 100 - 1] = 0    </a:t>
            </a:r>
            <a:r>
              <a:rPr lang="en" altLang="zh-CN" dirty="0">
                <a:solidFill>
                  <a:srgbClr val="1919FF"/>
                </a:solidFill>
                <a:latin typeface="Inconsolata" panose="020B0609030003000000" pitchFamily="49" charset="0"/>
                <a:cs typeface="Consolas" panose="020B0609020204030204" pitchFamily="49" charset="0"/>
              </a:rPr>
              <a:t>// A1</a:t>
            </a:r>
          </a:p>
          <a:p>
            <a:r>
              <a:rPr lang="en" altLang="zh-CN" dirty="0">
                <a:latin typeface="Inconsolata" panose="020B0609030003000000" pitchFamily="49" charset="0"/>
                <a:cs typeface="Consolas" panose="020B0609020204030204" pitchFamily="49" charset="0"/>
              </a:rPr>
              <a:t>B[d % </a:t>
            </a:r>
            <a:r>
              <a:rPr lang="en-US" altLang="zh-CN" dirty="0">
                <a:latin typeface="Inconsolata" panose="020B0609030003000000" pitchFamily="49" charset="0"/>
                <a:cs typeface="Consolas" panose="020B0609020204030204" pitchFamily="49" charset="0"/>
              </a:rPr>
              <a:t>200</a:t>
            </a:r>
            <a:r>
              <a:rPr lang="en" altLang="zh-CN" dirty="0">
                <a:latin typeface="Inconsolata" panose="020B0609030003000000" pitchFamily="49" charset="0"/>
                <a:cs typeface="Consolas" panose="020B0609020204030204" pitchFamily="49" charset="0"/>
              </a:rPr>
              <a:t> - 1] = 0   </a:t>
            </a:r>
            <a:r>
              <a:rPr lang="zh-CN" altLang="en-US" dirty="0">
                <a:latin typeface="Inconsolata" panose="020B0609030003000000" pitchFamily="49" charset="0"/>
                <a:cs typeface="Consolas" panose="020B0609020204030204" pitchFamily="49" charset="0"/>
              </a:rPr>
              <a:t> </a:t>
            </a:r>
            <a:r>
              <a:rPr lang="en" altLang="zh-CN" dirty="0">
                <a:solidFill>
                  <a:srgbClr val="1919FF"/>
                </a:solidFill>
                <a:latin typeface="Inconsolata" panose="020B0609030003000000" pitchFamily="49" charset="0"/>
                <a:cs typeface="Consolas" panose="020B0609020204030204" pitchFamily="49" charset="0"/>
              </a:rPr>
              <a:t>// A2</a:t>
            </a:r>
          </a:p>
        </p:txBody>
      </p:sp>
      <p:cxnSp>
        <p:nvCxnSpPr>
          <p:cNvPr id="4" name="直接箭头连接符 120">
            <a:extLst>
              <a:ext uri="{FF2B5EF4-FFF2-40B4-BE49-F238E27FC236}">
                <a16:creationId xmlns:a16="http://schemas.microsoft.com/office/drawing/2014/main" id="{0E486681-F1B5-2AA2-AB5D-D94DBCDC5B5E}"/>
              </a:ext>
            </a:extLst>
          </p:cNvPr>
          <p:cNvCxnSpPr>
            <a:cxnSpLocks/>
          </p:cNvCxnSpPr>
          <p:nvPr/>
        </p:nvCxnSpPr>
        <p:spPr>
          <a:xfrm>
            <a:off x="5694996" y="5817596"/>
            <a:ext cx="384148" cy="0"/>
          </a:xfrm>
          <a:prstGeom prst="straightConnector1">
            <a:avLst/>
          </a:prstGeom>
          <a:noFill/>
          <a:ln w="50800" cap="flat" cmpd="sng" algn="ctr">
            <a:solidFill>
              <a:schemeClr val="accent6"/>
            </a:solidFill>
            <a:prstDash val="solid"/>
            <a:miter lim="800000"/>
            <a:tailEnd type="triangle"/>
          </a:ln>
          <a:effectLst/>
        </p:spPr>
      </p:cxnSp>
      <p:graphicFrame>
        <p:nvGraphicFramePr>
          <p:cNvPr id="5" name="表格 96">
            <a:extLst>
              <a:ext uri="{FF2B5EF4-FFF2-40B4-BE49-F238E27FC236}">
                <a16:creationId xmlns:a16="http://schemas.microsoft.com/office/drawing/2014/main" id="{947AFE9B-2272-B6E9-9C39-A5E329908057}"/>
              </a:ext>
            </a:extLst>
          </p:cNvPr>
          <p:cNvGraphicFramePr>
            <a:graphicFrameLocks noGrp="1"/>
          </p:cNvGraphicFramePr>
          <p:nvPr>
            <p:extLst>
              <p:ext uri="{D42A27DB-BD31-4B8C-83A1-F6EECF244321}">
                <p14:modId xmlns:p14="http://schemas.microsoft.com/office/powerpoint/2010/main" val="2109535633"/>
              </p:ext>
            </p:extLst>
          </p:nvPr>
        </p:nvGraphicFramePr>
        <p:xfrm>
          <a:off x="6152566" y="4882206"/>
          <a:ext cx="1520620" cy="1676400"/>
        </p:xfrm>
        <a:graphic>
          <a:graphicData uri="http://schemas.openxmlformats.org/drawingml/2006/table">
            <a:tbl>
              <a:tblPr firstRow="1" bandRow="1">
                <a:tableStyleId>{5C22544A-7EE6-4342-B048-85BDC9FD1C3A}</a:tableStyleId>
              </a:tblPr>
              <a:tblGrid>
                <a:gridCol w="724217">
                  <a:extLst>
                    <a:ext uri="{9D8B030D-6E8A-4147-A177-3AD203B41FA5}">
                      <a16:colId xmlns:a16="http://schemas.microsoft.com/office/drawing/2014/main" val="1847687865"/>
                    </a:ext>
                  </a:extLst>
                </a:gridCol>
                <a:gridCol w="796403">
                  <a:extLst>
                    <a:ext uri="{9D8B030D-6E8A-4147-A177-3AD203B41FA5}">
                      <a16:colId xmlns:a16="http://schemas.microsoft.com/office/drawing/2014/main" val="1975488000"/>
                    </a:ext>
                  </a:extLst>
                </a:gridCol>
              </a:tblGrid>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Prob.</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Alarm</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94530"/>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1.0</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tc>
                  <a:txBody>
                    <a:bodyPr/>
                    <a:lstStyle/>
                    <a:p>
                      <a:pPr algn="ctr"/>
                      <a:r>
                        <a:rPr lang="en-US" altLang="zh-CN" sz="1600" dirty="0">
                          <a:solidFill>
                            <a:schemeClr val="tx1"/>
                          </a:solidFill>
                          <a:latin typeface="Inconsolata" panose="020B0609030003000000" pitchFamily="49" charset="0"/>
                          <a:ea typeface="Linux Libertine" panose="02000503000000000000" pitchFamily="2" charset="0"/>
                          <a:cs typeface="Linux Libertine" panose="02000503000000000000" pitchFamily="2" charset="0"/>
                        </a:rPr>
                        <a:t>A1</a:t>
                      </a:r>
                      <a:endParaRPr lang="zh-CN" altLang="en-US" sz="1600" dirty="0">
                        <a:solidFill>
                          <a:schemeClr val="tx1"/>
                        </a:solidFill>
                        <a:latin typeface="Inconsolata" panose="020B0609030003000000" pitchFamily="49"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A6FFA5"/>
                    </a:solidFill>
                  </a:tcPr>
                </a:tc>
                <a:extLst>
                  <a:ext uri="{0D108BD9-81ED-4DB2-BD59-A6C34878D82A}">
                    <a16:rowId xmlns:a16="http://schemas.microsoft.com/office/drawing/2014/main" val="2614816502"/>
                  </a:ext>
                </a:extLst>
              </a:tr>
              <a:tr h="136387">
                <a:tc>
                  <a:txBody>
                    <a:bodyPr/>
                    <a:lstStyle/>
                    <a:p>
                      <a:pPr algn="ctr"/>
                      <a:r>
                        <a:rPr lang="en-US" altLang="zh-CN" sz="1600" b="1" u="sng" dirty="0">
                          <a:solidFill>
                            <a:srgbClr val="00B050"/>
                          </a:solidFill>
                          <a:latin typeface="Linux Libertine" panose="02000503000000000000" pitchFamily="2" charset="0"/>
                          <a:ea typeface="Linux Libertine" panose="02000503000000000000" pitchFamily="2" charset="0"/>
                          <a:cs typeface="Linux Libertine" panose="02000503000000000000" pitchFamily="2" charset="0"/>
                        </a:rPr>
                        <a:t>0.640</a:t>
                      </a:r>
                      <a:endParaRPr lang="zh-CN" altLang="en-US" sz="1600" b="1" u="sng" dirty="0">
                        <a:solidFill>
                          <a:srgbClr val="00B050"/>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Inconsolata" panose="020B0609030003000000" pitchFamily="49" charset="0"/>
                          <a:cs typeface="Linux Biolinum" panose="02000503000000000000" pitchFamily="2" charset="0"/>
                        </a:rPr>
                        <a:t>A2</a:t>
                      </a:r>
                      <a:endParaRPr lang="zh-CN" altLang="en-US" sz="1600" dirty="0">
                        <a:solidFill>
                          <a:schemeClr val="tx1"/>
                        </a:solidFill>
                        <a:latin typeface="Inconsolata" panose="020B0609030003000000" pitchFamily="49" charset="0"/>
                        <a:cs typeface="Linux Biolinum"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691357"/>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1280744"/>
                  </a:ext>
                </a:extLst>
              </a:tr>
              <a:tr h="136387">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a:t>
                      </a:r>
                      <a:endParaRPr lang="zh-CN" altLang="en-US" sz="1600" dirty="0">
                        <a:solidFill>
                          <a:schemeClr val="tx1"/>
                        </a:solidFill>
                        <a:latin typeface="Linux Libertine" panose="02000503000000000000" pitchFamily="2" charset="0"/>
                        <a:cs typeface="Linux Libertine" panose="02000503000000000000"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6627819"/>
                  </a:ext>
                </a:extLst>
              </a:tr>
            </a:tbl>
          </a:graphicData>
        </a:graphic>
      </p:graphicFrame>
      <p:sp>
        <p:nvSpPr>
          <p:cNvPr id="9" name="文本框 8">
            <a:extLst>
              <a:ext uri="{FF2B5EF4-FFF2-40B4-BE49-F238E27FC236}">
                <a16:creationId xmlns:a16="http://schemas.microsoft.com/office/drawing/2014/main" id="{08FBE8DE-116D-26F9-EDB4-B99857D8E739}"/>
              </a:ext>
            </a:extLst>
          </p:cNvPr>
          <p:cNvSpPr txBox="1"/>
          <p:nvPr/>
        </p:nvSpPr>
        <p:spPr>
          <a:xfrm>
            <a:off x="1077977" y="5070876"/>
            <a:ext cx="1994532" cy="1200329"/>
          </a:xfrm>
          <a:prstGeom prst="rect">
            <a:avLst/>
          </a:prstGeom>
          <a:noFill/>
        </p:spPr>
        <p:txBody>
          <a:bodyPr wrap="square">
            <a:spAutoFit/>
          </a:bodyPr>
          <a:lstStyle/>
          <a:p>
            <a:pPr algn="ctr"/>
            <a:r>
              <a:rPr kumimoji="1" lang="en-US" altLang="zh-CN" sz="1800" b="1"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 The </a:t>
            </a:r>
            <a:r>
              <a:rPr kumimoji="1" lang="en-US" altLang="zh-CN" sz="1800" b="1" dirty="0" err="1">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fuzzer</a:t>
            </a:r>
            <a:r>
              <a:rPr kumimoji="1" lang="en-US" altLang="zh-CN" sz="1800" b="1" dirty="0">
                <a:solidFill>
                  <a:srgbClr val="FF0000"/>
                </a:solidFill>
                <a:latin typeface="Linux Libertine" panose="02000503000000000000" pitchFamily="2" charset="0"/>
                <a:ea typeface="Linux Libertine" panose="02000503000000000000" pitchFamily="2" charset="0"/>
                <a:cs typeface="Linux Libertine" panose="02000503000000000000" pitchFamily="2" charset="0"/>
              </a:rPr>
              <a:t> can only generate a subset of all possible inputs</a:t>
            </a:r>
            <a:endParaRPr kumimoji="1" lang="zh-CN" altLang="en-US" sz="1800" b="1" dirty="0">
              <a:solidFill>
                <a:srgbClr val="FF0000"/>
              </a:solidFill>
              <a:latin typeface="Linux Libertine" panose="02000503000000000000" pitchFamily="2" charset="0"/>
              <a:cs typeface="Linux Libertine" panose="02000503000000000000" pitchFamily="2" charset="0"/>
            </a:endParaRPr>
          </a:p>
        </p:txBody>
      </p:sp>
    </p:spTree>
    <p:extLst>
      <p:ext uri="{BB962C8B-B14F-4D97-AF65-F5344CB8AC3E}">
        <p14:creationId xmlns:p14="http://schemas.microsoft.com/office/powerpoint/2010/main" val="2746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animBg="1"/>
      <p:bldP spid="11" grpId="0" animBg="1"/>
      <p:bldP spid="12" grpId="0" animBg="1"/>
      <p:bldP spid="13" grpId="0" animBg="1"/>
      <p:bldP spid="56" grpId="0" animBg="1"/>
      <p:bldP spid="57" grpId="0" animBg="1"/>
      <p:bldP spid="58" grpId="0" animBg="1"/>
      <p:bldP spid="59" grpId="0" animBg="1"/>
      <p:bldP spid="60" grpId="0" animBg="1"/>
      <p:bldP spid="65" grpId="0"/>
      <p:bldP spid="66" grpId="0"/>
      <p:bldP spid="67" grpId="0"/>
      <p:bldP spid="68" grpId="0"/>
      <p:bldP spid="70" grpId="0" animBg="1"/>
      <p:bldP spid="7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6D3DB-844F-4937-610E-227882640A12}"/>
              </a:ext>
            </a:extLst>
          </p:cNvPr>
          <p:cNvSpPr>
            <a:spLocks noGrp="1"/>
          </p:cNvSpPr>
          <p:nvPr>
            <p:ph type="title"/>
          </p:nvPr>
        </p:nvSpPr>
        <p:spPr/>
        <p:txBody>
          <a:bodyPr/>
          <a:lstStyle/>
          <a:p>
            <a:r>
              <a:rPr kumimoji="1" lang="en-US" altLang="zh-CN" b="1" dirty="0">
                <a:latin typeface="Linux Biolinum" panose="02000503000000000000" pitchFamily="2" charset="0"/>
                <a:ea typeface="Linux Biolinum" panose="02000503000000000000" pitchFamily="2" charset="0"/>
                <a:cs typeface="Linux Biolinum" panose="02000503000000000000" pitchFamily="2" charset="0"/>
              </a:rPr>
              <a:t>Redefining Semantics</a:t>
            </a:r>
            <a:endParaRPr kumimoji="1" lang="zh-CN" altLang="en-US" dirty="0"/>
          </a:p>
        </p:txBody>
      </p:sp>
      <p:sp>
        <p:nvSpPr>
          <p:cNvPr id="10" name="圆角矩形 9">
            <a:extLst>
              <a:ext uri="{FF2B5EF4-FFF2-40B4-BE49-F238E27FC236}">
                <a16:creationId xmlns:a16="http://schemas.microsoft.com/office/drawing/2014/main" id="{8097C7D5-C469-AF95-8786-F199AFE09E62}"/>
              </a:ext>
            </a:extLst>
          </p:cNvPr>
          <p:cNvSpPr/>
          <p:nvPr/>
        </p:nvSpPr>
        <p:spPr>
          <a:xfrm>
            <a:off x="8167125" y="1049573"/>
            <a:ext cx="3010176" cy="740867"/>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dirty="0">
                <a:solidFill>
                  <a:schemeClr val="tx1"/>
                </a:solidFill>
                <a:latin typeface="Inconsolata" panose="020B0609030003000000" pitchFamily="49" charset="0"/>
                <a:cs typeface="Consolas" panose="020B0609020204030204" pitchFamily="49" charset="0"/>
              </a:rPr>
              <a:t>v</a:t>
            </a: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Variable </a:t>
            </a:r>
            <a:r>
              <a:rPr kumimoji="1" lang="en-US" altLang="zh-CN"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v</a:t>
            </a: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is tainted</a:t>
            </a:r>
            <a:endParaRPr kumimoji="1" lang="zh-CN" altLang="en-US" dirty="0">
              <a:solidFill>
                <a:schemeClr val="tx1"/>
              </a:solidFill>
              <a:latin typeface="Linux Biolinum" panose="02000503000000000000" pitchFamily="2" charset="0"/>
              <a:cs typeface="Linux Biolinum" panose="02000503000000000000" pitchFamily="2" charset="0"/>
            </a:endParaRPr>
          </a:p>
          <a:p>
            <a:pPr algn="ct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Alarm(</a:t>
            </a:r>
            <a:r>
              <a:rPr kumimoji="1" lang="en-US" altLang="zh-CN"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A</a:t>
            </a: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Alarm </a:t>
            </a:r>
            <a:r>
              <a:rPr kumimoji="1" lang="en-US" altLang="zh-CN" dirty="0">
                <a:solidFill>
                  <a:schemeClr val="tx1"/>
                </a:solidFill>
                <a:latin typeface="Inconsolata" panose="020B0609030003000000" pitchFamily="49" charset="0"/>
                <a:ea typeface="Linux Biolinum" panose="02000503000000000000" pitchFamily="2" charset="0"/>
                <a:cs typeface="Linux Biolinum" panose="02000503000000000000" pitchFamily="2" charset="0"/>
              </a:rPr>
              <a:t>A</a:t>
            </a: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is</a:t>
            </a:r>
            <a:r>
              <a:rPr kumimoji="1" lang="zh-CN" altLang="en-US"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 </a:t>
            </a:r>
            <a:r>
              <a:rPr kumimoji="1" lang="en-US" altLang="zh-CN" dirty="0">
                <a:solidFill>
                  <a:schemeClr val="tx1"/>
                </a:solidFill>
                <a:latin typeface="Linux Biolinum" panose="02000503000000000000" pitchFamily="2" charset="0"/>
                <a:ea typeface="Linux Biolinum" panose="02000503000000000000" pitchFamily="2" charset="0"/>
                <a:cs typeface="Linux Biolinum" panose="02000503000000000000" pitchFamily="2" charset="0"/>
              </a:rPr>
              <a:t>true</a:t>
            </a:r>
            <a:endParaRPr kumimoji="1" lang="zh-CN" altLang="en-US" dirty="0">
              <a:solidFill>
                <a:schemeClr val="tx1"/>
              </a:solidFill>
              <a:latin typeface="Linux Biolinum" panose="02000503000000000000" pitchFamily="2" charset="0"/>
              <a:cs typeface="Linux Biolinum" panose="02000503000000000000" pitchFamily="2" charset="0"/>
            </a:endParaRPr>
          </a:p>
        </p:txBody>
      </p:sp>
      <p:sp>
        <p:nvSpPr>
          <p:cNvPr id="11" name="圆角矩形 10">
            <a:extLst>
              <a:ext uri="{FF2B5EF4-FFF2-40B4-BE49-F238E27FC236}">
                <a16:creationId xmlns:a16="http://schemas.microsoft.com/office/drawing/2014/main" id="{9D305874-E3F4-2506-9227-F99BC72C38F2}"/>
              </a:ext>
            </a:extLst>
          </p:cNvPr>
          <p:cNvSpPr/>
          <p:nvPr/>
        </p:nvSpPr>
        <p:spPr>
          <a:xfrm>
            <a:off x="8210657" y="2054612"/>
            <a:ext cx="2994813" cy="749141"/>
          </a:xfrm>
          <a:prstGeom prst="roundRect">
            <a:avLst/>
          </a:prstGeom>
          <a:solidFill>
            <a:schemeClr val="accent1">
              <a:alpha val="70000"/>
            </a:schemeClr>
          </a:solidFill>
          <a:ln w="38100">
            <a:solidFill>
              <a:schemeClr val="accent1"/>
            </a:solidFill>
          </a:ln>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Derivation</a:t>
            </a:r>
            <a:r>
              <a:rPr lang="zh-CN" altLang="en-US"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a:t>
            </a: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graph</a:t>
            </a:r>
          </a:p>
          <a:p>
            <a:pPr algn="ctr"/>
            <a:r>
              <a:rPr lang="en-US" altLang="zh-CN" u="sng"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Derived tuples</a:t>
            </a:r>
          </a:p>
        </p:txBody>
      </p:sp>
      <p:sp>
        <p:nvSpPr>
          <p:cNvPr id="12" name="圆角矩形 11">
            <a:extLst>
              <a:ext uri="{FF2B5EF4-FFF2-40B4-BE49-F238E27FC236}">
                <a16:creationId xmlns:a16="http://schemas.microsoft.com/office/drawing/2014/main" id="{22F9793D-C4D9-B9C1-C850-1CC41B9C222E}"/>
              </a:ext>
            </a:extLst>
          </p:cNvPr>
          <p:cNvSpPr/>
          <p:nvPr/>
        </p:nvSpPr>
        <p:spPr>
          <a:xfrm>
            <a:off x="7922430" y="3422987"/>
            <a:ext cx="3571265" cy="1325563"/>
          </a:xfrm>
          <a:prstGeom prst="roundRect">
            <a:avLst/>
          </a:prstGeom>
          <a:solidFill>
            <a:srgbClr val="70AD47">
              <a:alpha val="70000"/>
            </a:srgb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Bayesian network</a:t>
            </a:r>
          </a:p>
          <a:p>
            <a:pPr algn="ctr"/>
            <a:r>
              <a:rPr lang="en" altLang="zh-CN" u="sng" dirty="0">
                <a:latin typeface="Linux Libertine" panose="02000503000000000000" pitchFamily="2" charset="0"/>
                <a:ea typeface="Linux Libertine" panose="02000503000000000000" pitchFamily="2" charset="0"/>
                <a:cs typeface="Linux Libertine" panose="02000503000000000000" pitchFamily="2" charset="0"/>
              </a:rPr>
              <a:t>Bernoulli</a:t>
            </a:r>
            <a:r>
              <a:rPr lang="en-US" altLang="zh-CN" sz="2000" u="sng"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variables</a:t>
            </a:r>
            <a:endParaRPr lang="en-US" altLang="zh-CN" u="sng"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a:p>
            <a:pPr algn="ctr"/>
            <a:r>
              <a:rPr lang="en-US" altLang="zh-CN" strike="sngStrike"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represent whether or not it is hold under any possible input</a:t>
            </a:r>
          </a:p>
        </p:txBody>
      </p:sp>
      <p:sp>
        <p:nvSpPr>
          <p:cNvPr id="13" name="椭圆 12">
            <a:extLst>
              <a:ext uri="{FF2B5EF4-FFF2-40B4-BE49-F238E27FC236}">
                <a16:creationId xmlns:a16="http://schemas.microsoft.com/office/drawing/2014/main" id="{7DB8165F-5094-2CD8-5DA3-C3DB96D2AA8C}"/>
              </a:ext>
            </a:extLst>
          </p:cNvPr>
          <p:cNvSpPr/>
          <p:nvPr/>
        </p:nvSpPr>
        <p:spPr>
          <a:xfrm>
            <a:off x="7887173" y="5291211"/>
            <a:ext cx="3641784" cy="1325563"/>
          </a:xfrm>
          <a:prstGeom prst="ellipse">
            <a:avLst/>
          </a:prstGeom>
          <a:solidFill>
            <a:schemeClr val="accent6">
              <a:alpha val="70000"/>
            </a:schemeClr>
          </a:solidFill>
          <a:ln w="38100">
            <a:solidFill>
              <a:schemeClr val="accent6"/>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Bayesian inference </a:t>
            </a:r>
            <a:r>
              <a:rPr lang="en-US" altLang="zh-CN"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on each variable based on given posterior information</a:t>
            </a:r>
            <a:endParaRPr lang="en-US" altLang="zh-CN" sz="18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endParaRPr>
          </a:p>
        </p:txBody>
      </p:sp>
      <p:cxnSp>
        <p:nvCxnSpPr>
          <p:cNvPr id="24" name="直接箭头连接符 120">
            <a:extLst>
              <a:ext uri="{FF2B5EF4-FFF2-40B4-BE49-F238E27FC236}">
                <a16:creationId xmlns:a16="http://schemas.microsoft.com/office/drawing/2014/main" id="{EC61C0DF-16E2-6867-6F12-355DB8D317CE}"/>
              </a:ext>
            </a:extLst>
          </p:cNvPr>
          <p:cNvCxnSpPr>
            <a:cxnSpLocks/>
            <a:stCxn id="11" idx="2"/>
            <a:endCxn id="12" idx="0"/>
          </p:cNvCxnSpPr>
          <p:nvPr/>
        </p:nvCxnSpPr>
        <p:spPr>
          <a:xfrm flipH="1">
            <a:off x="9708063" y="2803753"/>
            <a:ext cx="1" cy="619234"/>
          </a:xfrm>
          <a:prstGeom prst="straightConnector1">
            <a:avLst/>
          </a:prstGeom>
          <a:noFill/>
          <a:ln w="50800" cap="flat" cmpd="sng" algn="ctr">
            <a:solidFill>
              <a:schemeClr val="accent6"/>
            </a:solidFill>
            <a:prstDash val="solid"/>
            <a:miter lim="800000"/>
            <a:tailEnd type="triangle"/>
          </a:ln>
          <a:effectLst/>
        </p:spPr>
      </p:cxnSp>
      <p:cxnSp>
        <p:nvCxnSpPr>
          <p:cNvPr id="41" name="直接箭头连接符 120">
            <a:extLst>
              <a:ext uri="{FF2B5EF4-FFF2-40B4-BE49-F238E27FC236}">
                <a16:creationId xmlns:a16="http://schemas.microsoft.com/office/drawing/2014/main" id="{F262A382-D14A-55CD-1807-EF7EBFFDCE11}"/>
              </a:ext>
            </a:extLst>
          </p:cNvPr>
          <p:cNvCxnSpPr>
            <a:cxnSpLocks/>
            <a:stCxn id="12" idx="2"/>
            <a:endCxn id="13" idx="0"/>
          </p:cNvCxnSpPr>
          <p:nvPr/>
        </p:nvCxnSpPr>
        <p:spPr>
          <a:xfrm>
            <a:off x="9708063" y="4748550"/>
            <a:ext cx="2" cy="542661"/>
          </a:xfrm>
          <a:prstGeom prst="straightConnector1">
            <a:avLst/>
          </a:prstGeom>
          <a:noFill/>
          <a:ln w="50800" cap="flat" cmpd="sng" algn="ctr">
            <a:solidFill>
              <a:schemeClr val="accent6"/>
            </a:solidFill>
            <a:prstDash val="solid"/>
            <a:miter lim="800000"/>
            <a:tailEnd type="triangle"/>
          </a:ln>
          <a:effectLst/>
        </p:spPr>
      </p:cxnSp>
      <p:sp>
        <p:nvSpPr>
          <p:cNvPr id="6" name="灯片编号占位符 5">
            <a:extLst>
              <a:ext uri="{FF2B5EF4-FFF2-40B4-BE49-F238E27FC236}">
                <a16:creationId xmlns:a16="http://schemas.microsoft.com/office/drawing/2014/main" id="{0EC4C99C-6980-8D06-FEEC-839C91D33BCD}"/>
              </a:ext>
            </a:extLst>
          </p:cNvPr>
          <p:cNvSpPr>
            <a:spLocks noGrp="1"/>
          </p:cNvSpPr>
          <p:nvPr>
            <p:ph type="sldNum" sz="quarter" idx="4"/>
          </p:nvPr>
        </p:nvSpPr>
        <p:spPr/>
        <p:txBody>
          <a:bodyPr/>
          <a:lstStyle/>
          <a:p>
            <a:fld id="{94702B7C-F565-1C47-90E3-321BD985AFCD}" type="slidenum">
              <a:rPr kumimoji="1" lang="zh-CN" altLang="en-US" smtClean="0"/>
              <a:pPr/>
              <a:t>9</a:t>
            </a:fld>
            <a:endParaRPr kumimoji="1" lang="zh-CN" altLang="en-US" dirty="0"/>
          </a:p>
        </p:txBody>
      </p:sp>
      <p:sp>
        <p:nvSpPr>
          <p:cNvPr id="56" name="文本框 55">
            <a:extLst>
              <a:ext uri="{FF2B5EF4-FFF2-40B4-BE49-F238E27FC236}">
                <a16:creationId xmlns:a16="http://schemas.microsoft.com/office/drawing/2014/main" id="{096CB315-12F5-A155-CB6A-33B2A2443DFC}"/>
              </a:ext>
            </a:extLst>
          </p:cNvPr>
          <p:cNvSpPr txBox="1"/>
          <p:nvPr/>
        </p:nvSpPr>
        <p:spPr>
          <a:xfrm>
            <a:off x="5236767" y="1453741"/>
            <a:ext cx="1112400" cy="353943"/>
          </a:xfrm>
          <a:prstGeom prst="rect">
            <a:avLst/>
          </a:prstGeom>
          <a:solidFill>
            <a:srgbClr val="BFBFBF"/>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Taint(</a:t>
            </a:r>
            <a:r>
              <a:rPr kumimoji="1" lang="en-US" altLang="zh-CN" sz="1700" dirty="0">
                <a:latin typeface="Inconsolata" panose="020B0609030003000000" pitchFamily="49" charset="0"/>
                <a:cs typeface="Consolas" panose="020B0609020204030204" pitchFamily="49" charset="0"/>
              </a:rPr>
              <a:t>a</a:t>
            </a:r>
            <a:r>
              <a:rPr kumimoji="1" lang="en-US" altLang="zh-CN" sz="1700" dirty="0">
                <a:latin typeface="Linux Biolinum" panose="02000503000000000000" pitchFamily="2" charset="0"/>
                <a:ea typeface="Linux Biolinum" panose="02000503000000000000" pitchFamily="2" charset="0"/>
                <a:cs typeface="Linux Biolinum" panose="02000503000000000000" pitchFamily="2" charset="0"/>
              </a:rPr>
              <a:t>)</a:t>
            </a:r>
            <a:endParaRPr kumimoji="1" lang="zh-CN" altLang="en-US" sz="1700" dirty="0">
              <a:latin typeface="Linux Biolinum" panose="02000503000000000000" pitchFamily="2" charset="0"/>
              <a:cs typeface="Linux Biolinum" panose="02000503000000000000" pitchFamily="2" charset="0"/>
            </a:endParaRPr>
          </a:p>
        </p:txBody>
      </p:sp>
      <p:sp>
        <p:nvSpPr>
          <p:cNvPr id="57" name="文本框 56">
            <a:extLst>
              <a:ext uri="{FF2B5EF4-FFF2-40B4-BE49-F238E27FC236}">
                <a16:creationId xmlns:a16="http://schemas.microsoft.com/office/drawing/2014/main" id="{2F7F201C-822D-412F-CBBF-72A8544E6696}"/>
              </a:ext>
            </a:extLst>
          </p:cNvPr>
          <p:cNvSpPr txBox="1"/>
          <p:nvPr/>
        </p:nvSpPr>
        <p:spPr>
          <a:xfrm>
            <a:off x="4630156" y="3069044"/>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c</a:t>
            </a:r>
            <a:r>
              <a:rPr lang="en-US" altLang="zh-CN" sz="1700" dirty="0"/>
              <a:t>)</a:t>
            </a:r>
            <a:endParaRPr lang="zh-CN" altLang="en-US" sz="1700" dirty="0"/>
          </a:p>
        </p:txBody>
      </p:sp>
      <p:sp>
        <p:nvSpPr>
          <p:cNvPr id="58" name="文本框 57">
            <a:extLst>
              <a:ext uri="{FF2B5EF4-FFF2-40B4-BE49-F238E27FC236}">
                <a16:creationId xmlns:a16="http://schemas.microsoft.com/office/drawing/2014/main" id="{F6E3E868-3FBA-7146-F123-9EAD1F705F4E}"/>
              </a:ext>
            </a:extLst>
          </p:cNvPr>
          <p:cNvSpPr txBox="1"/>
          <p:nvPr/>
        </p:nvSpPr>
        <p:spPr>
          <a:xfrm>
            <a:off x="4630156" y="4066571"/>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A1</a:t>
            </a:r>
            <a:r>
              <a:rPr lang="en-US" altLang="zh-CN" sz="1700" dirty="0"/>
              <a:t>)</a:t>
            </a:r>
            <a:endParaRPr lang="zh-CN" altLang="en-US" sz="1700" dirty="0"/>
          </a:p>
        </p:txBody>
      </p:sp>
      <p:sp>
        <p:nvSpPr>
          <p:cNvPr id="59" name="文本框 58">
            <a:extLst>
              <a:ext uri="{FF2B5EF4-FFF2-40B4-BE49-F238E27FC236}">
                <a16:creationId xmlns:a16="http://schemas.microsoft.com/office/drawing/2014/main" id="{5D4359B8-3591-BAE9-0374-3FDC3F58B3E3}"/>
              </a:ext>
            </a:extLst>
          </p:cNvPr>
          <p:cNvSpPr txBox="1"/>
          <p:nvPr/>
        </p:nvSpPr>
        <p:spPr>
          <a:xfrm>
            <a:off x="5925234" y="4066571"/>
            <a:ext cx="1112400" cy="353943"/>
          </a:xfrm>
          <a:prstGeom prst="rect">
            <a:avLst/>
          </a:prstGeom>
          <a:solidFill>
            <a:schemeClr val="bg1"/>
          </a:solidFill>
          <a:ln w="31750" cmpd="dbl"/>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Alarm(</a:t>
            </a:r>
            <a:r>
              <a:rPr lang="en-US" altLang="zh-CN" sz="1700" dirty="0">
                <a:latin typeface="Inconsolata" panose="020B0609030003000000" pitchFamily="49" charset="0"/>
              </a:rPr>
              <a:t>A2</a:t>
            </a:r>
            <a:r>
              <a:rPr lang="en-US" altLang="zh-CN" sz="1700" dirty="0"/>
              <a:t>)</a:t>
            </a:r>
            <a:endParaRPr lang="zh-CN" altLang="en-US" sz="1700" dirty="0"/>
          </a:p>
        </p:txBody>
      </p:sp>
      <p:sp>
        <p:nvSpPr>
          <p:cNvPr id="60" name="文本框 59">
            <a:extLst>
              <a:ext uri="{FF2B5EF4-FFF2-40B4-BE49-F238E27FC236}">
                <a16:creationId xmlns:a16="http://schemas.microsoft.com/office/drawing/2014/main" id="{906B7EFB-4C2F-9DCE-5BBC-751787CEB1C1}"/>
              </a:ext>
            </a:extLst>
          </p:cNvPr>
          <p:cNvSpPr txBox="1"/>
          <p:nvPr/>
        </p:nvSpPr>
        <p:spPr>
          <a:xfrm>
            <a:off x="5925234" y="3075120"/>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d</a:t>
            </a:r>
            <a:r>
              <a:rPr lang="en-US" altLang="zh-CN" sz="1700" dirty="0"/>
              <a:t>)</a:t>
            </a:r>
            <a:endParaRPr lang="zh-CN" altLang="en-US" sz="1700" dirty="0"/>
          </a:p>
        </p:txBody>
      </p:sp>
      <p:cxnSp>
        <p:nvCxnSpPr>
          <p:cNvPr id="61" name="直线箭头连接符 60">
            <a:extLst>
              <a:ext uri="{FF2B5EF4-FFF2-40B4-BE49-F238E27FC236}">
                <a16:creationId xmlns:a16="http://schemas.microsoft.com/office/drawing/2014/main" id="{E9873BE5-C713-65C0-087A-9AFAE0FBF0D4}"/>
              </a:ext>
            </a:extLst>
          </p:cNvPr>
          <p:cNvCxnSpPr>
            <a:cxnSpLocks/>
            <a:stCxn id="70" idx="2"/>
            <a:endCxn id="57" idx="0"/>
          </p:cNvCxnSpPr>
          <p:nvPr/>
        </p:nvCxnSpPr>
        <p:spPr>
          <a:xfrm flipH="1">
            <a:off x="5186356" y="2631060"/>
            <a:ext cx="606611" cy="4379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线箭头连接符 61">
            <a:extLst>
              <a:ext uri="{FF2B5EF4-FFF2-40B4-BE49-F238E27FC236}">
                <a16:creationId xmlns:a16="http://schemas.microsoft.com/office/drawing/2014/main" id="{D1D96C46-049B-FCBD-4F15-40F86D8590DC}"/>
              </a:ext>
            </a:extLst>
          </p:cNvPr>
          <p:cNvCxnSpPr>
            <a:cxnSpLocks/>
            <a:stCxn id="57" idx="2"/>
            <a:endCxn id="58" idx="0"/>
          </p:cNvCxnSpPr>
          <p:nvPr/>
        </p:nvCxnSpPr>
        <p:spPr>
          <a:xfrm>
            <a:off x="5186356" y="3422987"/>
            <a:ext cx="0" cy="6435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线箭头连接符 62">
            <a:extLst>
              <a:ext uri="{FF2B5EF4-FFF2-40B4-BE49-F238E27FC236}">
                <a16:creationId xmlns:a16="http://schemas.microsoft.com/office/drawing/2014/main" id="{81D61D57-D509-3194-F394-1F19C792C144}"/>
              </a:ext>
            </a:extLst>
          </p:cNvPr>
          <p:cNvCxnSpPr>
            <a:cxnSpLocks/>
            <a:stCxn id="70" idx="2"/>
            <a:endCxn id="60" idx="0"/>
          </p:cNvCxnSpPr>
          <p:nvPr/>
        </p:nvCxnSpPr>
        <p:spPr>
          <a:xfrm>
            <a:off x="5792967" y="2631060"/>
            <a:ext cx="688467" cy="4440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线箭头连接符 63">
            <a:extLst>
              <a:ext uri="{FF2B5EF4-FFF2-40B4-BE49-F238E27FC236}">
                <a16:creationId xmlns:a16="http://schemas.microsoft.com/office/drawing/2014/main" id="{DB0FEECE-610C-6593-8169-A4C70BA70E3A}"/>
              </a:ext>
            </a:extLst>
          </p:cNvPr>
          <p:cNvCxnSpPr>
            <a:cxnSpLocks/>
            <a:stCxn id="60" idx="2"/>
            <a:endCxn id="59" idx="0"/>
          </p:cNvCxnSpPr>
          <p:nvPr/>
        </p:nvCxnSpPr>
        <p:spPr>
          <a:xfrm>
            <a:off x="6481434" y="3429063"/>
            <a:ext cx="0" cy="6375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文本框 64">
            <a:extLst>
              <a:ext uri="{FF2B5EF4-FFF2-40B4-BE49-F238E27FC236}">
                <a16:creationId xmlns:a16="http://schemas.microsoft.com/office/drawing/2014/main" id="{6423AAC3-4876-BC2B-62F9-506B753522CE}"/>
              </a:ext>
            </a:extLst>
          </p:cNvPr>
          <p:cNvSpPr txBox="1"/>
          <p:nvPr/>
        </p:nvSpPr>
        <p:spPr>
          <a:xfrm>
            <a:off x="5777325" y="1842665"/>
            <a:ext cx="445956" cy="338554"/>
          </a:xfrm>
          <a:prstGeom prst="rect">
            <a:avLst/>
          </a:prstGeom>
          <a:noFill/>
        </p:spPr>
        <p:txBody>
          <a:bodyPr wrap="squar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6" name="文本框 65">
            <a:extLst>
              <a:ext uri="{FF2B5EF4-FFF2-40B4-BE49-F238E27FC236}">
                <a16:creationId xmlns:a16="http://schemas.microsoft.com/office/drawing/2014/main" id="{9A333231-9734-371C-2D20-87FBE0383D31}"/>
              </a:ext>
            </a:extLst>
          </p:cNvPr>
          <p:cNvSpPr txBox="1"/>
          <p:nvPr/>
        </p:nvSpPr>
        <p:spPr>
          <a:xfrm>
            <a:off x="6163839" y="2634476"/>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7" name="文本框 66">
            <a:extLst>
              <a:ext uri="{FF2B5EF4-FFF2-40B4-BE49-F238E27FC236}">
                <a16:creationId xmlns:a16="http://schemas.microsoft.com/office/drawing/2014/main" id="{B32D747A-61BA-FDDA-0318-FE417E60AD9E}"/>
              </a:ext>
            </a:extLst>
          </p:cNvPr>
          <p:cNvSpPr txBox="1"/>
          <p:nvPr/>
        </p:nvSpPr>
        <p:spPr>
          <a:xfrm>
            <a:off x="4790811" y="3522417"/>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68" name="文本框 67">
            <a:extLst>
              <a:ext uri="{FF2B5EF4-FFF2-40B4-BE49-F238E27FC236}">
                <a16:creationId xmlns:a16="http://schemas.microsoft.com/office/drawing/2014/main" id="{B65FEFAB-418C-3810-6D53-83DB6ABFBD3A}"/>
              </a:ext>
            </a:extLst>
          </p:cNvPr>
          <p:cNvSpPr txBox="1"/>
          <p:nvPr/>
        </p:nvSpPr>
        <p:spPr>
          <a:xfrm>
            <a:off x="6481434" y="3543351"/>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70" name="文本框 69">
            <a:extLst>
              <a:ext uri="{FF2B5EF4-FFF2-40B4-BE49-F238E27FC236}">
                <a16:creationId xmlns:a16="http://schemas.microsoft.com/office/drawing/2014/main" id="{E9C56B10-6E55-6455-E082-EF24F8511964}"/>
              </a:ext>
            </a:extLst>
          </p:cNvPr>
          <p:cNvSpPr txBox="1"/>
          <p:nvPr/>
        </p:nvSpPr>
        <p:spPr>
          <a:xfrm>
            <a:off x="5236767" y="2277117"/>
            <a:ext cx="1112400" cy="3539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algn="ctr">
              <a:defRPr kumimoji="1">
                <a:latin typeface="Linux Biolinum" panose="02000503000000000000" pitchFamily="2" charset="0"/>
                <a:ea typeface="Linux Biolinum" panose="02000503000000000000" pitchFamily="2" charset="0"/>
                <a:cs typeface="Linux Biolinum" panose="02000503000000000000" pitchFamily="2" charset="0"/>
              </a:defRPr>
            </a:lvl1pPr>
          </a:lstStyle>
          <a:p>
            <a:r>
              <a:rPr lang="en-US" altLang="zh-CN" sz="1700" dirty="0"/>
              <a:t>Taint(</a:t>
            </a:r>
            <a:r>
              <a:rPr lang="en-US" altLang="zh-CN" sz="1700" dirty="0">
                <a:latin typeface="Inconsolata" panose="020B0609030003000000" pitchFamily="49" charset="0"/>
              </a:rPr>
              <a:t>b</a:t>
            </a:r>
            <a:r>
              <a:rPr lang="en-US" altLang="zh-CN" sz="1700" dirty="0"/>
              <a:t>)</a:t>
            </a:r>
            <a:endParaRPr lang="zh-CN" altLang="en-US" sz="1700" dirty="0"/>
          </a:p>
        </p:txBody>
      </p:sp>
      <p:cxnSp>
        <p:nvCxnSpPr>
          <p:cNvPr id="71" name="直线箭头连接符 70">
            <a:extLst>
              <a:ext uri="{FF2B5EF4-FFF2-40B4-BE49-F238E27FC236}">
                <a16:creationId xmlns:a16="http://schemas.microsoft.com/office/drawing/2014/main" id="{096EAEBE-3795-A823-41FC-1019B17964CC}"/>
              </a:ext>
            </a:extLst>
          </p:cNvPr>
          <p:cNvCxnSpPr>
            <a:cxnSpLocks/>
            <a:stCxn id="56" idx="2"/>
            <a:endCxn id="70" idx="0"/>
          </p:cNvCxnSpPr>
          <p:nvPr/>
        </p:nvCxnSpPr>
        <p:spPr>
          <a:xfrm>
            <a:off x="5792967" y="1807684"/>
            <a:ext cx="0" cy="4694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文本框 71">
            <a:extLst>
              <a:ext uri="{FF2B5EF4-FFF2-40B4-BE49-F238E27FC236}">
                <a16:creationId xmlns:a16="http://schemas.microsoft.com/office/drawing/2014/main" id="{91A4B32E-DCC7-34A4-E99B-7B63BAC0B130}"/>
              </a:ext>
            </a:extLst>
          </p:cNvPr>
          <p:cNvSpPr txBox="1"/>
          <p:nvPr/>
        </p:nvSpPr>
        <p:spPr>
          <a:xfrm>
            <a:off x="4949662" y="2648363"/>
            <a:ext cx="445956" cy="338554"/>
          </a:xfrm>
          <a:prstGeom prst="rect">
            <a:avLst/>
          </a:prstGeom>
          <a:noFill/>
        </p:spPr>
        <p:txBody>
          <a:bodyPr wrap="none" rtlCol="0">
            <a:spAutoFit/>
          </a:bodyPr>
          <a:lstStyle/>
          <a:p>
            <a:pPr algn="ctr"/>
            <a:r>
              <a:rPr kumimoji="1" lang="en-US" altLang="zh-CN" sz="1600" b="1" dirty="0">
                <a:solidFill>
                  <a:schemeClr val="accent6"/>
                </a:solidFill>
                <a:latin typeface="Linux Biolinum" panose="02000503000000000000" pitchFamily="2" charset="0"/>
                <a:ea typeface="Linux Biolinum" panose="02000503000000000000" pitchFamily="2" charset="0"/>
                <a:cs typeface="Linux Biolinum" panose="02000503000000000000" pitchFamily="2" charset="0"/>
              </a:rPr>
              <a:t>0.8</a:t>
            </a:r>
            <a:endParaRPr kumimoji="1" lang="zh-CN" altLang="en-US" sz="1600" b="1" dirty="0">
              <a:solidFill>
                <a:schemeClr val="accent6"/>
              </a:solidFill>
              <a:latin typeface="Linux Biolinum" panose="02000503000000000000" pitchFamily="2" charset="0"/>
              <a:cs typeface="Linux Biolinum" panose="02000503000000000000" pitchFamily="2" charset="0"/>
            </a:endParaRPr>
          </a:p>
        </p:txBody>
      </p:sp>
      <p:sp>
        <p:nvSpPr>
          <p:cNvPr id="3" name="文本框 2">
            <a:extLst>
              <a:ext uri="{FF2B5EF4-FFF2-40B4-BE49-F238E27FC236}">
                <a16:creationId xmlns:a16="http://schemas.microsoft.com/office/drawing/2014/main" id="{C0361E36-2A36-3AA5-5F6F-69E8E2255F64}"/>
              </a:ext>
            </a:extLst>
          </p:cNvPr>
          <p:cNvSpPr txBox="1"/>
          <p:nvPr/>
        </p:nvSpPr>
        <p:spPr>
          <a:xfrm>
            <a:off x="850107" y="2850052"/>
            <a:ext cx="3571265" cy="1754326"/>
          </a:xfrm>
          <a:prstGeom prst="rect">
            <a:avLst/>
          </a:prstGeom>
          <a:noFill/>
        </p:spPr>
        <p:txBody>
          <a:bodyPr wrap="square">
            <a:spAutoFit/>
          </a:bodyPr>
          <a:lstStyle/>
          <a:p>
            <a:r>
              <a:rPr lang="en" altLang="zh-CN" dirty="0">
                <a:latin typeface="Inconsolata" panose="020B0609030003000000" pitchFamily="49" charset="0"/>
                <a:cs typeface="Consolas" panose="020B0609020204030204" pitchFamily="49" charset="0"/>
              </a:rPr>
              <a:t>B[2000]</a:t>
            </a:r>
          </a:p>
          <a:p>
            <a:r>
              <a:rPr lang="en" altLang="zh-CN" dirty="0">
                <a:latin typeface="Inconsolata" panose="020B0609030003000000" pitchFamily="49" charset="0"/>
                <a:cs typeface="Consolas" panose="020B0609020204030204" pitchFamily="49" charset="0"/>
              </a:rPr>
              <a:t>a = input()</a:t>
            </a:r>
          </a:p>
          <a:p>
            <a:r>
              <a:rPr lang="en" altLang="zh-CN" dirty="0">
                <a:latin typeface="Inconsolata" panose="020B0609030003000000" pitchFamily="49" charset="0"/>
                <a:cs typeface="Consolas" panose="020B0609020204030204" pitchFamily="49" charset="0"/>
              </a:rPr>
              <a:t>b = a + 1</a:t>
            </a:r>
          </a:p>
          <a:p>
            <a:r>
              <a:rPr lang="en" altLang="zh-CN" dirty="0">
                <a:latin typeface="Inconsolata" panose="020B0609030003000000" pitchFamily="49" charset="0"/>
                <a:cs typeface="Consolas" panose="020B0609020204030204" pitchFamily="49" charset="0"/>
              </a:rPr>
              <a:t>c = b + 2, d = b + 3</a:t>
            </a:r>
          </a:p>
          <a:p>
            <a:r>
              <a:rPr lang="en" altLang="zh-CN" dirty="0">
                <a:latin typeface="Inconsolata" panose="020B0609030003000000" pitchFamily="49" charset="0"/>
                <a:cs typeface="Consolas" panose="020B0609020204030204" pitchFamily="49" charset="0"/>
              </a:rPr>
              <a:t>B[c % 100 - 1] = 0    </a:t>
            </a:r>
            <a:r>
              <a:rPr lang="en" altLang="zh-CN" dirty="0">
                <a:solidFill>
                  <a:srgbClr val="1919FF"/>
                </a:solidFill>
                <a:latin typeface="Inconsolata" panose="020B0609030003000000" pitchFamily="49" charset="0"/>
                <a:cs typeface="Consolas" panose="020B0609020204030204" pitchFamily="49" charset="0"/>
              </a:rPr>
              <a:t>// A1</a:t>
            </a:r>
          </a:p>
          <a:p>
            <a:r>
              <a:rPr lang="en" altLang="zh-CN" dirty="0">
                <a:latin typeface="Inconsolata" panose="020B0609030003000000" pitchFamily="49" charset="0"/>
                <a:cs typeface="Consolas" panose="020B0609020204030204" pitchFamily="49" charset="0"/>
              </a:rPr>
              <a:t>B[d % </a:t>
            </a:r>
            <a:r>
              <a:rPr lang="en-US" altLang="zh-CN" dirty="0">
                <a:latin typeface="Inconsolata" panose="020B0609030003000000" pitchFamily="49" charset="0"/>
                <a:cs typeface="Consolas" panose="020B0609020204030204" pitchFamily="49" charset="0"/>
              </a:rPr>
              <a:t>200</a:t>
            </a:r>
            <a:r>
              <a:rPr lang="en" altLang="zh-CN" dirty="0">
                <a:latin typeface="Inconsolata" panose="020B0609030003000000" pitchFamily="49" charset="0"/>
                <a:cs typeface="Consolas" panose="020B0609020204030204" pitchFamily="49" charset="0"/>
              </a:rPr>
              <a:t> - 1] = 0   </a:t>
            </a:r>
            <a:r>
              <a:rPr lang="zh-CN" altLang="en-US" dirty="0">
                <a:latin typeface="Inconsolata" panose="020B0609030003000000" pitchFamily="49" charset="0"/>
                <a:cs typeface="Consolas" panose="020B0609020204030204" pitchFamily="49" charset="0"/>
              </a:rPr>
              <a:t> </a:t>
            </a:r>
            <a:r>
              <a:rPr lang="en" altLang="zh-CN" dirty="0">
                <a:solidFill>
                  <a:srgbClr val="1919FF"/>
                </a:solidFill>
                <a:latin typeface="Inconsolata" panose="020B0609030003000000" pitchFamily="49" charset="0"/>
                <a:cs typeface="Consolas" panose="020B0609020204030204" pitchFamily="49" charset="0"/>
              </a:rPr>
              <a:t>// A2</a:t>
            </a:r>
          </a:p>
        </p:txBody>
      </p:sp>
      <p:sp>
        <p:nvSpPr>
          <p:cNvPr id="7" name="圆角矩形 6">
            <a:extLst>
              <a:ext uri="{FF2B5EF4-FFF2-40B4-BE49-F238E27FC236}">
                <a16:creationId xmlns:a16="http://schemas.microsoft.com/office/drawing/2014/main" id="{2AC82973-8477-B88C-A824-F3B7A0DDB46A}"/>
              </a:ext>
            </a:extLst>
          </p:cNvPr>
          <p:cNvSpPr/>
          <p:nvPr/>
        </p:nvSpPr>
        <p:spPr>
          <a:xfrm>
            <a:off x="4850642" y="5133881"/>
            <a:ext cx="1789801" cy="1562385"/>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represent whether or not it is reachable by exploitation fuzzing</a:t>
            </a:r>
          </a:p>
        </p:txBody>
      </p:sp>
      <p:cxnSp>
        <p:nvCxnSpPr>
          <p:cNvPr id="8" name="直接箭头连接符 120">
            <a:extLst>
              <a:ext uri="{FF2B5EF4-FFF2-40B4-BE49-F238E27FC236}">
                <a16:creationId xmlns:a16="http://schemas.microsoft.com/office/drawing/2014/main" id="{D24C2FC5-8055-9D0F-2EFA-99B4888FD4AB}"/>
              </a:ext>
            </a:extLst>
          </p:cNvPr>
          <p:cNvCxnSpPr>
            <a:cxnSpLocks/>
            <a:stCxn id="7" idx="3"/>
          </p:cNvCxnSpPr>
          <p:nvPr/>
        </p:nvCxnSpPr>
        <p:spPr>
          <a:xfrm flipV="1">
            <a:off x="6640443" y="4620561"/>
            <a:ext cx="1335465" cy="1294513"/>
          </a:xfrm>
          <a:prstGeom prst="straightConnector1">
            <a:avLst/>
          </a:prstGeom>
          <a:noFill/>
          <a:ln w="50800" cap="flat" cmpd="sng" algn="ctr">
            <a:solidFill>
              <a:schemeClr val="accent6"/>
            </a:solidFill>
            <a:prstDash val="solid"/>
            <a:miter lim="800000"/>
            <a:tailEnd type="triangle"/>
          </a:ln>
          <a:effectLst/>
        </p:spPr>
      </p:cxnSp>
      <p:sp>
        <p:nvSpPr>
          <p:cNvPr id="19" name="圆角矩形 18">
            <a:extLst>
              <a:ext uri="{FF2B5EF4-FFF2-40B4-BE49-F238E27FC236}">
                <a16:creationId xmlns:a16="http://schemas.microsoft.com/office/drawing/2014/main" id="{57428624-3E10-3C8B-4D68-16E59F8DB9C2}"/>
              </a:ext>
            </a:extLst>
          </p:cNvPr>
          <p:cNvSpPr/>
          <p:nvPr/>
        </p:nvSpPr>
        <p:spPr>
          <a:xfrm>
            <a:off x="850107" y="5133883"/>
            <a:ext cx="2546330" cy="1562384"/>
          </a:xfrm>
          <a:prstGeom prst="roundRect">
            <a:avLst/>
          </a:prstGeom>
          <a:noFill/>
          <a:ln w="38100">
            <a:solidFill>
              <a:schemeClr val="accent6"/>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The results of exploitation fuzzing can be used to provide feedback on whether it is </a:t>
            </a:r>
            <a:r>
              <a:rPr kumimoji="1" lang="en-US" altLang="zh-CN" b="1" dirty="0">
                <a:solidFill>
                  <a:schemeClr val="tx1"/>
                </a:solidFill>
                <a:latin typeface="Linux Libertine" panose="02000503000000000000" pitchFamily="2" charset="0"/>
                <a:ea typeface="Linux Libertine" panose="02000503000000000000" pitchFamily="2" charset="0"/>
                <a:cs typeface="Linux Libertine" panose="02000503000000000000" pitchFamily="2" charset="0"/>
              </a:rPr>
              <a:t>reachable</a:t>
            </a:r>
          </a:p>
        </p:txBody>
      </p:sp>
      <p:sp>
        <p:nvSpPr>
          <p:cNvPr id="20" name="圆角矩形 19">
            <a:extLst>
              <a:ext uri="{FF2B5EF4-FFF2-40B4-BE49-F238E27FC236}">
                <a16:creationId xmlns:a16="http://schemas.microsoft.com/office/drawing/2014/main" id="{62EF68E9-C837-5F92-56ED-FAE3FAE99CBC}"/>
              </a:ext>
            </a:extLst>
          </p:cNvPr>
          <p:cNvSpPr/>
          <p:nvPr/>
        </p:nvSpPr>
        <p:spPr>
          <a:xfrm>
            <a:off x="4978208" y="4748550"/>
            <a:ext cx="1605627" cy="442674"/>
          </a:xfrm>
          <a:prstGeom prst="roundRect">
            <a:avLst/>
          </a:prstGeom>
          <a:solidFill>
            <a:schemeClr val="accent6"/>
          </a:solidFill>
        </p:spPr>
        <p:txBody>
          <a:bodyPr wrap="square" rtlCol="0">
            <a:spAutoFit/>
          </a:bodyPr>
          <a:lstStyle/>
          <a:p>
            <a:pPr algn="ct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Redefining</a:t>
            </a:r>
          </a:p>
        </p:txBody>
      </p:sp>
      <p:sp>
        <p:nvSpPr>
          <p:cNvPr id="21" name="圆角矩形 20">
            <a:extLst>
              <a:ext uri="{FF2B5EF4-FFF2-40B4-BE49-F238E27FC236}">
                <a16:creationId xmlns:a16="http://schemas.microsoft.com/office/drawing/2014/main" id="{9A500DA8-6516-DB78-58DE-1D59395EAE09}"/>
              </a:ext>
            </a:extLst>
          </p:cNvPr>
          <p:cNvSpPr/>
          <p:nvPr/>
        </p:nvSpPr>
        <p:spPr>
          <a:xfrm>
            <a:off x="1039076" y="4798543"/>
            <a:ext cx="2226373" cy="442674"/>
          </a:xfrm>
          <a:prstGeom prst="roundRect">
            <a:avLst/>
          </a:prstGeom>
          <a:solidFill>
            <a:schemeClr val="accent6"/>
          </a:solidFill>
        </p:spPr>
        <p:txBody>
          <a:bodyPr wrap="square" rtlCol="0">
            <a:spAutoFit/>
          </a:bodyPr>
          <a:lstStyle/>
          <a:p>
            <a:pPr algn="ctr"/>
            <a:r>
              <a:rPr lang="en-US" altLang="zh-CN" sz="2000" b="1" dirty="0" err="1">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Fuzzer</a:t>
            </a:r>
            <a:r>
              <a:rPr lang="en-US" altLang="zh-CN" sz="2000" b="1" dirty="0">
                <a:solidFill>
                  <a:schemeClr val="bg1"/>
                </a:solidFill>
                <a:latin typeface="Linux Libertine" panose="02000503000000000000" pitchFamily="2" charset="0"/>
                <a:ea typeface="Linux Libertine" panose="02000503000000000000" pitchFamily="2" charset="0"/>
                <a:cs typeface="Linux Libertine" panose="02000503000000000000" pitchFamily="2" charset="0"/>
              </a:rPr>
              <a:t> feedback</a:t>
            </a:r>
          </a:p>
        </p:txBody>
      </p:sp>
      <p:cxnSp>
        <p:nvCxnSpPr>
          <p:cNvPr id="25" name="直接箭头连接符 120">
            <a:extLst>
              <a:ext uri="{FF2B5EF4-FFF2-40B4-BE49-F238E27FC236}">
                <a16:creationId xmlns:a16="http://schemas.microsoft.com/office/drawing/2014/main" id="{2836965B-DA99-70C9-3352-9FB6A61F2742}"/>
              </a:ext>
            </a:extLst>
          </p:cNvPr>
          <p:cNvCxnSpPr>
            <a:cxnSpLocks/>
            <a:stCxn id="7" idx="1"/>
            <a:endCxn id="19" idx="3"/>
          </p:cNvCxnSpPr>
          <p:nvPr/>
        </p:nvCxnSpPr>
        <p:spPr>
          <a:xfrm flipH="1">
            <a:off x="3396437" y="5915074"/>
            <a:ext cx="1454205" cy="1"/>
          </a:xfrm>
          <a:prstGeom prst="straightConnector1">
            <a:avLst/>
          </a:prstGeom>
          <a:noFill/>
          <a:ln w="50800" cap="flat" cmpd="sng" algn="ctr">
            <a:solidFill>
              <a:schemeClr val="accent6"/>
            </a:solidFill>
            <a:prstDash val="solid"/>
            <a:miter lim="800000"/>
            <a:tailEnd type="triangle"/>
          </a:ln>
          <a:effectLst/>
        </p:spPr>
      </p:cxnSp>
    </p:spTree>
    <p:extLst>
      <p:ext uri="{BB962C8B-B14F-4D97-AF65-F5344CB8AC3E}">
        <p14:creationId xmlns:p14="http://schemas.microsoft.com/office/powerpoint/2010/main" val="191224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0" grpId="0" animBg="1"/>
      <p:bldP spid="21"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32349</TotalTime>
  <Words>7052</Words>
  <Application>Microsoft Macintosh PowerPoint</Application>
  <PresentationFormat>宽屏</PresentationFormat>
  <Paragraphs>732</Paragraphs>
  <Slides>28</Slides>
  <Notes>28</Notes>
  <HiddenSlides>4</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28</vt:i4>
      </vt:variant>
    </vt:vector>
  </HeadingPairs>
  <TitlesOfParts>
    <vt:vector size="44" baseType="lpstr">
      <vt:lpstr>-apple-system</vt:lpstr>
      <vt:lpstr>等线</vt:lpstr>
      <vt:lpstr>等线 Light</vt:lpstr>
      <vt:lpstr>苹方-简 常规体</vt:lpstr>
      <vt:lpstr>Microsoft YaHei</vt:lpstr>
      <vt:lpstr>Times</vt:lpstr>
      <vt:lpstr>Arial</vt:lpstr>
      <vt:lpstr>Cambria Math</vt:lpstr>
      <vt:lpstr>Helvetica Neue</vt:lpstr>
      <vt:lpstr>Inconsolata</vt:lpstr>
      <vt:lpstr>Linux Biolinum</vt:lpstr>
      <vt:lpstr>LINUX BIOLINUM CAPITALS</vt:lpstr>
      <vt:lpstr>Linux Libertine</vt:lpstr>
      <vt:lpstr>LINUX LIBERTINE CAPITALS</vt:lpstr>
      <vt:lpstr>Wingdings</vt:lpstr>
      <vt:lpstr>Office 主题​​</vt:lpstr>
      <vt:lpstr>PowerPoint 演示文稿</vt:lpstr>
      <vt:lpstr>Large-Scale Target-Guided Greybox Fuzzing (LTGF)</vt:lpstr>
      <vt:lpstr>Limitation of LTGF</vt:lpstr>
      <vt:lpstr>Contributions</vt:lpstr>
      <vt:lpstr>Reachable Fuzzing Targets Problem</vt:lpstr>
      <vt:lpstr>Example of Reachable Fuzzing Targets Problem</vt:lpstr>
      <vt:lpstr>Our Approach: Bayzzer</vt:lpstr>
      <vt:lpstr>Bayesian Program Analysis</vt:lpstr>
      <vt:lpstr>Redefining Semantics</vt:lpstr>
      <vt:lpstr>Semantics-aware and Fine-grained  Guidance</vt:lpstr>
      <vt:lpstr>Semantics-aware and Fine-grained  Guidance</vt:lpstr>
      <vt:lpstr>Semantics-aware and Fine-grained  Guidance</vt:lpstr>
      <vt:lpstr>Semantics-aware and Fine-grained  Guidance</vt:lpstr>
      <vt:lpstr>Adaptive Guidance</vt:lpstr>
      <vt:lpstr>Adaptive Guidance</vt:lpstr>
      <vt:lpstr>Adaptive Guidance</vt:lpstr>
      <vt:lpstr>Adaptive Guidance</vt:lpstr>
      <vt:lpstr>Experiments</vt:lpstr>
      <vt:lpstr>Effectiveness</vt:lpstr>
      <vt:lpstr>Effectiveness</vt:lpstr>
      <vt:lpstr>Bayesian Inference Overhead</vt:lpstr>
      <vt:lpstr>Necessity to Remove Negative Feedback</vt:lpstr>
      <vt:lpstr>New Bugs</vt:lpstr>
      <vt:lpstr>Conclusion</vt:lpstr>
      <vt:lpstr>Bayesian Program Analysis</vt:lpstr>
      <vt:lpstr>Redefining Semantics of Bayesian Program Analysis</vt:lpstr>
      <vt:lpstr>Our Approach: Bayzzer</vt:lpstr>
      <vt:lpstr>Our Approach: Bayzzer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羿凡 张</dc:creator>
  <cp:lastModifiedBy>羿凡 张</cp:lastModifiedBy>
  <cp:revision>675</cp:revision>
  <dcterms:created xsi:type="dcterms:W3CDTF">2024-10-05T06:35:33Z</dcterms:created>
  <dcterms:modified xsi:type="dcterms:W3CDTF">2026-01-14T15:48:59Z</dcterms:modified>
</cp:coreProperties>
</file>